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fntdata" ContentType="application/x-fontdata"/>
  <Default Extension="wdp" ContentType="image/vnd.ms-photo"/>
  <Default Extension="gif" ContentType="image/gi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4.xml" ContentType="application/vnd.openxmlformats-officedocument.presentationml.tags+xml"/>
  <Override PartName="/ppt/notesSlides/notesSlide2.xml" ContentType="application/vnd.openxmlformats-officedocument.presentationml.notesSlide+xml"/>
  <Override PartName="/ppt/tags/tag5.xml" ContentType="application/vnd.openxmlformats-officedocument.presentationml.tags+xml"/>
  <Override PartName="/ppt/notesSlides/notesSlide3.xml" ContentType="application/vnd.openxmlformats-officedocument.presentationml.notesSlide+xml"/>
  <Override PartName="/ppt/tags/tag6.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76"/>
  </p:notesMasterIdLst>
  <p:sldIdLst>
    <p:sldId id="308" r:id="rId2"/>
    <p:sldId id="352" r:id="rId3"/>
    <p:sldId id="353" r:id="rId4"/>
    <p:sldId id="354" r:id="rId5"/>
    <p:sldId id="355" r:id="rId6"/>
    <p:sldId id="356" r:id="rId7"/>
    <p:sldId id="357" r:id="rId8"/>
    <p:sldId id="358" r:id="rId9"/>
    <p:sldId id="387" r:id="rId10"/>
    <p:sldId id="388" r:id="rId11"/>
    <p:sldId id="390" r:id="rId12"/>
    <p:sldId id="391" r:id="rId13"/>
    <p:sldId id="392" r:id="rId14"/>
    <p:sldId id="396" r:id="rId15"/>
    <p:sldId id="402" r:id="rId16"/>
    <p:sldId id="403" r:id="rId17"/>
    <p:sldId id="393" r:id="rId18"/>
    <p:sldId id="401" r:id="rId19"/>
    <p:sldId id="406" r:id="rId20"/>
    <p:sldId id="407" r:id="rId21"/>
    <p:sldId id="408" r:id="rId22"/>
    <p:sldId id="409" r:id="rId23"/>
    <p:sldId id="410" r:id="rId24"/>
    <p:sldId id="411" r:id="rId25"/>
    <p:sldId id="412" r:id="rId26"/>
    <p:sldId id="413" r:id="rId27"/>
    <p:sldId id="414" r:id="rId28"/>
    <p:sldId id="415" r:id="rId29"/>
    <p:sldId id="416" r:id="rId30"/>
    <p:sldId id="417" r:id="rId31"/>
    <p:sldId id="418" r:id="rId32"/>
    <p:sldId id="419" r:id="rId33"/>
    <p:sldId id="420" r:id="rId34"/>
    <p:sldId id="421" r:id="rId35"/>
    <p:sldId id="422" r:id="rId36"/>
    <p:sldId id="423" r:id="rId37"/>
    <p:sldId id="424" r:id="rId38"/>
    <p:sldId id="425" r:id="rId39"/>
    <p:sldId id="426" r:id="rId40"/>
    <p:sldId id="427" r:id="rId41"/>
    <p:sldId id="428" r:id="rId42"/>
    <p:sldId id="429" r:id="rId43"/>
    <p:sldId id="430" r:id="rId44"/>
    <p:sldId id="431" r:id="rId45"/>
    <p:sldId id="432" r:id="rId46"/>
    <p:sldId id="433" r:id="rId47"/>
    <p:sldId id="434" r:id="rId48"/>
    <p:sldId id="435" r:id="rId49"/>
    <p:sldId id="436" r:id="rId50"/>
    <p:sldId id="437" r:id="rId51"/>
    <p:sldId id="438" r:id="rId52"/>
    <p:sldId id="439" r:id="rId53"/>
    <p:sldId id="440" r:id="rId54"/>
    <p:sldId id="441" r:id="rId55"/>
    <p:sldId id="442" r:id="rId56"/>
    <p:sldId id="443" r:id="rId57"/>
    <p:sldId id="444" r:id="rId58"/>
    <p:sldId id="445" r:id="rId59"/>
    <p:sldId id="446" r:id="rId60"/>
    <p:sldId id="447" r:id="rId61"/>
    <p:sldId id="448" r:id="rId62"/>
    <p:sldId id="449" r:id="rId63"/>
    <p:sldId id="450" r:id="rId64"/>
    <p:sldId id="451" r:id="rId65"/>
    <p:sldId id="452" r:id="rId66"/>
    <p:sldId id="453" r:id="rId67"/>
    <p:sldId id="454" r:id="rId68"/>
    <p:sldId id="455" r:id="rId69"/>
    <p:sldId id="456" r:id="rId70"/>
    <p:sldId id="457" r:id="rId71"/>
    <p:sldId id="458" r:id="rId72"/>
    <p:sldId id="459" r:id="rId73"/>
    <p:sldId id="460" r:id="rId74"/>
    <p:sldId id="461" r:id="rId75"/>
  </p:sldIdLst>
  <p:sldSz cx="12192000" cy="6858000"/>
  <p:notesSz cx="6858000" cy="9144000"/>
  <p:embeddedFontLst>
    <p:embeddedFont>
      <p:font typeface="Calibri" panose="020F0502020204030204" pitchFamily="34" charset="0"/>
      <p:regular r:id="rId77"/>
      <p:bold r:id="rId78"/>
      <p:italic r:id="rId79"/>
      <p:boldItalic r:id="rId80"/>
    </p:embeddedFont>
    <p:embeddedFont>
      <p:font typeface="Shruti" panose="020B0604020202020204" charset="0"/>
      <p:regular r:id="rId81"/>
      <p:bold r:id="rId82"/>
    </p:embeddedFont>
    <p:embeddedFont>
      <p:font typeface="Roboto Condensed" panose="02000000000000000000" pitchFamily="2" charset="0"/>
      <p:regular r:id="rId83"/>
      <p:bold r:id="rId84"/>
      <p:italic r:id="rId85"/>
      <p:boldItalic r:id="rId86"/>
    </p:embeddedFont>
    <p:embeddedFont>
      <p:font typeface="Open Sans" pitchFamily="2" charset="0"/>
      <p:regular r:id="rId87"/>
      <p:bold r:id="rId88"/>
      <p:italic r:id="rId89"/>
      <p:boldItalic r:id="rId90"/>
    </p:embeddedFont>
    <p:embeddedFont>
      <p:font typeface="Wingdings 3" panose="05040102010807070707" pitchFamily="18" charset="2"/>
      <p:regular r:id="rId91"/>
    </p:embeddedFont>
    <p:embeddedFont>
      <p:font typeface="Times" panose="02020603050405020304" pitchFamily="18" charset="0"/>
      <p:regular r:id="rId92"/>
      <p:bold r:id="rId93"/>
      <p:italic r:id="rId94"/>
      <p:boldItalic r:id="rId95"/>
    </p:embeddedFont>
    <p:embeddedFont>
      <p:font typeface="Wingdings 2" panose="05020102010507070707" pitchFamily="18" charset="2"/>
      <p:regular r:id="rId96"/>
    </p:embeddedFont>
    <p:embeddedFont>
      <p:font typeface="Open Sans Semibold" pitchFamily="2" charset="0"/>
      <p:bold r:id="rId97"/>
      <p:boldItalic r:id="rId98"/>
    </p:embeddedFont>
    <p:embeddedFont>
      <p:font typeface="Roboto Condensed Light" panose="02000000000000000000" pitchFamily="2" charset="0"/>
      <p:regular r:id="rId99"/>
      <p:italic r:id="rId100"/>
    </p:embeddedFont>
    <p:embeddedFont>
      <p:font typeface="Consolas" panose="020B0609020204030204" pitchFamily="49" charset="0"/>
      <p:regular r:id="rId101"/>
      <p:bold r:id="rId102"/>
      <p:italic r:id="rId103"/>
      <p:boldItalic r:id="rId104"/>
    </p:embeddedFont>
    <p:embeddedFont>
      <p:font typeface="Segoe UI Black" panose="020B0A02040204020203" pitchFamily="34" charset="0"/>
      <p:bold r:id="rId105"/>
      <p:boldItalic r:id="rId106"/>
    </p:embeddedFont>
    <p:embeddedFont>
      <p:font typeface="Cambria" panose="02040503050406030204" pitchFamily="18" charset="0"/>
      <p:regular r:id="rId107"/>
      <p:bold r:id="rId108"/>
      <p:italic r:id="rId109"/>
      <p:boldItalic r:id="rId11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modifyVerifier cryptProviderType="rsaAES" cryptAlgorithmClass="hash" cryptAlgorithmType="typeAny" cryptAlgorithmSid="14" spinCount="100000" saltData="QymeRbY/PRw9M+mEk3E9eA==" hashData="sFkSA3p1lGhD2Npz4Qo99/gyDF+UOhIMhCTpCMD2i7gr/Y/GbTsBu462ZOYGMsAsQGxxfu7Cit6pjzRnBdDuMw=="/>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D524F"/>
    <a:srgbClr val="301B92"/>
    <a:srgbClr val="673BB7"/>
    <a:srgbClr val="607D8B"/>
    <a:srgbClr val="B71B1C"/>
    <a:srgbClr val="F54337"/>
    <a:srgbClr val="D81A60"/>
    <a:srgbClr val="890E4F"/>
    <a:srgbClr val="EA1E63"/>
    <a:srgbClr val="C6282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972" autoAdjust="0"/>
    <p:restoredTop sz="94660"/>
  </p:normalViewPr>
  <p:slideViewPr>
    <p:cSldViewPr snapToGrid="0">
      <p:cViewPr varScale="1">
        <p:scale>
          <a:sx n="70" d="100"/>
          <a:sy n="70" d="100"/>
        </p:scale>
        <p:origin x="822" y="60"/>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88" d="100"/>
          <a:sy n="88" d="100"/>
        </p:scale>
        <p:origin x="3822" y="72"/>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8.fntdata"/><Relationship Id="rId89" Type="http://schemas.openxmlformats.org/officeDocument/2006/relationships/font" Target="fonts/font13.fntdata"/><Relationship Id="rId112" Type="http://schemas.openxmlformats.org/officeDocument/2006/relationships/viewProps" Target="viewProps.xml"/><Relationship Id="rId16" Type="http://schemas.openxmlformats.org/officeDocument/2006/relationships/slide" Target="slides/slide15.xml"/><Relationship Id="rId107" Type="http://schemas.openxmlformats.org/officeDocument/2006/relationships/font" Target="fonts/font31.fntdata"/><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font" Target="fonts/font3.fntdata"/><Relationship Id="rId102" Type="http://schemas.openxmlformats.org/officeDocument/2006/relationships/font" Target="fonts/font26.fntdata"/><Relationship Id="rId5" Type="http://schemas.openxmlformats.org/officeDocument/2006/relationships/slide" Target="slides/slide4.xml"/><Relationship Id="rId90" Type="http://schemas.openxmlformats.org/officeDocument/2006/relationships/font" Target="fonts/font14.fntdata"/><Relationship Id="rId95" Type="http://schemas.openxmlformats.org/officeDocument/2006/relationships/font" Target="fonts/font19.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theme" Target="theme/theme1.xml"/><Relationship Id="rId80" Type="http://schemas.openxmlformats.org/officeDocument/2006/relationships/font" Target="fonts/font4.fntdata"/><Relationship Id="rId85" Type="http://schemas.openxmlformats.org/officeDocument/2006/relationships/font" Target="fonts/font9.fntdata"/><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font" Target="fonts/font27.fntdata"/><Relationship Id="rId108" Type="http://schemas.openxmlformats.org/officeDocument/2006/relationships/font" Target="fonts/font32.fntdata"/><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font" Target="fonts/font15.fntdata"/><Relationship Id="rId96" Type="http://schemas.openxmlformats.org/officeDocument/2006/relationships/font" Target="fonts/font20.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font" Target="fonts/font30.fntdata"/><Relationship Id="rId114"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font" Target="fonts/font2.fntdata"/><Relationship Id="rId81" Type="http://schemas.openxmlformats.org/officeDocument/2006/relationships/font" Target="fonts/font5.fntdata"/><Relationship Id="rId86" Type="http://schemas.openxmlformats.org/officeDocument/2006/relationships/font" Target="fonts/font10.fntdata"/><Relationship Id="rId94" Type="http://schemas.openxmlformats.org/officeDocument/2006/relationships/font" Target="fonts/font18.fntdata"/><Relationship Id="rId99" Type="http://schemas.openxmlformats.org/officeDocument/2006/relationships/font" Target="fonts/font23.fntdata"/><Relationship Id="rId101" Type="http://schemas.openxmlformats.org/officeDocument/2006/relationships/font" Target="fonts/font25.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font" Target="fonts/font33.fntdata"/><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notesMaster" Target="notesMasters/notesMaster1.xml"/><Relationship Id="rId97" Type="http://schemas.openxmlformats.org/officeDocument/2006/relationships/font" Target="fonts/font21.fntdata"/><Relationship Id="rId104" Type="http://schemas.openxmlformats.org/officeDocument/2006/relationships/font" Target="fonts/font28.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16.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11.fntdata"/><Relationship Id="rId110" Type="http://schemas.openxmlformats.org/officeDocument/2006/relationships/font" Target="fonts/font34.fntdata"/><Relationship Id="rId61" Type="http://schemas.openxmlformats.org/officeDocument/2006/relationships/slide" Target="slides/slide60.xml"/><Relationship Id="rId82" Type="http://schemas.openxmlformats.org/officeDocument/2006/relationships/font" Target="fonts/font6.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font" Target="fonts/font1.fntdata"/><Relationship Id="rId100" Type="http://schemas.openxmlformats.org/officeDocument/2006/relationships/font" Target="fonts/font24.fntdata"/><Relationship Id="rId105" Type="http://schemas.openxmlformats.org/officeDocument/2006/relationships/font" Target="fonts/font29.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font" Target="fonts/font17.fntdata"/><Relationship Id="rId98" Type="http://schemas.openxmlformats.org/officeDocument/2006/relationships/font" Target="fonts/font22.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font" Target="fonts/font7.fntdata"/><Relationship Id="rId88" Type="http://schemas.openxmlformats.org/officeDocument/2006/relationships/font" Target="fonts/font12.fntdata"/><Relationship Id="rId111"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35E266A-D8DB-430D-8685-481FEBE6011B}" type="doc">
      <dgm:prSet loTypeId="urn:microsoft.com/office/officeart/2005/8/layout/matrix1" loCatId="matrix" qsTypeId="urn:microsoft.com/office/officeart/2005/8/quickstyle/simple1" qsCatId="simple" csTypeId="urn:microsoft.com/office/officeart/2005/8/colors/accent0_3" csCatId="mainScheme" phldr="1"/>
      <dgm:spPr/>
      <dgm:t>
        <a:bodyPr/>
        <a:lstStyle/>
        <a:p>
          <a:endParaRPr lang="en-IN"/>
        </a:p>
      </dgm:t>
    </dgm:pt>
    <dgm:pt modelId="{D9F222C4-3D03-473F-BFD1-1C2F37AC6060}">
      <dgm:prSet phldrT="[Text]" custT="1"/>
      <dgm:spPr/>
      <dgm:t>
        <a:bodyPr/>
        <a:lstStyle/>
        <a:p>
          <a:r>
            <a:rPr lang="en-IN" sz="4000" dirty="0" smtClean="0"/>
            <a:t>OOP</a:t>
          </a:r>
          <a:endParaRPr lang="en-IN" sz="4000" dirty="0"/>
        </a:p>
      </dgm:t>
    </dgm:pt>
    <dgm:pt modelId="{1CD81CC2-0665-4279-BCCC-7B1571D93301}" type="parTrans" cxnId="{4EBA3610-FF66-4292-A431-DB529B8B83BF}">
      <dgm:prSet/>
      <dgm:spPr/>
      <dgm:t>
        <a:bodyPr/>
        <a:lstStyle/>
        <a:p>
          <a:endParaRPr lang="en-IN"/>
        </a:p>
      </dgm:t>
    </dgm:pt>
    <dgm:pt modelId="{5B93EDDA-0959-4895-A73B-A08AE3F2EB06}" type="sibTrans" cxnId="{4EBA3610-FF66-4292-A431-DB529B8B83BF}">
      <dgm:prSet/>
      <dgm:spPr/>
      <dgm:t>
        <a:bodyPr/>
        <a:lstStyle/>
        <a:p>
          <a:endParaRPr lang="en-IN"/>
        </a:p>
      </dgm:t>
    </dgm:pt>
    <dgm:pt modelId="{D6DD5EAD-F370-440E-9EF2-86A0582EC367}">
      <dgm:prSet phldrT="[Text]"/>
      <dgm:spPr/>
      <dgm:t>
        <a:bodyPr/>
        <a:lstStyle/>
        <a:p>
          <a:r>
            <a:rPr lang="en-IN" dirty="0" smtClean="0"/>
            <a:t>Encapsulation</a:t>
          </a:r>
          <a:endParaRPr lang="en-IN" dirty="0"/>
        </a:p>
      </dgm:t>
    </dgm:pt>
    <dgm:pt modelId="{C2ACC941-4A4B-49C2-9200-D2DB8A8D05B6}" type="parTrans" cxnId="{C9AE8498-A1D0-41CC-98AF-B8F994913624}">
      <dgm:prSet/>
      <dgm:spPr/>
      <dgm:t>
        <a:bodyPr/>
        <a:lstStyle/>
        <a:p>
          <a:endParaRPr lang="en-IN"/>
        </a:p>
      </dgm:t>
    </dgm:pt>
    <dgm:pt modelId="{CD215964-8CF2-4103-A9AB-02605B315AF6}" type="sibTrans" cxnId="{C9AE8498-A1D0-41CC-98AF-B8F994913624}">
      <dgm:prSet/>
      <dgm:spPr/>
      <dgm:t>
        <a:bodyPr/>
        <a:lstStyle/>
        <a:p>
          <a:endParaRPr lang="en-IN"/>
        </a:p>
      </dgm:t>
    </dgm:pt>
    <dgm:pt modelId="{680B0DCA-C939-41A9-BD7F-24943AC25EFA}">
      <dgm:prSet phldrT="[Text]"/>
      <dgm:spPr/>
      <dgm:t>
        <a:bodyPr/>
        <a:lstStyle/>
        <a:p>
          <a:r>
            <a:rPr lang="en-IN" dirty="0" smtClean="0"/>
            <a:t>Inheritance</a:t>
          </a:r>
          <a:endParaRPr lang="en-IN" dirty="0"/>
        </a:p>
      </dgm:t>
    </dgm:pt>
    <dgm:pt modelId="{32C7201E-77A5-4504-8777-683F58A02933}" type="parTrans" cxnId="{9AD2B553-8F6C-4596-AEF7-E1D033D385E0}">
      <dgm:prSet/>
      <dgm:spPr/>
      <dgm:t>
        <a:bodyPr/>
        <a:lstStyle/>
        <a:p>
          <a:endParaRPr lang="en-IN"/>
        </a:p>
      </dgm:t>
    </dgm:pt>
    <dgm:pt modelId="{D9C4DFB0-288E-437C-96F0-7A87F9058489}" type="sibTrans" cxnId="{9AD2B553-8F6C-4596-AEF7-E1D033D385E0}">
      <dgm:prSet/>
      <dgm:spPr/>
      <dgm:t>
        <a:bodyPr/>
        <a:lstStyle/>
        <a:p>
          <a:endParaRPr lang="en-IN"/>
        </a:p>
      </dgm:t>
    </dgm:pt>
    <dgm:pt modelId="{301E447F-5E18-4FA1-B259-7AE92FF5794C}">
      <dgm:prSet phldrT="[Text]"/>
      <dgm:spPr/>
      <dgm:t>
        <a:bodyPr/>
        <a:lstStyle/>
        <a:p>
          <a:r>
            <a:rPr lang="en-IN" dirty="0" smtClean="0"/>
            <a:t>Abstraction</a:t>
          </a:r>
          <a:endParaRPr lang="en-IN" dirty="0"/>
        </a:p>
      </dgm:t>
    </dgm:pt>
    <dgm:pt modelId="{8796AC29-71C3-48A2-848C-F7608307A478}" type="parTrans" cxnId="{C7BEAAE5-1276-4D27-A3EB-25C254D393B3}">
      <dgm:prSet/>
      <dgm:spPr/>
      <dgm:t>
        <a:bodyPr/>
        <a:lstStyle/>
        <a:p>
          <a:endParaRPr lang="en-IN"/>
        </a:p>
      </dgm:t>
    </dgm:pt>
    <dgm:pt modelId="{DF41DD93-BCC1-48B5-8352-B68E46BAE0AA}" type="sibTrans" cxnId="{C7BEAAE5-1276-4D27-A3EB-25C254D393B3}">
      <dgm:prSet/>
      <dgm:spPr/>
      <dgm:t>
        <a:bodyPr/>
        <a:lstStyle/>
        <a:p>
          <a:endParaRPr lang="en-IN"/>
        </a:p>
      </dgm:t>
    </dgm:pt>
    <dgm:pt modelId="{C34CC8BA-F797-49A8-BF7C-1712B889121C}">
      <dgm:prSet phldrT="[Text]"/>
      <dgm:spPr/>
      <dgm:t>
        <a:bodyPr/>
        <a:lstStyle/>
        <a:p>
          <a:r>
            <a:rPr lang="en-IN" dirty="0" smtClean="0"/>
            <a:t>Polymorphism</a:t>
          </a:r>
          <a:endParaRPr lang="en-IN" dirty="0"/>
        </a:p>
      </dgm:t>
    </dgm:pt>
    <dgm:pt modelId="{1AEB5A96-7491-42AE-9A50-837C9ED1F6BC}" type="parTrans" cxnId="{714F9ABB-896A-47CA-9ED8-F12520569108}">
      <dgm:prSet/>
      <dgm:spPr/>
      <dgm:t>
        <a:bodyPr/>
        <a:lstStyle/>
        <a:p>
          <a:endParaRPr lang="en-IN"/>
        </a:p>
      </dgm:t>
    </dgm:pt>
    <dgm:pt modelId="{CF016859-3BD5-4D4E-9A45-C0F5AEE1F4C8}" type="sibTrans" cxnId="{714F9ABB-896A-47CA-9ED8-F12520569108}">
      <dgm:prSet/>
      <dgm:spPr/>
      <dgm:t>
        <a:bodyPr/>
        <a:lstStyle/>
        <a:p>
          <a:endParaRPr lang="en-IN"/>
        </a:p>
      </dgm:t>
    </dgm:pt>
    <dgm:pt modelId="{98950321-A143-41F0-9F27-072DF50B4592}" type="pres">
      <dgm:prSet presAssocID="{535E266A-D8DB-430D-8685-481FEBE6011B}" presName="diagram" presStyleCnt="0">
        <dgm:presLayoutVars>
          <dgm:chMax val="1"/>
          <dgm:dir/>
          <dgm:animLvl val="ctr"/>
          <dgm:resizeHandles val="exact"/>
        </dgm:presLayoutVars>
      </dgm:prSet>
      <dgm:spPr/>
      <dgm:t>
        <a:bodyPr/>
        <a:lstStyle/>
        <a:p>
          <a:endParaRPr lang="en-IN"/>
        </a:p>
      </dgm:t>
    </dgm:pt>
    <dgm:pt modelId="{C5FBD80D-0017-4AAC-B02F-27A40B803534}" type="pres">
      <dgm:prSet presAssocID="{535E266A-D8DB-430D-8685-481FEBE6011B}" presName="matrix" presStyleCnt="0"/>
      <dgm:spPr/>
    </dgm:pt>
    <dgm:pt modelId="{A7391574-8158-4F86-8FAC-9706B1CDC251}" type="pres">
      <dgm:prSet presAssocID="{535E266A-D8DB-430D-8685-481FEBE6011B}" presName="tile1" presStyleLbl="node1" presStyleIdx="0" presStyleCnt="4"/>
      <dgm:spPr/>
      <dgm:t>
        <a:bodyPr/>
        <a:lstStyle/>
        <a:p>
          <a:endParaRPr lang="en-IN"/>
        </a:p>
      </dgm:t>
    </dgm:pt>
    <dgm:pt modelId="{A59FA2BD-0692-4691-A543-78FFC6B9C78B}" type="pres">
      <dgm:prSet presAssocID="{535E266A-D8DB-430D-8685-481FEBE6011B}" presName="tile1text" presStyleLbl="node1" presStyleIdx="0" presStyleCnt="4">
        <dgm:presLayoutVars>
          <dgm:chMax val="0"/>
          <dgm:chPref val="0"/>
          <dgm:bulletEnabled val="1"/>
        </dgm:presLayoutVars>
      </dgm:prSet>
      <dgm:spPr/>
      <dgm:t>
        <a:bodyPr/>
        <a:lstStyle/>
        <a:p>
          <a:endParaRPr lang="en-IN"/>
        </a:p>
      </dgm:t>
    </dgm:pt>
    <dgm:pt modelId="{58A99F87-137E-4591-B532-713A776A52A5}" type="pres">
      <dgm:prSet presAssocID="{535E266A-D8DB-430D-8685-481FEBE6011B}" presName="tile2" presStyleLbl="node1" presStyleIdx="1" presStyleCnt="4"/>
      <dgm:spPr/>
      <dgm:t>
        <a:bodyPr/>
        <a:lstStyle/>
        <a:p>
          <a:endParaRPr lang="en-IN"/>
        </a:p>
      </dgm:t>
    </dgm:pt>
    <dgm:pt modelId="{B6C558F3-FD5A-4D01-B1B7-884400FBE1DE}" type="pres">
      <dgm:prSet presAssocID="{535E266A-D8DB-430D-8685-481FEBE6011B}" presName="tile2text" presStyleLbl="node1" presStyleIdx="1" presStyleCnt="4">
        <dgm:presLayoutVars>
          <dgm:chMax val="0"/>
          <dgm:chPref val="0"/>
          <dgm:bulletEnabled val="1"/>
        </dgm:presLayoutVars>
      </dgm:prSet>
      <dgm:spPr/>
      <dgm:t>
        <a:bodyPr/>
        <a:lstStyle/>
        <a:p>
          <a:endParaRPr lang="en-IN"/>
        </a:p>
      </dgm:t>
    </dgm:pt>
    <dgm:pt modelId="{C76E5692-C8A3-4FDB-8A48-E811FD47AB68}" type="pres">
      <dgm:prSet presAssocID="{535E266A-D8DB-430D-8685-481FEBE6011B}" presName="tile3" presStyleLbl="node1" presStyleIdx="2" presStyleCnt="4"/>
      <dgm:spPr/>
      <dgm:t>
        <a:bodyPr/>
        <a:lstStyle/>
        <a:p>
          <a:endParaRPr lang="en-IN"/>
        </a:p>
      </dgm:t>
    </dgm:pt>
    <dgm:pt modelId="{116D0D5C-13FE-4C14-98B8-B8DDDDF084EE}" type="pres">
      <dgm:prSet presAssocID="{535E266A-D8DB-430D-8685-481FEBE6011B}" presName="tile3text" presStyleLbl="node1" presStyleIdx="2" presStyleCnt="4">
        <dgm:presLayoutVars>
          <dgm:chMax val="0"/>
          <dgm:chPref val="0"/>
          <dgm:bulletEnabled val="1"/>
        </dgm:presLayoutVars>
      </dgm:prSet>
      <dgm:spPr/>
      <dgm:t>
        <a:bodyPr/>
        <a:lstStyle/>
        <a:p>
          <a:endParaRPr lang="en-IN"/>
        </a:p>
      </dgm:t>
    </dgm:pt>
    <dgm:pt modelId="{0B370AD1-CCAB-4F12-B60A-6942FDF58ED9}" type="pres">
      <dgm:prSet presAssocID="{535E266A-D8DB-430D-8685-481FEBE6011B}" presName="tile4" presStyleLbl="node1" presStyleIdx="3" presStyleCnt="4"/>
      <dgm:spPr/>
      <dgm:t>
        <a:bodyPr/>
        <a:lstStyle/>
        <a:p>
          <a:endParaRPr lang="en-IN"/>
        </a:p>
      </dgm:t>
    </dgm:pt>
    <dgm:pt modelId="{7E4B937B-53AD-4244-8FAB-0EB36208347D}" type="pres">
      <dgm:prSet presAssocID="{535E266A-D8DB-430D-8685-481FEBE6011B}" presName="tile4text" presStyleLbl="node1" presStyleIdx="3" presStyleCnt="4">
        <dgm:presLayoutVars>
          <dgm:chMax val="0"/>
          <dgm:chPref val="0"/>
          <dgm:bulletEnabled val="1"/>
        </dgm:presLayoutVars>
      </dgm:prSet>
      <dgm:spPr/>
      <dgm:t>
        <a:bodyPr/>
        <a:lstStyle/>
        <a:p>
          <a:endParaRPr lang="en-IN"/>
        </a:p>
      </dgm:t>
    </dgm:pt>
    <dgm:pt modelId="{3EF1FC36-95CD-4EE9-89E6-9B542AF85E68}" type="pres">
      <dgm:prSet presAssocID="{535E266A-D8DB-430D-8685-481FEBE6011B}" presName="centerTile" presStyleLbl="fgShp" presStyleIdx="0" presStyleCnt="1" custScaleX="150000" custScaleY="165000">
        <dgm:presLayoutVars>
          <dgm:chMax val="0"/>
          <dgm:chPref val="0"/>
        </dgm:presLayoutVars>
      </dgm:prSet>
      <dgm:spPr/>
      <dgm:t>
        <a:bodyPr/>
        <a:lstStyle/>
        <a:p>
          <a:endParaRPr lang="en-IN"/>
        </a:p>
      </dgm:t>
    </dgm:pt>
  </dgm:ptLst>
  <dgm:cxnLst>
    <dgm:cxn modelId="{8252CE5F-4354-42A4-AFD5-D409246A640D}" type="presOf" srcId="{535E266A-D8DB-430D-8685-481FEBE6011B}" destId="{98950321-A143-41F0-9F27-072DF50B4592}" srcOrd="0" destOrd="0" presId="urn:microsoft.com/office/officeart/2005/8/layout/matrix1"/>
    <dgm:cxn modelId="{C7BEAAE5-1276-4D27-A3EB-25C254D393B3}" srcId="{D9F222C4-3D03-473F-BFD1-1C2F37AC6060}" destId="{301E447F-5E18-4FA1-B259-7AE92FF5794C}" srcOrd="2" destOrd="0" parTransId="{8796AC29-71C3-48A2-848C-F7608307A478}" sibTransId="{DF41DD93-BCC1-48B5-8352-B68E46BAE0AA}"/>
    <dgm:cxn modelId="{C9AE8498-A1D0-41CC-98AF-B8F994913624}" srcId="{D9F222C4-3D03-473F-BFD1-1C2F37AC6060}" destId="{D6DD5EAD-F370-440E-9EF2-86A0582EC367}" srcOrd="0" destOrd="0" parTransId="{C2ACC941-4A4B-49C2-9200-D2DB8A8D05B6}" sibTransId="{CD215964-8CF2-4103-A9AB-02605B315AF6}"/>
    <dgm:cxn modelId="{D04D465A-A732-4CBF-B0F8-F5B047F894F4}" type="presOf" srcId="{C34CC8BA-F797-49A8-BF7C-1712B889121C}" destId="{0B370AD1-CCAB-4F12-B60A-6942FDF58ED9}" srcOrd="0" destOrd="0" presId="urn:microsoft.com/office/officeart/2005/8/layout/matrix1"/>
    <dgm:cxn modelId="{73154326-0EF7-493B-9A00-6FDE44BAD699}" type="presOf" srcId="{D6DD5EAD-F370-440E-9EF2-86A0582EC367}" destId="{A7391574-8158-4F86-8FAC-9706B1CDC251}" srcOrd="0" destOrd="0" presId="urn:microsoft.com/office/officeart/2005/8/layout/matrix1"/>
    <dgm:cxn modelId="{9AD2B553-8F6C-4596-AEF7-E1D033D385E0}" srcId="{D9F222C4-3D03-473F-BFD1-1C2F37AC6060}" destId="{680B0DCA-C939-41A9-BD7F-24943AC25EFA}" srcOrd="1" destOrd="0" parTransId="{32C7201E-77A5-4504-8777-683F58A02933}" sibTransId="{D9C4DFB0-288E-437C-96F0-7A87F9058489}"/>
    <dgm:cxn modelId="{E59C1DFE-CDF1-4813-89C4-0002CC352EAD}" type="presOf" srcId="{301E447F-5E18-4FA1-B259-7AE92FF5794C}" destId="{C76E5692-C8A3-4FDB-8A48-E811FD47AB68}" srcOrd="0" destOrd="0" presId="urn:microsoft.com/office/officeart/2005/8/layout/matrix1"/>
    <dgm:cxn modelId="{1182FEBB-C261-44E9-B9AD-CA61EB2A2B2B}" type="presOf" srcId="{D9F222C4-3D03-473F-BFD1-1C2F37AC6060}" destId="{3EF1FC36-95CD-4EE9-89E6-9B542AF85E68}" srcOrd="0" destOrd="0" presId="urn:microsoft.com/office/officeart/2005/8/layout/matrix1"/>
    <dgm:cxn modelId="{F7458A69-20CA-4395-9EFD-6F769AEEB4C0}" type="presOf" srcId="{D6DD5EAD-F370-440E-9EF2-86A0582EC367}" destId="{A59FA2BD-0692-4691-A543-78FFC6B9C78B}" srcOrd="1" destOrd="0" presId="urn:microsoft.com/office/officeart/2005/8/layout/matrix1"/>
    <dgm:cxn modelId="{89E5DFD9-6EA7-4F4A-B905-DFBF3B598900}" type="presOf" srcId="{680B0DCA-C939-41A9-BD7F-24943AC25EFA}" destId="{B6C558F3-FD5A-4D01-B1B7-884400FBE1DE}" srcOrd="1" destOrd="0" presId="urn:microsoft.com/office/officeart/2005/8/layout/matrix1"/>
    <dgm:cxn modelId="{714F9ABB-896A-47CA-9ED8-F12520569108}" srcId="{D9F222C4-3D03-473F-BFD1-1C2F37AC6060}" destId="{C34CC8BA-F797-49A8-BF7C-1712B889121C}" srcOrd="3" destOrd="0" parTransId="{1AEB5A96-7491-42AE-9A50-837C9ED1F6BC}" sibTransId="{CF016859-3BD5-4D4E-9A45-C0F5AEE1F4C8}"/>
    <dgm:cxn modelId="{4EBA3610-FF66-4292-A431-DB529B8B83BF}" srcId="{535E266A-D8DB-430D-8685-481FEBE6011B}" destId="{D9F222C4-3D03-473F-BFD1-1C2F37AC6060}" srcOrd="0" destOrd="0" parTransId="{1CD81CC2-0665-4279-BCCC-7B1571D93301}" sibTransId="{5B93EDDA-0959-4895-A73B-A08AE3F2EB06}"/>
    <dgm:cxn modelId="{0D67CAB1-BB2E-4814-A5B4-D9541F02BACE}" type="presOf" srcId="{C34CC8BA-F797-49A8-BF7C-1712B889121C}" destId="{7E4B937B-53AD-4244-8FAB-0EB36208347D}" srcOrd="1" destOrd="0" presId="urn:microsoft.com/office/officeart/2005/8/layout/matrix1"/>
    <dgm:cxn modelId="{B3B24881-6A90-41A8-8A54-235D0F94E0DC}" type="presOf" srcId="{680B0DCA-C939-41A9-BD7F-24943AC25EFA}" destId="{58A99F87-137E-4591-B532-713A776A52A5}" srcOrd="0" destOrd="0" presId="urn:microsoft.com/office/officeart/2005/8/layout/matrix1"/>
    <dgm:cxn modelId="{FC6FBC0C-313D-46DF-8F25-446C3FCDB6E5}" type="presOf" srcId="{301E447F-5E18-4FA1-B259-7AE92FF5794C}" destId="{116D0D5C-13FE-4C14-98B8-B8DDDDF084EE}" srcOrd="1" destOrd="0" presId="urn:microsoft.com/office/officeart/2005/8/layout/matrix1"/>
    <dgm:cxn modelId="{27A7B4CE-CDFE-42F6-A613-403AB29641F2}" type="presParOf" srcId="{98950321-A143-41F0-9F27-072DF50B4592}" destId="{C5FBD80D-0017-4AAC-B02F-27A40B803534}" srcOrd="0" destOrd="0" presId="urn:microsoft.com/office/officeart/2005/8/layout/matrix1"/>
    <dgm:cxn modelId="{C9FD9574-66E9-4365-8BF4-4D58B640B821}" type="presParOf" srcId="{C5FBD80D-0017-4AAC-B02F-27A40B803534}" destId="{A7391574-8158-4F86-8FAC-9706B1CDC251}" srcOrd="0" destOrd="0" presId="urn:microsoft.com/office/officeart/2005/8/layout/matrix1"/>
    <dgm:cxn modelId="{55AC3D77-4270-4AD1-80D1-5B14DE317718}" type="presParOf" srcId="{C5FBD80D-0017-4AAC-B02F-27A40B803534}" destId="{A59FA2BD-0692-4691-A543-78FFC6B9C78B}" srcOrd="1" destOrd="0" presId="urn:microsoft.com/office/officeart/2005/8/layout/matrix1"/>
    <dgm:cxn modelId="{0260708A-A77C-4012-A321-EBC23D8A91BD}" type="presParOf" srcId="{C5FBD80D-0017-4AAC-B02F-27A40B803534}" destId="{58A99F87-137E-4591-B532-713A776A52A5}" srcOrd="2" destOrd="0" presId="urn:microsoft.com/office/officeart/2005/8/layout/matrix1"/>
    <dgm:cxn modelId="{DA78BE42-EAFB-4DDF-9AE9-1BAE970B3007}" type="presParOf" srcId="{C5FBD80D-0017-4AAC-B02F-27A40B803534}" destId="{B6C558F3-FD5A-4D01-B1B7-884400FBE1DE}" srcOrd="3" destOrd="0" presId="urn:microsoft.com/office/officeart/2005/8/layout/matrix1"/>
    <dgm:cxn modelId="{E58EF119-8D77-455B-80E5-45DD4DF1FF07}" type="presParOf" srcId="{C5FBD80D-0017-4AAC-B02F-27A40B803534}" destId="{C76E5692-C8A3-4FDB-8A48-E811FD47AB68}" srcOrd="4" destOrd="0" presId="urn:microsoft.com/office/officeart/2005/8/layout/matrix1"/>
    <dgm:cxn modelId="{0E92212F-8E75-4184-8C02-2EC1536A5891}" type="presParOf" srcId="{C5FBD80D-0017-4AAC-B02F-27A40B803534}" destId="{116D0D5C-13FE-4C14-98B8-B8DDDDF084EE}" srcOrd="5" destOrd="0" presId="urn:microsoft.com/office/officeart/2005/8/layout/matrix1"/>
    <dgm:cxn modelId="{962484C9-DB83-4771-BFA3-DC9ECBE33583}" type="presParOf" srcId="{C5FBD80D-0017-4AAC-B02F-27A40B803534}" destId="{0B370AD1-CCAB-4F12-B60A-6942FDF58ED9}" srcOrd="6" destOrd="0" presId="urn:microsoft.com/office/officeart/2005/8/layout/matrix1"/>
    <dgm:cxn modelId="{4A6A972F-F374-4E97-A978-D0B57B4DE4AA}" type="presParOf" srcId="{C5FBD80D-0017-4AAC-B02F-27A40B803534}" destId="{7E4B937B-53AD-4244-8FAB-0EB36208347D}" srcOrd="7" destOrd="0" presId="urn:microsoft.com/office/officeart/2005/8/layout/matrix1"/>
    <dgm:cxn modelId="{3FF82CC3-3BA7-49EA-BE92-22B0EAC3A709}" type="presParOf" srcId="{98950321-A143-41F0-9F27-072DF50B4592}" destId="{3EF1FC36-95CD-4EE9-89E6-9B542AF85E68}" srcOrd="1" destOrd="0" presId="urn:microsoft.com/office/officeart/2005/8/layout/matrix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matrix1">
  <dgm:title val=""/>
  <dgm:desc val=""/>
  <dgm:catLst>
    <dgm:cat type="matrix" pri="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styleData>
  <dgm:clr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clrData>
  <dgm:layoutNode name="diagram">
    <dgm:varLst>
      <dgm:chMax val="1"/>
      <dgm:dir/>
      <dgm:animLvl val="ctr"/>
      <dgm:resizeHandles val="exact"/>
    </dgm:varLst>
    <dgm:alg type="composite"/>
    <dgm:shape xmlns:r="http://schemas.openxmlformats.org/officeDocument/2006/relationships" r:blip="">
      <dgm:adjLst/>
    </dgm:shape>
    <dgm:presOf/>
    <dgm:constrLst>
      <dgm:constr type="ctrX" for="ch" forName="matrix" refType="w" fact="0.5"/>
      <dgm:constr type="ctrY" for="ch" forName="matrix" refType="h" fact="0.5"/>
      <dgm:constr type="w" for="ch" forName="matrix" refType="w"/>
      <dgm:constr type="h" for="ch" forName="matrix" refType="h"/>
      <dgm:constr type="ctrX" for="ch" forName="centerTile" refType="w" fact="0.5"/>
      <dgm:constr type="ctrY" for="ch" forName="centerTile" refType="h" fact="0.5"/>
      <dgm:constr type="w" for="ch" forName="centerTile" refType="w" fact="0.3"/>
      <dgm:constr type="h" for="ch" forName="centerTile" refType="h" fact="0.25"/>
      <dgm:constr type="primFontSz" for="des" ptType="node" op="equ" val="65"/>
    </dgm:constrLst>
    <dgm:ruleLst/>
    <dgm:choose name="Name0">
      <dgm:if name="Name1" axis="ch" ptType="node" func="cnt" op="gte" val="1">
        <dgm:layoutNode name="matrix">
          <dgm:alg type="composite"/>
          <dgm:shape xmlns:r="http://schemas.openxmlformats.org/officeDocument/2006/relationships" r:blip="">
            <dgm:adjLst/>
          </dgm:shape>
          <dgm:presOf/>
          <dgm:constrLst>
            <dgm:constr type="l" for="ch" forName="tile1"/>
            <dgm:constr type="t" for="ch" forName="tile1"/>
            <dgm:constr type="r" for="ch" forName="tile1" refType="w" fact="0.5"/>
            <dgm:constr type="b" for="ch" forName="tile1" refType="h" fact="0.5"/>
            <dgm:constr type="l" for="ch" forName="tile1text" refType="l" refFor="ch" refForName="tile1"/>
            <dgm:constr type="t" for="ch" forName="tile1text" refType="t" refFor="ch" refForName="tile1"/>
            <dgm:constr type="w" for="ch" forName="tile1text" refType="w" refFor="ch" refForName="tile1"/>
            <dgm:constr type="h" for="ch" forName="tile1text" refType="h" refFor="ch" refForName="tile1" fact="0.75"/>
            <dgm:constr type="r" for="ch" forName="tile2" refType="w"/>
            <dgm:constr type="t" for="ch" forName="tile2"/>
            <dgm:constr type="l" for="ch" forName="tile2" refType="w" fact="0.5"/>
            <dgm:constr type="b" for="ch" forName="tile2" refType="h" fact="0.5"/>
            <dgm:constr type="r" for="ch" forName="tile2text" refType="r" refFor="ch" refForName="tile2"/>
            <dgm:constr type="t" for="ch" forName="tile2text" refType="t" refFor="ch" refForName="tile2"/>
            <dgm:constr type="w" for="ch" forName="tile2text" refType="w" refFor="ch" refForName="tile2"/>
            <dgm:constr type="h" for="ch" forName="tile2text" refType="h" refFor="ch" refForName="tile2" fact="0.75"/>
            <dgm:constr type="l" for="ch" forName="tile3"/>
            <dgm:constr type="b" for="ch" forName="tile3" refType="h"/>
            <dgm:constr type="r" for="ch" forName="tile3" refType="w" fact="0.5"/>
            <dgm:constr type="t" for="ch" forName="tile3" refType="h" fact="0.5"/>
            <dgm:constr type="l" for="ch" forName="tile3text" refType="l" refFor="ch" refForName="tile3"/>
            <dgm:constr type="b" for="ch" forName="tile3text" refType="b" refFor="ch" refForName="tile3"/>
            <dgm:constr type="w" for="ch" forName="tile3text" refType="w" refFor="ch" refForName="tile3"/>
            <dgm:constr type="h" for="ch" forName="tile3text" refType="h" refFor="ch" refForName="tile3" fact="0.75"/>
            <dgm:constr type="r" for="ch" forName="tile4" refType="w"/>
            <dgm:constr type="b" for="ch" forName="tile4" refType="h"/>
            <dgm:constr type="l" for="ch" forName="tile4" refType="w" fact="0.5"/>
            <dgm:constr type="t" for="ch" forName="tile4" refType="h" fact="0.5"/>
            <dgm:constr type="r" for="ch" forName="tile4text" refType="r" refFor="ch" refForName="tile4"/>
            <dgm:constr type="b" for="ch" forName="tile4text" refType="b" refFor="ch" refForName="tile4"/>
            <dgm:constr type="w" for="ch" forName="tile4text" refType="w" refFor="ch" refForName="tile4"/>
            <dgm:constr type="h" for="ch" forName="tile4text" refType="h" refFor="ch" refForName="tile4" fact="0.75"/>
          </dgm:constrLst>
          <dgm:ruleLst/>
          <dgm:layoutNode name="tile1" styleLbl="node1">
            <dgm:alg type="sp"/>
            <dgm:shape xmlns:r="http://schemas.openxmlformats.org/officeDocument/2006/relationships" rot="270" type="round1Rect" r:blip="">
              <dgm:adjLst/>
            </dgm:shape>
            <dgm:choose name="Name2">
              <dgm:if name="Name3" func="var" arg="dir" op="equ" val="norm">
                <dgm:presOf axis="ch ch desOrSelf" ptType="node node node" st="1 1 1" cnt="1 1 0"/>
              </dgm:if>
              <dgm:else name="Name4">
                <dgm:presOf axis="ch ch desOrSelf" ptType="node node node" st="1 2 1" cnt="1 1 0"/>
              </dgm:else>
            </dgm:choose>
            <dgm:constrLst/>
            <dgm:ruleLst/>
          </dgm:layoutNode>
          <dgm:layoutNode name="tile1text" styleLbl="node1">
            <dgm:varLst>
              <dgm:chMax val="0"/>
              <dgm:chPref val="0"/>
              <dgm:bulletEnabled val="1"/>
            </dgm:varLst>
            <dgm:choose name="Name5">
              <dgm:if name="Name6" axis="root des" func="maxDepth" op="gte" val="3">
                <dgm:alg type="tx">
                  <dgm:param type="txAnchorVert" val="t"/>
                  <dgm:param type="parTxLTRAlign" val="l"/>
                  <dgm:param type="parTxRTLAlign" val="r"/>
                </dgm:alg>
              </dgm:if>
              <dgm:else name="Name7">
                <dgm:alg type="tx"/>
              </dgm:else>
            </dgm:choose>
            <dgm:shape xmlns:r="http://schemas.openxmlformats.org/officeDocument/2006/relationships" rot="270" type="rect" r:blip="" hideGeom="1">
              <dgm:adjLst>
                <dgm:adj idx="1" val="0.2"/>
              </dgm:adjLst>
            </dgm:shape>
            <dgm:choose name="Name8">
              <dgm:if name="Name9" func="var" arg="dir" op="equ" val="norm">
                <dgm:presOf axis="ch ch desOrSelf" ptType="node node node" st="1 1 1" cnt="1 1 0"/>
              </dgm:if>
              <dgm:else name="Name10">
                <dgm:presOf axis="ch ch desOrSelf" ptType="node node node" st="1 2 1" cnt="1 1 0"/>
              </dgm:else>
            </dgm:choose>
            <dgm:constrLst/>
            <dgm:ruleLst>
              <dgm:rule type="primFontSz" val="5" fact="NaN" max="NaN"/>
            </dgm:ruleLst>
          </dgm:layoutNode>
          <dgm:layoutNode name="tile2" styleLbl="node1">
            <dgm:alg type="sp"/>
            <dgm:shape xmlns:r="http://schemas.openxmlformats.org/officeDocument/2006/relationships" type="round1Rect" r:blip="">
              <dgm:adjLst/>
            </dgm:shape>
            <dgm:choose name="Name11">
              <dgm:if name="Name12" func="var" arg="dir" op="equ" val="norm">
                <dgm:presOf axis="ch ch desOrSelf" ptType="node node node" st="1 2 1" cnt="1 1 0"/>
              </dgm:if>
              <dgm:else name="Name13">
                <dgm:presOf axis="ch ch desOrSelf" ptType="node node node" st="1 1 1" cnt="1 1 0"/>
              </dgm:else>
            </dgm:choose>
            <dgm:constrLst/>
            <dgm:ruleLst/>
          </dgm:layoutNode>
          <dgm:layoutNode name="tile2text" styleLbl="node1">
            <dgm:varLst>
              <dgm:chMax val="0"/>
              <dgm:chPref val="0"/>
              <dgm:bulletEnabled val="1"/>
            </dgm:varLst>
            <dgm:choose name="Name14">
              <dgm:if name="Name15" axis="root des" func="maxDepth" op="gte" val="3">
                <dgm:alg type="tx">
                  <dgm:param type="txAnchorVert" val="t"/>
                  <dgm:param type="parTxLTRAlign" val="l"/>
                  <dgm:param type="parTxRTLAlign" val="r"/>
                </dgm:alg>
              </dgm:if>
              <dgm:else name="Name16">
                <dgm:alg type="tx"/>
              </dgm:else>
            </dgm:choose>
            <dgm:shape xmlns:r="http://schemas.openxmlformats.org/officeDocument/2006/relationships" type="rect" r:blip="" hideGeom="1">
              <dgm:adjLst/>
            </dgm:shape>
            <dgm:choose name="Name17">
              <dgm:if name="Name18" func="var" arg="dir" op="equ" val="norm">
                <dgm:presOf axis="ch ch desOrSelf" ptType="node node node" st="1 2 1" cnt="1 1 0"/>
              </dgm:if>
              <dgm:else name="Name19">
                <dgm:presOf axis="ch ch desOrSelf" ptType="node node node" st="1 1 1" cnt="1 1 0"/>
              </dgm:else>
            </dgm:choose>
            <dgm:constrLst/>
            <dgm:ruleLst>
              <dgm:rule type="primFontSz" val="5" fact="NaN" max="NaN"/>
            </dgm:ruleLst>
          </dgm:layoutNode>
          <dgm:layoutNode name="tile3" styleLbl="node1">
            <dgm:alg type="sp"/>
            <dgm:shape xmlns:r="http://schemas.openxmlformats.org/officeDocument/2006/relationships" rot="180" type="round1Rect" r:blip="">
              <dgm:adjLst/>
            </dgm:shape>
            <dgm:choose name="Name20">
              <dgm:if name="Name21" func="var" arg="dir" op="equ" val="norm">
                <dgm:presOf axis="ch ch desOrSelf" ptType="node node node" st="1 3 1" cnt="1 1 0"/>
              </dgm:if>
              <dgm:else name="Name22">
                <dgm:presOf axis="ch ch desOrSelf" ptType="node node node" st="1 4 1" cnt="1 1 0"/>
              </dgm:else>
            </dgm:choose>
            <dgm:constrLst/>
            <dgm:ruleLst/>
          </dgm:layoutNode>
          <dgm:layoutNode name="tile3text" styleLbl="node1">
            <dgm:varLst>
              <dgm:chMax val="0"/>
              <dgm:chPref val="0"/>
              <dgm:bulletEnabled val="1"/>
            </dgm:varLst>
            <dgm:choose name="Name23">
              <dgm:if name="Name24" axis="root des" func="maxDepth" op="gte" val="3">
                <dgm:alg type="tx">
                  <dgm:param type="txAnchorVert" val="t"/>
                  <dgm:param type="parTxLTRAlign" val="l"/>
                  <dgm:param type="parTxRTLAlign" val="r"/>
                </dgm:alg>
              </dgm:if>
              <dgm:else name="Name25">
                <dgm:alg type="tx"/>
              </dgm:else>
            </dgm:choose>
            <dgm:shape xmlns:r="http://schemas.openxmlformats.org/officeDocument/2006/relationships" rot="180" type="rect" r:blip="" hideGeom="1">
              <dgm:adjLst/>
            </dgm:shape>
            <dgm:choose name="Name26">
              <dgm:if name="Name27" func="var" arg="dir" op="equ" val="norm">
                <dgm:presOf axis="ch ch desOrSelf" ptType="node node node" st="1 3 1" cnt="1 1 0"/>
              </dgm:if>
              <dgm:else name="Name28">
                <dgm:presOf axis="ch ch desOrSelf" ptType="node node node" st="1 4 1" cnt="1 1 0"/>
              </dgm:else>
            </dgm:choose>
            <dgm:constrLst/>
            <dgm:ruleLst>
              <dgm:rule type="primFontSz" val="5" fact="NaN" max="NaN"/>
            </dgm:ruleLst>
          </dgm:layoutNode>
          <dgm:layoutNode name="tile4" styleLbl="node1">
            <dgm:alg type="sp"/>
            <dgm:shape xmlns:r="http://schemas.openxmlformats.org/officeDocument/2006/relationships" rot="90" type="round1Rect" r:blip="">
              <dgm:adjLst/>
            </dgm:shape>
            <dgm:choose name="Name29">
              <dgm:if name="Name30" func="var" arg="dir" op="equ" val="norm">
                <dgm:presOf axis="ch ch desOrSelf" ptType="node node node" st="1 4 1" cnt="1 1 0"/>
              </dgm:if>
              <dgm:else name="Name31">
                <dgm:presOf axis="ch ch desOrSelf" ptType="node node node" st="1 3 1" cnt="1 1 0"/>
              </dgm:else>
            </dgm:choose>
            <dgm:constrLst/>
            <dgm:ruleLst/>
          </dgm:layoutNode>
          <dgm:layoutNode name="tile4text" styleLbl="node1">
            <dgm:varLst>
              <dgm:chMax val="0"/>
              <dgm:chPref val="0"/>
              <dgm:bulletEnabled val="1"/>
            </dgm:varLst>
            <dgm:choose name="Name32">
              <dgm:if name="Name33" axis="root des" func="maxDepth" op="gte" val="3">
                <dgm:alg type="tx">
                  <dgm:param type="txAnchorVert" val="t"/>
                  <dgm:param type="parTxLTRAlign" val="l"/>
                  <dgm:param type="parTxRTLAlign" val="r"/>
                </dgm:alg>
              </dgm:if>
              <dgm:else name="Name34">
                <dgm:alg type="tx"/>
              </dgm:else>
            </dgm:choose>
            <dgm:shape xmlns:r="http://schemas.openxmlformats.org/officeDocument/2006/relationships" rot="90" type="rect" r:blip="" hideGeom="1">
              <dgm:adjLst/>
            </dgm:shape>
            <dgm:choose name="Name35">
              <dgm:if name="Name36" func="var" arg="dir" op="equ" val="norm">
                <dgm:presOf axis="ch ch desOrSelf" ptType="node node node" st="1 4 1" cnt="1 1 0"/>
              </dgm:if>
              <dgm:else name="Name37">
                <dgm:presOf axis="ch ch desOrSelf" ptType="node node node" st="1 3 1" cnt="1 1 0"/>
              </dgm:else>
            </dgm:choose>
            <dgm:constrLst/>
            <dgm:ruleLst>
              <dgm:rule type="primFontSz" val="5" fact="NaN" max="NaN"/>
            </dgm:ruleLst>
          </dgm:layoutNode>
        </dgm:layoutNode>
        <dgm:layoutNode name="centerTile" styleLbl="fgShp">
          <dgm:varLst>
            <dgm:chMax val="0"/>
            <dgm:chPref val="0"/>
          </dgm:varLst>
          <dgm:alg type="tx"/>
          <dgm:shape xmlns:r="http://schemas.openxmlformats.org/officeDocument/2006/relationships" type="roundRect" r:blip="">
            <dgm:adjLst/>
          </dgm:shape>
          <dgm:presOf axis="ch" ptType="node" cnt="1"/>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8"/>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38.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648E3F3-8B31-41D2-AA9B-9796555DB866}" type="datetimeFigureOut">
              <a:rPr lang="en-US" smtClean="0"/>
              <a:pPr/>
              <a:t>1/23/2023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79BDEF-6165-4E72-B1A6-6E8034CEC248}" type="slidenum">
              <a:rPr lang="en-US" smtClean="0"/>
              <a:pPr/>
              <a:t>‹#›</a:t>
            </a:fld>
            <a:endParaRPr lang="en-US"/>
          </a:p>
        </p:txBody>
      </p:sp>
    </p:spTree>
    <p:extLst>
      <p:ext uri="{BB962C8B-B14F-4D97-AF65-F5344CB8AC3E}">
        <p14:creationId xmlns:p14="http://schemas.microsoft.com/office/powerpoint/2010/main" val="17660139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3F7A3D7D-4DD0-4519-9573-665089B66871}" type="slidenum">
              <a:rPr lang="en-US" smtClean="0"/>
              <a:pPr/>
              <a:t>9</a:t>
            </a:fld>
            <a:endParaRPr lang="en-US"/>
          </a:p>
        </p:txBody>
      </p:sp>
    </p:spTree>
    <p:extLst>
      <p:ext uri="{BB962C8B-B14F-4D97-AF65-F5344CB8AC3E}">
        <p14:creationId xmlns:p14="http://schemas.microsoft.com/office/powerpoint/2010/main" val="29568755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3F7A3D7D-4DD0-4519-9573-665089B66871}" type="slidenum">
              <a:rPr lang="en-US" smtClean="0"/>
              <a:pPr/>
              <a:t>14</a:t>
            </a:fld>
            <a:endParaRPr lang="en-US"/>
          </a:p>
        </p:txBody>
      </p:sp>
    </p:spTree>
    <p:extLst>
      <p:ext uri="{BB962C8B-B14F-4D97-AF65-F5344CB8AC3E}">
        <p14:creationId xmlns:p14="http://schemas.microsoft.com/office/powerpoint/2010/main" val="12119386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3F7A3D7D-4DD0-4519-9573-665089B66871}" type="slidenum">
              <a:rPr lang="en-US" smtClean="0"/>
              <a:pPr/>
              <a:t>17</a:t>
            </a:fld>
            <a:endParaRPr lang="en-US"/>
          </a:p>
        </p:txBody>
      </p:sp>
    </p:spTree>
    <p:extLst>
      <p:ext uri="{BB962C8B-B14F-4D97-AF65-F5344CB8AC3E}">
        <p14:creationId xmlns:p14="http://schemas.microsoft.com/office/powerpoint/2010/main" val="2897096738"/>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11" Type="http://schemas.openxmlformats.org/officeDocument/2006/relationships/image" Target="../media/image9.jpeg"/><Relationship Id="rId5" Type="http://schemas.openxmlformats.org/officeDocument/2006/relationships/image" Target="../media/image4.png"/><Relationship Id="rId10" Type="http://schemas.openxmlformats.org/officeDocument/2006/relationships/image" Target="../media/image8.png"/><Relationship Id="rId4" Type="http://schemas.openxmlformats.org/officeDocument/2006/relationships/image" Target="../media/image3.png"/><Relationship Id="rId9" Type="http://schemas.microsoft.com/office/2007/relationships/hdphoto" Target="../media/hdphoto1.wdp"/></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jpeg"/><Relationship Id="rId4" Type="http://schemas.openxmlformats.org/officeDocument/2006/relationships/image" Target="../media/image3.png"/><Relationship Id="rId9" Type="http://schemas.microsoft.com/office/2007/relationships/hdphoto" Target="../media/hdphoto1.wdp"/></Relationships>
</file>

<file path=ppt/slideLayouts/_rels/slideLayout1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jpeg"/><Relationship Id="rId4" Type="http://schemas.openxmlformats.org/officeDocument/2006/relationships/image" Target="../media/image3.png"/><Relationship Id="rId9" Type="http://schemas.microsoft.com/office/2007/relationships/hdphoto" Target="../media/hdphoto1.wdp"/></Relationships>
</file>

<file path=ppt/slideLayouts/_rels/slideLayout1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jpeg"/><Relationship Id="rId4" Type="http://schemas.openxmlformats.org/officeDocument/2006/relationships/image" Target="../media/image3.png"/><Relationship Id="rId9" Type="http://schemas.microsoft.com/office/2007/relationships/hdphoto" Target="../media/hdphoto1.wdp"/></Relationships>
</file>

<file path=ppt/slideLayouts/_rels/slideLayout14.xml.rels><?xml version="1.0" encoding="UTF-8" standalone="yes"?>
<Relationships xmlns="http://schemas.openxmlformats.org/package/2006/relationships"><Relationship Id="rId8" Type="http://schemas.openxmlformats.org/officeDocument/2006/relationships/image" Target="../media/image9.jpeg"/><Relationship Id="rId3" Type="http://schemas.openxmlformats.org/officeDocument/2006/relationships/image" Target="../media/image2.png"/><Relationship Id="rId7"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11.png"/></Relationships>
</file>

<file path=ppt/slideLayouts/_rels/slideLayout1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jpeg"/><Relationship Id="rId4" Type="http://schemas.openxmlformats.org/officeDocument/2006/relationships/image" Target="../media/image3.png"/><Relationship Id="rId9" Type="http://schemas.microsoft.com/office/2007/relationships/hdphoto" Target="../media/hdphoto1.wdp"/></Relationships>
</file>

<file path=ppt/slideLayouts/_rels/slideLayout16.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jpeg"/><Relationship Id="rId4" Type="http://schemas.openxmlformats.org/officeDocument/2006/relationships/image" Target="../media/image3.png"/><Relationship Id="rId9" Type="http://schemas.microsoft.com/office/2007/relationships/hdphoto" Target="../media/hdphoto1.wdp"/></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jpeg"/><Relationship Id="rId4" Type="http://schemas.openxmlformats.org/officeDocument/2006/relationships/image" Target="../media/image3.png"/><Relationship Id="rId9" Type="http://schemas.microsoft.com/office/2007/relationships/hdphoto" Target="../media/hdphoto1.wdp"/></Relationships>
</file>

<file path=ppt/slideLayouts/_rels/slideLayout18.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jpeg"/><Relationship Id="rId4" Type="http://schemas.openxmlformats.org/officeDocument/2006/relationships/image" Target="../media/image3.png"/><Relationship Id="rId9" Type="http://schemas.microsoft.com/office/2007/relationships/hdphoto" Target="../media/hdphoto1.wdp"/></Relationships>
</file>

<file path=ppt/slideLayouts/_rels/slideLayout19.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jpeg"/><Relationship Id="rId4" Type="http://schemas.openxmlformats.org/officeDocument/2006/relationships/image" Target="../media/image3.png"/><Relationship Id="rId9" Type="http://schemas.microsoft.com/office/2007/relationships/hdphoto" Target="../media/hdphoto1.wdp"/></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11" Type="http://schemas.openxmlformats.org/officeDocument/2006/relationships/image" Target="../media/image9.jpeg"/><Relationship Id="rId5" Type="http://schemas.openxmlformats.org/officeDocument/2006/relationships/image" Target="../media/image4.png"/><Relationship Id="rId10" Type="http://schemas.openxmlformats.org/officeDocument/2006/relationships/image" Target="../media/image13.jpeg"/><Relationship Id="rId4" Type="http://schemas.openxmlformats.org/officeDocument/2006/relationships/image" Target="../media/image3.png"/><Relationship Id="rId9" Type="http://schemas.microsoft.com/office/2007/relationships/hdphoto" Target="../media/hdphoto1.wdp"/></Relationships>
</file>

<file path=ppt/slideLayouts/_rels/slideLayout2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jpeg"/><Relationship Id="rId4" Type="http://schemas.openxmlformats.org/officeDocument/2006/relationships/image" Target="../media/image3.png"/><Relationship Id="rId9" Type="http://schemas.microsoft.com/office/2007/relationships/hdphoto" Target="../media/hdphoto1.wdp"/></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11.png"/><Relationship Id="rId4" Type="http://schemas.microsoft.com/office/2007/relationships/hdphoto" Target="../media/hdphoto2.wdp"/></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 Default Color">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xmlns="" id="{292D9CA8-FA74-4E19-A847-B04F90FC15AC}"/>
              </a:ext>
            </a:extLst>
          </p:cNvPr>
          <p:cNvPicPr>
            <a:picLocks noChangeAspect="1"/>
          </p:cNvPicPr>
          <p:nvPr userDrawn="1"/>
        </p:nvPicPr>
        <p:blipFill rotWithShape="1">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xmlns=""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xmlns=""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0">
                <a:srgbClr val="1D3064"/>
              </a:gs>
              <a:gs pos="50000">
                <a:srgbClr val="1D3064"/>
              </a:gs>
              <a:gs pos="100000">
                <a:schemeClr val="tx2"/>
              </a:gs>
            </a:gsLst>
            <a:lin ang="10800000" scaled="1"/>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17">
            <a:extLst>
              <a:ext uri="{FF2B5EF4-FFF2-40B4-BE49-F238E27FC236}">
                <a16:creationId xmlns:a16="http://schemas.microsoft.com/office/drawing/2014/main" xmlns=""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0">
                <a:srgbClr val="1D3064"/>
              </a:gs>
              <a:gs pos="50000">
                <a:srgbClr val="1D3064"/>
              </a:gs>
              <a:gs pos="100000">
                <a:schemeClr val="tx2"/>
              </a:gs>
            </a:gsLst>
            <a:lin ang="10800000" scaled="1"/>
          </a:gradFill>
          <a:ln>
            <a:noFill/>
          </a:ln>
        </p:spPr>
        <p:txBody>
          <a:bodyPr vert="horz" wrap="square" lIns="91440" tIns="45720" rIns="91440" bIns="45720" numCol="1" anchor="t" anchorCtr="0" compatLnSpc="1">
            <a:prstTxWarp prst="textNoShape">
              <a:avLst/>
            </a:prstTxWarp>
          </a:bodyPr>
          <a:lstStyle/>
          <a:p>
            <a:endParaRPr lang="en-US"/>
          </a:p>
        </p:txBody>
      </p:sp>
      <p:pic>
        <p:nvPicPr>
          <p:cNvPr id="32" name="Picture 31">
            <a:extLst>
              <a:ext uri="{FF2B5EF4-FFF2-40B4-BE49-F238E27FC236}">
                <a16:creationId xmlns:a16="http://schemas.microsoft.com/office/drawing/2014/main" xmlns=""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xmlns=""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xmlns=""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xmlns=""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xmlns=""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xmlns=""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xmlns=""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xmlns=""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xmlns=""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xmlns=""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0">
                      <a:srgbClr val="1D3064"/>
                    </a:gs>
                    <a:gs pos="100000">
                      <a:schemeClr val="tx2"/>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xmlns="" id="{1917B14A-5130-41DB-8F00-6C6611C994D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xmlns="" id="{34C1356C-E4AA-4B27-A93C-BE84F5D9C601}"/>
              </a:ext>
            </a:extLst>
          </p:cNvPr>
          <p:cNvPicPr>
            <a:picLocks noChangeAspect="1"/>
          </p:cNvPicPr>
          <p:nvPr userDrawn="1"/>
        </p:nvPicPr>
        <p:blipFill rotWithShape="1">
          <a:blip r:embed="rId8" cstate="print">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xmlns=""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0" name="Picture 19">
            <a:extLst>
              <a:ext uri="{FF2B5EF4-FFF2-40B4-BE49-F238E27FC236}">
                <a16:creationId xmlns:a16="http://schemas.microsoft.com/office/drawing/2014/main" xmlns="" id="{E0042908-6588-4C7A-9615-8D5899E8A9FA}"/>
              </a:ext>
            </a:extLst>
          </p:cNvPr>
          <p:cNvPicPr>
            <a:picLocks noChangeAspect="1"/>
          </p:cNvPicPr>
          <p:nvPr userDrawn="1"/>
        </p:nvPicPr>
        <p:blipFill rotWithShape="1">
          <a:blip r:embed="rId10" cstate="print">
            <a:extLst>
              <a:ext uri="{28A0092B-C50C-407E-A947-70E740481C1C}">
                <a14:useLocalDpi xmlns:a14="http://schemas.microsoft.com/office/drawing/2010/main" val="0"/>
              </a:ext>
            </a:extLst>
          </a:blip>
          <a:srcRect l="144383" t="-16142" r="-144383" b="22103"/>
          <a:stretch/>
        </p:blipFill>
        <p:spPr>
          <a:xfrm>
            <a:off x="1834747" y="3985791"/>
            <a:ext cx="3075940" cy="2892592"/>
          </a:xfrm>
          <a:prstGeom prst="rect">
            <a:avLst/>
          </a:prstGeom>
        </p:spPr>
      </p:pic>
      <p:pic>
        <p:nvPicPr>
          <p:cNvPr id="36" name="Picture 35" descr="User icon Royalty Free Vector Image - VectorStock">
            <a:extLst>
              <a:ext uri="{FF2B5EF4-FFF2-40B4-BE49-F238E27FC236}">
                <a16:creationId xmlns:a16="http://schemas.microsoft.com/office/drawing/2014/main" xmlns="" id="{3C805A05-DDF6-4BA6-8EDB-D97128A43BFF}"/>
              </a:ext>
            </a:extLst>
          </p:cNvPr>
          <p:cNvPicPr>
            <a:picLocks noChangeAspect="1" noChangeArrowheads="1"/>
          </p:cNvPicPr>
          <p:nvPr userDrawn="1"/>
        </p:nvPicPr>
        <p:blipFill>
          <a:blip r:embed="rId11"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7" name="Picture Placeholder 36">
            <a:extLst>
              <a:ext uri="{FF2B5EF4-FFF2-40B4-BE49-F238E27FC236}">
                <a16:creationId xmlns:a16="http://schemas.microsoft.com/office/drawing/2014/main" xmlns="" id="{C4AACC20-C1A0-45ED-8640-28D84A9F84E1}"/>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3570593266"/>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Complete Blanck">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xmlns="" id="{9D71C1D1-D056-4C60-9F03-E6291617B71F}"/>
              </a:ext>
            </a:extLst>
          </p:cNvPr>
          <p:cNvSpPr txBox="1"/>
          <p:nvPr userDrawn="1"/>
        </p:nvSpPr>
        <p:spPr>
          <a:xfrm>
            <a:off x="375920" y="457200"/>
            <a:ext cx="4185761" cy="523220"/>
          </a:xfrm>
          <a:prstGeom prst="rect">
            <a:avLst/>
          </a:prstGeom>
          <a:noFill/>
        </p:spPr>
        <p:txBody>
          <a:bodyPr wrap="none" rtlCol="0">
            <a:spAutoFit/>
          </a:bodyPr>
          <a:lstStyle/>
          <a:p>
            <a:r>
              <a:rPr lang="en-US" sz="2800" dirty="0">
                <a:solidFill>
                  <a:srgbClr val="FF0000"/>
                </a:solidFill>
              </a:rPr>
              <a:t>How to Crop Circular Photo?</a:t>
            </a:r>
          </a:p>
        </p:txBody>
      </p:sp>
      <p:sp>
        <p:nvSpPr>
          <p:cNvPr id="11" name="Picture Placeholder 10">
            <a:extLst>
              <a:ext uri="{FF2B5EF4-FFF2-40B4-BE49-F238E27FC236}">
                <a16:creationId xmlns:a16="http://schemas.microsoft.com/office/drawing/2014/main" xmlns="" id="{E0451329-7800-417A-9D19-D93464C6306C}"/>
              </a:ext>
            </a:extLst>
          </p:cNvPr>
          <p:cNvSpPr>
            <a:spLocks noGrp="1"/>
          </p:cNvSpPr>
          <p:nvPr>
            <p:ph type="pic" sz="quarter" idx="10"/>
          </p:nvPr>
        </p:nvSpPr>
        <p:spPr>
          <a:xfrm>
            <a:off x="4013200" y="1808163"/>
            <a:ext cx="3890962" cy="3890962"/>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p:spPr>
        <p:txBody>
          <a:bodyPr wrap="square">
            <a:noAutofit/>
          </a:bodyPr>
          <a:lstStyle/>
          <a:p>
            <a:endParaRPr lang="en-US"/>
          </a:p>
        </p:txBody>
      </p:sp>
    </p:spTree>
    <p:extLst>
      <p:ext uri="{BB962C8B-B14F-4D97-AF65-F5344CB8AC3E}">
        <p14:creationId xmlns:p14="http://schemas.microsoft.com/office/powerpoint/2010/main" val="40033120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 Teal">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xmlns="" id="{292D9CA8-FA74-4E19-A847-B04F90FC15AC}"/>
              </a:ext>
            </a:extLst>
          </p:cNvPr>
          <p:cNvPicPr>
            <a:picLocks noChangeAspect="1"/>
          </p:cNvPicPr>
          <p:nvPr userDrawn="1"/>
        </p:nvPicPr>
        <p:blipFill rotWithShape="1">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xmlns=""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xmlns=""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chemeClr val="accent4">
                  <a:lumMod val="50000"/>
                </a:schemeClr>
              </a:gs>
              <a:gs pos="100000">
                <a:srgbClr val="009788"/>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17">
            <a:extLst>
              <a:ext uri="{FF2B5EF4-FFF2-40B4-BE49-F238E27FC236}">
                <a16:creationId xmlns:a16="http://schemas.microsoft.com/office/drawing/2014/main" xmlns=""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chemeClr val="accent4">
                  <a:lumMod val="50000"/>
                </a:schemeClr>
              </a:gs>
              <a:gs pos="100000">
                <a:srgbClr val="009788"/>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xmlns=""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xmlns=""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xmlns=""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xmlns=""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xmlns=""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xmlns=""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xmlns=""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xmlns=""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xmlns=""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xmlns=""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chemeClr val="accent4">
                        <a:lumMod val="50000"/>
                      </a:schemeClr>
                    </a:gs>
                    <a:gs pos="100000">
                      <a:srgbClr val="009788"/>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xmlns="" id="{1917B14A-5130-41DB-8F00-6C6611C994D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xmlns="" id="{34C1356C-E4AA-4B27-A93C-BE84F5D9C601}"/>
              </a:ext>
            </a:extLst>
          </p:cNvPr>
          <p:cNvPicPr>
            <a:picLocks noChangeAspect="1"/>
          </p:cNvPicPr>
          <p:nvPr userDrawn="1"/>
        </p:nvPicPr>
        <p:blipFill rotWithShape="1">
          <a:blip r:embed="rId8" cstate="print">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xmlns=""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0" name="Picture 19" descr="User icon Royalty Free Vector Image - VectorStock">
            <a:extLst>
              <a:ext uri="{FF2B5EF4-FFF2-40B4-BE49-F238E27FC236}">
                <a16:creationId xmlns:a16="http://schemas.microsoft.com/office/drawing/2014/main" xmlns="" id="{4A8E0F54-DC01-449D-B951-DC7CBAFD9546}"/>
              </a:ext>
            </a:extLst>
          </p:cNvPr>
          <p:cNvPicPr>
            <a:picLocks noChangeAspect="1" noChangeArrowheads="1"/>
          </p:cNvPicPr>
          <p:nvPr userDrawn="1"/>
        </p:nvPicPr>
        <p:blipFill>
          <a:blip r:embed="rId10"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21" name="Picture Placeholder 20">
            <a:extLst>
              <a:ext uri="{FF2B5EF4-FFF2-40B4-BE49-F238E27FC236}">
                <a16:creationId xmlns:a16="http://schemas.microsoft.com/office/drawing/2014/main" xmlns="" id="{65D60AFC-04BC-4FCA-A89D-6FCD04B6DC35}"/>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270888083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 Cyan">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xmlns="" id="{292D9CA8-FA74-4E19-A847-B04F90FC15AC}"/>
              </a:ext>
            </a:extLst>
          </p:cNvPr>
          <p:cNvPicPr>
            <a:picLocks noChangeAspect="1"/>
          </p:cNvPicPr>
          <p:nvPr userDrawn="1"/>
        </p:nvPicPr>
        <p:blipFill rotWithShape="1">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xmlns=""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xmlns=""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chemeClr val="accent2">
                  <a:lumMod val="50000"/>
                </a:schemeClr>
              </a:gs>
              <a:gs pos="100000">
                <a:schemeClr val="accent2"/>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17">
            <a:extLst>
              <a:ext uri="{FF2B5EF4-FFF2-40B4-BE49-F238E27FC236}">
                <a16:creationId xmlns:a16="http://schemas.microsoft.com/office/drawing/2014/main" xmlns=""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chemeClr val="accent2">
                  <a:lumMod val="50000"/>
                </a:schemeClr>
              </a:gs>
              <a:gs pos="100000">
                <a:schemeClr val="accent2"/>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xmlns=""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xmlns=""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xmlns=""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xmlns=""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xmlns=""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xmlns=""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xmlns=""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xmlns=""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xmlns=""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xmlns=""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chemeClr val="accent2">
                        <a:lumMod val="50000"/>
                      </a:schemeClr>
                    </a:gs>
                    <a:gs pos="100000">
                      <a:schemeClr val="accent2"/>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xmlns="" id="{1917B14A-5130-41DB-8F00-6C6611C994D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xmlns="" id="{34C1356C-E4AA-4B27-A93C-BE84F5D9C601}"/>
              </a:ext>
            </a:extLst>
          </p:cNvPr>
          <p:cNvPicPr>
            <a:picLocks noChangeAspect="1"/>
          </p:cNvPicPr>
          <p:nvPr userDrawn="1"/>
        </p:nvPicPr>
        <p:blipFill rotWithShape="1">
          <a:blip r:embed="rId8" cstate="print">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xmlns=""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30" name="Picture 29" descr="User icon Royalty Free Vector Image - VectorStock">
            <a:extLst>
              <a:ext uri="{FF2B5EF4-FFF2-40B4-BE49-F238E27FC236}">
                <a16:creationId xmlns:a16="http://schemas.microsoft.com/office/drawing/2014/main" xmlns="" id="{5F55812D-505A-4B1A-9EB5-16DCD08F2B82}"/>
              </a:ext>
            </a:extLst>
          </p:cNvPr>
          <p:cNvPicPr>
            <a:picLocks noChangeAspect="1" noChangeArrowheads="1"/>
          </p:cNvPicPr>
          <p:nvPr userDrawn="1"/>
        </p:nvPicPr>
        <p:blipFill>
          <a:blip r:embed="rId10"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4" name="Picture Placeholder 33">
            <a:extLst>
              <a:ext uri="{FF2B5EF4-FFF2-40B4-BE49-F238E27FC236}">
                <a16:creationId xmlns:a16="http://schemas.microsoft.com/office/drawing/2014/main" xmlns="" id="{0974588E-8956-4BF5-BF58-B7E42070A56A}"/>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76457040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 Light Green">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xmlns="" id="{292D9CA8-FA74-4E19-A847-B04F90FC15AC}"/>
              </a:ext>
            </a:extLst>
          </p:cNvPr>
          <p:cNvPicPr>
            <a:picLocks noChangeAspect="1"/>
          </p:cNvPicPr>
          <p:nvPr userDrawn="1"/>
        </p:nvPicPr>
        <p:blipFill rotWithShape="1">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xmlns=""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xmlns=""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chemeClr val="accent3">
                  <a:lumMod val="50000"/>
                </a:schemeClr>
              </a:gs>
              <a:gs pos="100000">
                <a:schemeClr val="accent3"/>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17">
            <a:extLst>
              <a:ext uri="{FF2B5EF4-FFF2-40B4-BE49-F238E27FC236}">
                <a16:creationId xmlns:a16="http://schemas.microsoft.com/office/drawing/2014/main" xmlns=""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chemeClr val="accent3">
                  <a:lumMod val="50000"/>
                </a:schemeClr>
              </a:gs>
              <a:gs pos="100000">
                <a:schemeClr val="accent3"/>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xmlns=""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xmlns=""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xmlns=""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xmlns=""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xmlns=""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xmlns=""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xmlns=""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xmlns=""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xmlns=""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xmlns=""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chemeClr val="accent3">
                        <a:lumMod val="50000"/>
                      </a:schemeClr>
                    </a:gs>
                    <a:gs pos="100000">
                      <a:schemeClr val="accent3"/>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xmlns="" id="{1917B14A-5130-41DB-8F00-6C6611C994D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xmlns="" id="{34C1356C-E4AA-4B27-A93C-BE84F5D9C601}"/>
              </a:ext>
            </a:extLst>
          </p:cNvPr>
          <p:cNvPicPr>
            <a:picLocks noChangeAspect="1"/>
          </p:cNvPicPr>
          <p:nvPr userDrawn="1"/>
        </p:nvPicPr>
        <p:blipFill rotWithShape="1">
          <a:blip r:embed="rId8" cstate="print">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xmlns=""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xmlns="" id="{AE6570A8-081D-45CE-A0DD-F78F5EDB0F9B}"/>
              </a:ext>
            </a:extLst>
          </p:cNvPr>
          <p:cNvPicPr>
            <a:picLocks noChangeAspect="1" noChangeArrowheads="1"/>
          </p:cNvPicPr>
          <p:nvPr userDrawn="1"/>
        </p:nvPicPr>
        <p:blipFill>
          <a:blip r:embed="rId10"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xmlns="" id="{0B000B32-CB56-440D-9FAE-7DE703A93A02}"/>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78503394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 Amber">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xmlns="" id="{292D9CA8-FA74-4E19-A847-B04F90FC15AC}"/>
              </a:ext>
            </a:extLst>
          </p:cNvPr>
          <p:cNvPicPr>
            <a:picLocks noChangeAspect="1"/>
          </p:cNvPicPr>
          <p:nvPr userDrawn="1"/>
        </p:nvPicPr>
        <p:blipFill rotWithShape="1">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xmlns=""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xmlns=""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chemeClr val="accent5">
                  <a:lumMod val="50000"/>
                </a:schemeClr>
              </a:gs>
              <a:gs pos="100000">
                <a:schemeClr val="accent5"/>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17">
            <a:extLst>
              <a:ext uri="{FF2B5EF4-FFF2-40B4-BE49-F238E27FC236}">
                <a16:creationId xmlns:a16="http://schemas.microsoft.com/office/drawing/2014/main" xmlns=""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chemeClr val="accent5">
                  <a:lumMod val="50000"/>
                </a:schemeClr>
              </a:gs>
              <a:gs pos="100000">
                <a:schemeClr val="accent5"/>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xmlns=""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cxnSp>
        <p:nvCxnSpPr>
          <p:cNvPr id="45" name="Straight Connector 44">
            <a:extLst>
              <a:ext uri="{FF2B5EF4-FFF2-40B4-BE49-F238E27FC236}">
                <a16:creationId xmlns:a16="http://schemas.microsoft.com/office/drawing/2014/main" xmlns=""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xmlns=""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xmlns="" id="{9812EDA6-C656-492A-A9CA-44B03C639132}"/>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xmlns="" id="{627AEF91-6492-4B0C-A844-2296473B58DE}"/>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xmlns=""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xmlns=""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xmlns=""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xmlns=""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chemeClr val="accent5">
                        <a:lumMod val="75000"/>
                      </a:schemeClr>
                    </a:gs>
                    <a:gs pos="100000">
                      <a:schemeClr val="accent5"/>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5" name="Picture 54">
            <a:extLst>
              <a:ext uri="{FF2B5EF4-FFF2-40B4-BE49-F238E27FC236}">
                <a16:creationId xmlns:a16="http://schemas.microsoft.com/office/drawing/2014/main" xmlns="" id="{34C1356C-E4AA-4B27-A93C-BE84F5D9C601}"/>
              </a:ext>
            </a:extLst>
          </p:cNvPr>
          <p:cNvPicPr>
            <a:picLocks noChangeAspect="1"/>
          </p:cNvPicPr>
          <p:nvPr userDrawn="1"/>
        </p:nvPicPr>
        <p:blipFill rotWithShape="1">
          <a:blip r:embed="rId6" cstate="print">
            <a:extLst>
              <a:ext uri="{BEBA8EAE-BF5A-486C-A8C5-ECC9F3942E4B}">
                <a14:imgProps xmlns:a14="http://schemas.microsoft.com/office/drawing/2010/main">
                  <a14:imgLayer r:embed="rId7">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xmlns=""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xmlns="" id="{00C9ED70-1CC8-4EF2-BE10-AAFE24AAC5D7}"/>
              </a:ext>
            </a:extLst>
          </p:cNvPr>
          <p:cNvPicPr>
            <a:picLocks noChangeAspect="1" noChangeArrowheads="1"/>
          </p:cNvPicPr>
          <p:nvPr userDrawn="1"/>
        </p:nvPicPr>
        <p:blipFill>
          <a:blip r:embed="rId8"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xmlns="" id="{7FD1CDD6-829C-4C5B-BFB7-74153A66FF24}"/>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pic>
        <p:nvPicPr>
          <p:cNvPr id="31" name="Picture 30">
            <a:extLst>
              <a:ext uri="{FF2B5EF4-FFF2-40B4-BE49-F238E27FC236}">
                <a16:creationId xmlns:a16="http://schemas.microsoft.com/office/drawing/2014/main" xmlns="" id="{E75253BA-841C-4898-BAAF-3A16D7F9433E}"/>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8885249" y="320499"/>
            <a:ext cx="2976891" cy="904935"/>
          </a:xfrm>
          <a:prstGeom prst="rect">
            <a:avLst/>
          </a:prstGeom>
        </p:spPr>
      </p:pic>
    </p:spTree>
    <p:extLst>
      <p:ext uri="{BB962C8B-B14F-4D97-AF65-F5344CB8AC3E}">
        <p14:creationId xmlns:p14="http://schemas.microsoft.com/office/powerpoint/2010/main" val="61585978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 Maroon">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xmlns="" id="{292D9CA8-FA74-4E19-A847-B04F90FC15AC}"/>
              </a:ext>
            </a:extLst>
          </p:cNvPr>
          <p:cNvPicPr>
            <a:picLocks noChangeAspect="1"/>
          </p:cNvPicPr>
          <p:nvPr userDrawn="1"/>
        </p:nvPicPr>
        <p:blipFill rotWithShape="1">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xmlns=""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xmlns=""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chemeClr val="accent6">
                  <a:lumMod val="50000"/>
                </a:schemeClr>
              </a:gs>
              <a:gs pos="100000">
                <a:schemeClr val="accent6"/>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17">
            <a:extLst>
              <a:ext uri="{FF2B5EF4-FFF2-40B4-BE49-F238E27FC236}">
                <a16:creationId xmlns:a16="http://schemas.microsoft.com/office/drawing/2014/main" xmlns=""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chemeClr val="accent6">
                  <a:lumMod val="50000"/>
                </a:schemeClr>
              </a:gs>
              <a:gs pos="100000">
                <a:schemeClr val="accent6"/>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xmlns=""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xmlns=""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xmlns=""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xmlns=""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xmlns=""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xmlns=""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xmlns=""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xmlns=""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xmlns=""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xmlns=""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chemeClr val="accent6">
                        <a:lumMod val="50000"/>
                      </a:schemeClr>
                    </a:gs>
                    <a:gs pos="100000">
                      <a:schemeClr val="accent6"/>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xmlns="" id="{1917B14A-5130-41DB-8F00-6C6611C994D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xmlns="" id="{34C1356C-E4AA-4B27-A93C-BE84F5D9C601}"/>
              </a:ext>
            </a:extLst>
          </p:cNvPr>
          <p:cNvPicPr>
            <a:picLocks noChangeAspect="1"/>
          </p:cNvPicPr>
          <p:nvPr userDrawn="1"/>
        </p:nvPicPr>
        <p:blipFill rotWithShape="1">
          <a:blip r:embed="rId8" cstate="print">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xmlns=""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xmlns="" id="{80BF4AFD-B365-46D4-AAC5-485DFA5A7D42}"/>
              </a:ext>
            </a:extLst>
          </p:cNvPr>
          <p:cNvPicPr>
            <a:picLocks noChangeAspect="1" noChangeArrowheads="1"/>
          </p:cNvPicPr>
          <p:nvPr userDrawn="1"/>
        </p:nvPicPr>
        <p:blipFill>
          <a:blip r:embed="rId10"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xmlns="" id="{2BC70C35-8BA7-4D49-9AF7-DC36FAB8FDA3}"/>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273162591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 Blue Gray">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xmlns="" id="{292D9CA8-FA74-4E19-A847-B04F90FC15AC}"/>
              </a:ext>
            </a:extLst>
          </p:cNvPr>
          <p:cNvPicPr>
            <a:picLocks noChangeAspect="1"/>
          </p:cNvPicPr>
          <p:nvPr userDrawn="1"/>
        </p:nvPicPr>
        <p:blipFill rotWithShape="1">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xmlns=""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xmlns=""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273238"/>
              </a:gs>
              <a:gs pos="100000">
                <a:srgbClr val="607D8B"/>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sp>
        <p:nvSpPr>
          <p:cNvPr id="23" name="Freeform 17">
            <a:extLst>
              <a:ext uri="{FF2B5EF4-FFF2-40B4-BE49-F238E27FC236}">
                <a16:creationId xmlns:a16="http://schemas.microsoft.com/office/drawing/2014/main" xmlns=""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273238"/>
              </a:gs>
              <a:gs pos="100000">
                <a:srgbClr val="607D8B"/>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xmlns=""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xmlns=""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xmlns=""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xmlns=""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xmlns=""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xmlns=""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xmlns=""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xmlns=""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xmlns=""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xmlns=""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273238"/>
                    </a:gs>
                    <a:gs pos="100000">
                      <a:srgbClr val="607D8B"/>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xmlns="" id="{1917B14A-5130-41DB-8F00-6C6611C994D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xmlns="" id="{34C1356C-E4AA-4B27-A93C-BE84F5D9C601}"/>
              </a:ext>
            </a:extLst>
          </p:cNvPr>
          <p:cNvPicPr>
            <a:picLocks noChangeAspect="1"/>
          </p:cNvPicPr>
          <p:nvPr userDrawn="1"/>
        </p:nvPicPr>
        <p:blipFill rotWithShape="1">
          <a:blip r:embed="rId8" cstate="print">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xmlns=""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xmlns="" id="{AEB45C91-0DA6-4973-9AEA-FF1388508ACC}"/>
              </a:ext>
            </a:extLst>
          </p:cNvPr>
          <p:cNvPicPr>
            <a:picLocks noChangeAspect="1" noChangeArrowheads="1"/>
          </p:cNvPicPr>
          <p:nvPr userDrawn="1"/>
        </p:nvPicPr>
        <p:blipFill>
          <a:blip r:embed="rId10"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xmlns="" id="{F70CF6D9-DDB4-41AA-BB82-F8ED04AD8BC1}"/>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375188163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 Brown">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xmlns="" id="{292D9CA8-FA74-4E19-A847-B04F90FC15AC}"/>
              </a:ext>
            </a:extLst>
          </p:cNvPr>
          <p:cNvPicPr>
            <a:picLocks noChangeAspect="1"/>
          </p:cNvPicPr>
          <p:nvPr userDrawn="1"/>
        </p:nvPicPr>
        <p:blipFill rotWithShape="1">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xmlns=""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xmlns=""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3E2622"/>
              </a:gs>
              <a:gs pos="100000">
                <a:srgbClr val="795547"/>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sp>
        <p:nvSpPr>
          <p:cNvPr id="23" name="Freeform 17">
            <a:extLst>
              <a:ext uri="{FF2B5EF4-FFF2-40B4-BE49-F238E27FC236}">
                <a16:creationId xmlns:a16="http://schemas.microsoft.com/office/drawing/2014/main" xmlns=""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3E2622"/>
              </a:gs>
              <a:gs pos="100000">
                <a:srgbClr val="795547"/>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xmlns=""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xmlns=""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xmlns=""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xmlns=""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xmlns=""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xmlns=""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xmlns=""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xmlns=""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xmlns=""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xmlns=""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3E2622"/>
                    </a:gs>
                    <a:gs pos="100000">
                      <a:srgbClr val="795547"/>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xmlns="" id="{1917B14A-5130-41DB-8F00-6C6611C994D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xmlns="" id="{34C1356C-E4AA-4B27-A93C-BE84F5D9C601}"/>
              </a:ext>
            </a:extLst>
          </p:cNvPr>
          <p:cNvPicPr>
            <a:picLocks noChangeAspect="1"/>
          </p:cNvPicPr>
          <p:nvPr userDrawn="1"/>
        </p:nvPicPr>
        <p:blipFill rotWithShape="1">
          <a:blip r:embed="rId8" cstate="print">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xmlns=""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xmlns="" id="{7E386D9D-B92A-4F40-9089-A1FD00CD3874}"/>
              </a:ext>
            </a:extLst>
          </p:cNvPr>
          <p:cNvPicPr>
            <a:picLocks noChangeAspect="1" noChangeArrowheads="1"/>
          </p:cNvPicPr>
          <p:nvPr userDrawn="1"/>
        </p:nvPicPr>
        <p:blipFill>
          <a:blip r:embed="rId10"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xmlns="" id="{DA295F85-D43D-42E5-9539-A471116A43B0}"/>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180652624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 Deep Puple">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xmlns="" id="{292D9CA8-FA74-4E19-A847-B04F90FC15AC}"/>
              </a:ext>
            </a:extLst>
          </p:cNvPr>
          <p:cNvPicPr>
            <a:picLocks noChangeAspect="1"/>
          </p:cNvPicPr>
          <p:nvPr userDrawn="1"/>
        </p:nvPicPr>
        <p:blipFill rotWithShape="1">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xmlns=""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xmlns=""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301B92"/>
              </a:gs>
              <a:gs pos="100000">
                <a:srgbClr val="673BB7"/>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sp>
        <p:nvSpPr>
          <p:cNvPr id="23" name="Freeform 17">
            <a:extLst>
              <a:ext uri="{FF2B5EF4-FFF2-40B4-BE49-F238E27FC236}">
                <a16:creationId xmlns:a16="http://schemas.microsoft.com/office/drawing/2014/main" xmlns=""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301B92"/>
              </a:gs>
              <a:gs pos="100000">
                <a:srgbClr val="673BB7"/>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xmlns=""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xmlns=""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xmlns=""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xmlns=""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xmlns=""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xmlns=""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xmlns=""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xmlns=""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xmlns=""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xmlns=""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301B92"/>
                    </a:gs>
                    <a:gs pos="100000">
                      <a:srgbClr val="673BB7"/>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xmlns="" id="{1917B14A-5130-41DB-8F00-6C6611C994D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xmlns="" id="{34C1356C-E4AA-4B27-A93C-BE84F5D9C601}"/>
              </a:ext>
            </a:extLst>
          </p:cNvPr>
          <p:cNvPicPr>
            <a:picLocks noChangeAspect="1"/>
          </p:cNvPicPr>
          <p:nvPr userDrawn="1"/>
        </p:nvPicPr>
        <p:blipFill rotWithShape="1">
          <a:blip r:embed="rId8" cstate="print">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xmlns=""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xmlns="" id="{BE300026-40E8-4FB1-998A-9CEB5F7A1B84}"/>
              </a:ext>
            </a:extLst>
          </p:cNvPr>
          <p:cNvPicPr>
            <a:picLocks noChangeAspect="1" noChangeArrowheads="1"/>
          </p:cNvPicPr>
          <p:nvPr userDrawn="1"/>
        </p:nvPicPr>
        <p:blipFill>
          <a:blip r:embed="rId10"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xmlns="" id="{DB3B5E9B-B4F0-4E85-954A-F7CC04BBF24C}"/>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401228099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lide - Blue">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xmlns="" id="{292D9CA8-FA74-4E19-A847-B04F90FC15AC}"/>
              </a:ext>
            </a:extLst>
          </p:cNvPr>
          <p:cNvPicPr>
            <a:picLocks noChangeAspect="1"/>
          </p:cNvPicPr>
          <p:nvPr userDrawn="1"/>
        </p:nvPicPr>
        <p:blipFill rotWithShape="1">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xmlns=""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xmlns=""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0E47A1"/>
              </a:gs>
              <a:gs pos="100000">
                <a:srgbClr val="03A9F5"/>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sp>
        <p:nvSpPr>
          <p:cNvPr id="23" name="Freeform 17">
            <a:extLst>
              <a:ext uri="{FF2B5EF4-FFF2-40B4-BE49-F238E27FC236}">
                <a16:creationId xmlns:a16="http://schemas.microsoft.com/office/drawing/2014/main" xmlns=""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0E47A1"/>
              </a:gs>
              <a:gs pos="100000">
                <a:srgbClr val="03A9F5"/>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xmlns=""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xmlns=""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xmlns=""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xmlns=""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xmlns=""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xmlns=""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xmlns=""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xmlns=""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xmlns=""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xmlns=""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0E47A1"/>
                    </a:gs>
                    <a:gs pos="100000">
                      <a:srgbClr val="03A9F5"/>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xmlns="" id="{1917B14A-5130-41DB-8F00-6C6611C994D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xmlns="" id="{34C1356C-E4AA-4B27-A93C-BE84F5D9C601}"/>
              </a:ext>
            </a:extLst>
          </p:cNvPr>
          <p:cNvPicPr>
            <a:picLocks noChangeAspect="1"/>
          </p:cNvPicPr>
          <p:nvPr userDrawn="1"/>
        </p:nvPicPr>
        <p:blipFill rotWithShape="1">
          <a:blip r:embed="rId8" cstate="print">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xmlns=""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xmlns="" id="{C3A13D11-EC6C-4E81-AD83-7AC73D273FD4}"/>
              </a:ext>
            </a:extLst>
          </p:cNvPr>
          <p:cNvPicPr>
            <a:picLocks noChangeAspect="1" noChangeArrowheads="1"/>
          </p:cNvPicPr>
          <p:nvPr userDrawn="1"/>
        </p:nvPicPr>
        <p:blipFill>
          <a:blip r:embed="rId10"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xmlns="" id="{85035EF3-F5FB-41C2-A0BE-B3AEF7556ABD}"/>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25328075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 Logo on TR">
    <p:spTree>
      <p:nvGrpSpPr>
        <p:cNvPr id="1" name=""/>
        <p:cNvGrpSpPr/>
        <p:nvPr/>
      </p:nvGrpSpPr>
      <p:grpSpPr>
        <a:xfrm>
          <a:off x="0" y="0"/>
          <a:ext cx="0" cy="0"/>
          <a:chOff x="0" y="0"/>
          <a:chExt cx="0" cy="0"/>
        </a:xfrm>
      </p:grpSpPr>
      <p:sp>
        <p:nvSpPr>
          <p:cNvPr id="17" name="Rectangle: Rounded Corners 16">
            <a:extLst>
              <a:ext uri="{FF2B5EF4-FFF2-40B4-BE49-F238E27FC236}">
                <a16:creationId xmlns:a16="http://schemas.microsoft.com/office/drawing/2014/main" xmlns="" id="{7CD05EDD-7D4D-4F15-B3BB-F4E2E35E1780}"/>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Date Placeholder 1">
            <a:extLst>
              <a:ext uri="{FF2B5EF4-FFF2-40B4-BE49-F238E27FC236}">
                <a16:creationId xmlns:a16="http://schemas.microsoft.com/office/drawing/2014/main" xmlns="" id="{CA463A36-7025-4394-9467-8A3EC3425B00}"/>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a:t>
            </a:r>
            <a:r>
              <a:rPr lang="en-US" dirty="0" err="1" smtClean="0">
                <a:solidFill>
                  <a:schemeClr val="tx1">
                    <a:lumMod val="90000"/>
                    <a:lumOff val="10000"/>
                  </a:schemeClr>
                </a:solidFill>
                <a:latin typeface="Roboto Condensed Light" panose="02000000000000000000" pitchFamily="2" charset="0"/>
                <a:ea typeface="Roboto Condensed Light" panose="02000000000000000000" pitchFamily="2" charset="0"/>
              </a:rPr>
              <a:t>Arjun</a:t>
            </a:r>
            <a:r>
              <a:rPr lang="en-US" dirty="0" smtClean="0">
                <a:solidFill>
                  <a:schemeClr val="tx1">
                    <a:lumMod val="90000"/>
                    <a:lumOff val="10000"/>
                  </a:schemeClr>
                </a:solidFill>
                <a:latin typeface="Roboto Condensed Light" panose="02000000000000000000" pitchFamily="2" charset="0"/>
                <a:ea typeface="Roboto Condensed Light" panose="02000000000000000000" pitchFamily="2" charset="0"/>
              </a:rPr>
              <a:t> V. </a:t>
            </a:r>
            <a:r>
              <a:rPr lang="en-US" dirty="0" err="1" smtClean="0">
                <a:solidFill>
                  <a:schemeClr val="tx1">
                    <a:lumMod val="90000"/>
                    <a:lumOff val="10000"/>
                  </a:schemeClr>
                </a:solidFill>
                <a:latin typeface="Roboto Condensed Light" panose="02000000000000000000" pitchFamily="2" charset="0"/>
                <a:ea typeface="Roboto Condensed Light" panose="02000000000000000000" pitchFamily="2" charset="0"/>
              </a:rPr>
              <a:t>Bala</a:t>
            </a:r>
            <a:endParaRPr lang="en-US" dirty="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
        <p:nvSpPr>
          <p:cNvPr id="22" name="Footer Placeholder 2">
            <a:extLst>
              <a:ext uri="{FF2B5EF4-FFF2-40B4-BE49-F238E27FC236}">
                <a16:creationId xmlns:a16="http://schemas.microsoft.com/office/drawing/2014/main" xmlns="" id="{BF2BE79E-EA17-4AB9-8CB5-714A52A6B2F5}"/>
              </a:ext>
            </a:extLst>
          </p:cNvPr>
          <p:cNvSpPr txBox="1">
            <a:spLocks/>
          </p:cNvSpPr>
          <p:nvPr userDrawn="1"/>
        </p:nvSpPr>
        <p:spPr>
          <a:xfrm>
            <a:off x="3556000" y="6604000"/>
            <a:ext cx="5080000" cy="25512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solidFill>
                  <a:schemeClr val="tx1">
                    <a:lumMod val="90000"/>
                    <a:lumOff val="10000"/>
                  </a:schemeClr>
                </a:solidFill>
                <a:latin typeface="Roboto Condensed Light" panose="02000000000000000000" pitchFamily="2" charset="0"/>
                <a:ea typeface="Roboto Condensed Light" panose="02000000000000000000" pitchFamily="2" charset="0"/>
              </a:rPr>
              <a:t>#</a:t>
            </a:r>
            <a:r>
              <a:rPr lang="en-US" dirty="0" smtClean="0">
                <a:solidFill>
                  <a:schemeClr val="tx1"/>
                </a:solidFill>
                <a:latin typeface="+mn-lt"/>
                <a:ea typeface="+mn-ea"/>
              </a:rPr>
              <a:t>2101CS203</a:t>
            </a:r>
            <a:r>
              <a:rPr lang="en-US" dirty="0" smtClean="0">
                <a:solidFill>
                  <a:schemeClr val="tx1">
                    <a:lumMod val="90000"/>
                    <a:lumOff val="10000"/>
                  </a:schemeClr>
                </a:solidFill>
                <a:latin typeface="Roboto Condensed Light" panose="02000000000000000000" pitchFamily="2" charset="0"/>
                <a:ea typeface="Roboto Condensed Light" panose="02000000000000000000" pitchFamily="2" charset="0"/>
              </a:rPr>
              <a:t> (OOP)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Unit </a:t>
            </a:r>
            <a:r>
              <a:rPr lang="en-US" dirty="0" smtClean="0">
                <a:solidFill>
                  <a:schemeClr val="tx1">
                    <a:lumMod val="90000"/>
                    <a:lumOff val="10000"/>
                  </a:schemeClr>
                </a:solidFill>
                <a:latin typeface="Roboto Condensed Light" panose="02000000000000000000" pitchFamily="2" charset="0"/>
                <a:ea typeface="Roboto Condensed Light" panose="02000000000000000000" pitchFamily="2" charset="0"/>
              </a:rPr>
              <a:t>02 </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a:t>
            </a:r>
            <a:r>
              <a:rPr lang="en-US" dirty="0" smtClean="0">
                <a:solidFill>
                  <a:schemeClr val="tx1">
                    <a:lumMod val="90000"/>
                    <a:lumOff val="10000"/>
                  </a:schemeClr>
                </a:solidFill>
                <a:latin typeface="Roboto Condensed Light" panose="02000000000000000000" pitchFamily="2" charset="0"/>
                <a:ea typeface="Roboto Condensed Light" panose="02000000000000000000" pitchFamily="2" charset="0"/>
              </a:rPr>
              <a:t>Object Oriented</a:t>
            </a:r>
            <a:r>
              <a:rPr lang="en-US" baseline="0" dirty="0" smtClean="0">
                <a:solidFill>
                  <a:schemeClr val="tx1">
                    <a:lumMod val="90000"/>
                    <a:lumOff val="10000"/>
                  </a:schemeClr>
                </a:solidFill>
                <a:latin typeface="Roboto Condensed Light" panose="02000000000000000000" pitchFamily="2" charset="0"/>
                <a:ea typeface="Roboto Condensed Light" panose="02000000000000000000" pitchFamily="2" charset="0"/>
              </a:rPr>
              <a:t> Concepts</a:t>
            </a:r>
            <a:endParaRPr lang="en-US" dirty="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
        <p:nvSpPr>
          <p:cNvPr id="23" name="Slide Number Placeholder 3">
            <a:extLst>
              <a:ext uri="{FF2B5EF4-FFF2-40B4-BE49-F238E27FC236}">
                <a16:creationId xmlns:a16="http://schemas.microsoft.com/office/drawing/2014/main" xmlns="" id="{FE084249-8DB7-4B0A-AA7A-A1A407FC0773}"/>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pic>
        <p:nvPicPr>
          <p:cNvPr id="18" name="Shape 56">
            <a:extLst>
              <a:ext uri="{FF2B5EF4-FFF2-40B4-BE49-F238E27FC236}">
                <a16:creationId xmlns:a16="http://schemas.microsoft.com/office/drawing/2014/main" xmlns="" id="{ACB01872-4321-4181-A609-1C503C074C10}"/>
              </a:ext>
            </a:extLst>
          </p:cNvPr>
          <p:cNvPicPr preferRelativeResize="0"/>
          <p:nvPr userDrawn="1"/>
        </p:nvPicPr>
        <p:blipFill rotWithShape="1">
          <a:blip r:embed="rId2" cstate="print">
            <a:alphaModFix/>
          </a:blip>
          <a:srcRect t="86739" r="1768" b="3535"/>
          <a:stretch/>
        </p:blipFill>
        <p:spPr>
          <a:xfrm>
            <a:off x="0" y="0"/>
            <a:ext cx="12192000" cy="711201"/>
          </a:xfrm>
          <a:prstGeom prst="rect">
            <a:avLst/>
          </a:prstGeom>
          <a:noFill/>
          <a:ln>
            <a:noFill/>
          </a:ln>
          <a:effectLst/>
        </p:spPr>
      </p:pic>
      <p:sp>
        <p:nvSpPr>
          <p:cNvPr id="2" name="Title 1">
            <a:extLst>
              <a:ext uri="{FF2B5EF4-FFF2-40B4-BE49-F238E27FC236}">
                <a16:creationId xmlns:a16="http://schemas.microsoft.com/office/drawing/2014/main" xmlns="" id="{D5CD07E8-CBAA-45BA-85CF-1233D4AA86C9}"/>
              </a:ext>
            </a:extLst>
          </p:cNvPr>
          <p:cNvSpPr>
            <a:spLocks noGrp="1"/>
          </p:cNvSpPr>
          <p:nvPr>
            <p:ph type="title"/>
          </p:nvPr>
        </p:nvSpPr>
        <p:spPr>
          <a:xfrm>
            <a:off x="0" y="1"/>
            <a:ext cx="12192000" cy="711200"/>
          </a:xfrm>
          <a:solidFill>
            <a:srgbClr val="C0C0C0">
              <a:alpha val="50000"/>
            </a:srgbClr>
          </a:solidFill>
          <a:ln>
            <a:noFill/>
          </a:ln>
        </p:spPr>
        <p:txBody>
          <a:bodyPr lIns="216000" tIns="108000" rIns="216000" bIns="108000">
            <a:normAutofit/>
          </a:bodyPr>
          <a:lstStyle>
            <a:lvl1pPr>
              <a:defRPr lang="en-US" sz="3400" b="1" kern="1200" dirty="0">
                <a:solidFill>
                  <a:schemeClr val="tx1">
                    <a:lumMod val="90000"/>
                    <a:lumOff val="10000"/>
                  </a:schemeClr>
                </a:solidFill>
                <a:effectLst/>
                <a:latin typeface="+mj-lt"/>
                <a:ea typeface="+mj-ea"/>
                <a:cs typeface="+mj-cs"/>
              </a:defRPr>
            </a:lvl1pPr>
          </a:lstStyle>
          <a:p>
            <a:r>
              <a:rPr lang="en-US" dirty="0"/>
              <a:t>Click to edit Master title style</a:t>
            </a:r>
          </a:p>
        </p:txBody>
      </p:sp>
      <p:sp>
        <p:nvSpPr>
          <p:cNvPr id="3" name="Content Placeholder 2">
            <a:extLst>
              <a:ext uri="{FF2B5EF4-FFF2-40B4-BE49-F238E27FC236}">
                <a16:creationId xmlns:a16="http://schemas.microsoft.com/office/drawing/2014/main" xmlns="" id="{DC6F4971-704E-42EF-A852-52D75741FB7C}"/>
              </a:ext>
            </a:extLst>
          </p:cNvPr>
          <p:cNvSpPr>
            <a:spLocks noGrp="1"/>
          </p:cNvSpPr>
          <p:nvPr>
            <p:ph idx="1"/>
          </p:nvPr>
        </p:nvSpPr>
        <p:spPr>
          <a:xfrm>
            <a:off x="131180" y="863444"/>
            <a:ext cx="11929641" cy="5590565"/>
          </a:xfrm>
        </p:spPr>
        <p:txBody>
          <a:bodyPr>
            <a:noAutofit/>
          </a:bodyPr>
          <a:lstStyle>
            <a:lvl1pPr marL="265113" indent="-265113" algn="just">
              <a:buClr>
                <a:schemeClr val="accent6"/>
              </a:buClr>
              <a:buFont typeface="Wingdings 3" panose="05040102010807070707" pitchFamily="18" charset="2"/>
              <a:buChar char=""/>
              <a:defRPr sz="2400">
                <a:solidFill>
                  <a:schemeClr val="tx1"/>
                </a:solidFill>
              </a:defRPr>
            </a:lvl1pPr>
            <a:lvl2pPr marL="809625" indent="-352425" algn="just">
              <a:buClr>
                <a:schemeClr val="accent6"/>
              </a:buClr>
              <a:buFont typeface="Wingdings 3" panose="05040102010807070707" pitchFamily="18" charset="2"/>
              <a:buChar char=""/>
              <a:defRPr sz="2000">
                <a:solidFill>
                  <a:schemeClr val="tx1"/>
                </a:solidFill>
              </a:defRPr>
            </a:lvl2pPr>
            <a:lvl3pPr marL="1143000" indent="-228600" algn="just">
              <a:buClr>
                <a:schemeClr val="accent6"/>
              </a:buClr>
              <a:buFont typeface="Wingdings" panose="05000000000000000000" pitchFamily="2" charset="2"/>
              <a:buChar char="§"/>
              <a:defRPr sz="1800">
                <a:solidFill>
                  <a:schemeClr val="tx1"/>
                </a:solidFill>
              </a:defRPr>
            </a:lvl3pPr>
            <a:lvl4pPr algn="just">
              <a:buClr>
                <a:schemeClr val="accent6"/>
              </a:buClr>
              <a:defRPr sz="1600">
                <a:solidFill>
                  <a:schemeClr val="tx1"/>
                </a:solidFill>
              </a:defRPr>
            </a:lvl4pPr>
            <a:lvl5pPr algn="just">
              <a:buClr>
                <a:schemeClr val="accent6"/>
              </a:buClr>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20" name="Straight Connector 19">
            <a:extLst>
              <a:ext uri="{FF2B5EF4-FFF2-40B4-BE49-F238E27FC236}">
                <a16:creationId xmlns:a16="http://schemas.microsoft.com/office/drawing/2014/main" xmlns="" id="{05596C8C-2163-45E8-B709-8118C381771F}"/>
              </a:ext>
            </a:extLst>
          </p:cNvPr>
          <p:cNvCxnSpPr/>
          <p:nvPr userDrawn="1"/>
        </p:nvCxnSpPr>
        <p:spPr>
          <a:xfrm>
            <a:off x="0" y="711201"/>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xmlns="" id="{F86BF578-C91A-4942-95D5-11408C3CCACF}"/>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xmlns="" id="{619E228D-B2BD-4EFA-9FE9-86D81DDC600E}"/>
              </a:ext>
            </a:extLst>
          </p:cNvPr>
          <p:cNvGrpSpPr/>
          <p:nvPr userDrawn="1"/>
        </p:nvGrpSpPr>
        <p:grpSpPr>
          <a:xfrm>
            <a:off x="10721798" y="861192"/>
            <a:ext cx="1339023" cy="407045"/>
            <a:chOff x="10721798" y="852808"/>
            <a:chExt cx="1339023" cy="407045"/>
          </a:xfrm>
        </p:grpSpPr>
        <p:pic>
          <p:nvPicPr>
            <p:cNvPr id="15" name="Picture 14">
              <a:extLst>
                <a:ext uri="{FF2B5EF4-FFF2-40B4-BE49-F238E27FC236}">
                  <a16:creationId xmlns:a16="http://schemas.microsoft.com/office/drawing/2014/main" xmlns="" id="{60ED7292-9BDD-4D31-8064-11177842F8CC}"/>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721798" y="852808"/>
              <a:ext cx="1339022" cy="407045"/>
            </a:xfrm>
            <a:prstGeom prst="rect">
              <a:avLst/>
            </a:prstGeom>
          </p:spPr>
        </p:pic>
        <p:sp>
          <p:nvSpPr>
            <p:cNvPr id="21" name="Rectangle 20">
              <a:extLst>
                <a:ext uri="{FF2B5EF4-FFF2-40B4-BE49-F238E27FC236}">
                  <a16:creationId xmlns:a16="http://schemas.microsoft.com/office/drawing/2014/main" xmlns="" id="{1F0757EE-ABB9-45D2-B479-D5AB8FB14DF1}"/>
                </a:ext>
              </a:extLst>
            </p:cNvPr>
            <p:cNvSpPr/>
            <p:nvPr userDrawn="1"/>
          </p:nvSpPr>
          <p:spPr>
            <a:xfrm>
              <a:off x="10721799" y="852808"/>
              <a:ext cx="1339022" cy="407044"/>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466633316"/>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lide - Red">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xmlns="" id="{292D9CA8-FA74-4E19-A847-B04F90FC15AC}"/>
              </a:ext>
            </a:extLst>
          </p:cNvPr>
          <p:cNvPicPr>
            <a:picLocks noChangeAspect="1"/>
          </p:cNvPicPr>
          <p:nvPr userDrawn="1"/>
        </p:nvPicPr>
        <p:blipFill rotWithShape="1">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xmlns=""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xmlns=""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B71B1C"/>
              </a:gs>
              <a:gs pos="100000">
                <a:srgbClr val="ED524F"/>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sp>
        <p:nvSpPr>
          <p:cNvPr id="23" name="Freeform 17">
            <a:extLst>
              <a:ext uri="{FF2B5EF4-FFF2-40B4-BE49-F238E27FC236}">
                <a16:creationId xmlns:a16="http://schemas.microsoft.com/office/drawing/2014/main" xmlns=""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B71B1C"/>
              </a:gs>
              <a:gs pos="100000">
                <a:srgbClr val="ED524F"/>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xmlns=""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xmlns=""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xmlns=""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xmlns=""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xmlns=""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xmlns=""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xmlns=""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xmlns=""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xmlns=""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xmlns=""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B71B1C"/>
                    </a:gs>
                    <a:gs pos="100000">
                      <a:srgbClr val="ED524F"/>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xmlns="" id="{1917B14A-5130-41DB-8F00-6C6611C994D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xmlns="" id="{34C1356C-E4AA-4B27-A93C-BE84F5D9C601}"/>
              </a:ext>
            </a:extLst>
          </p:cNvPr>
          <p:cNvPicPr>
            <a:picLocks noChangeAspect="1"/>
          </p:cNvPicPr>
          <p:nvPr userDrawn="1"/>
        </p:nvPicPr>
        <p:blipFill rotWithShape="1">
          <a:blip r:embed="rId8" cstate="print">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xmlns=""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31" name="Picture 30">
            <a:extLst>
              <a:ext uri="{FF2B5EF4-FFF2-40B4-BE49-F238E27FC236}">
                <a16:creationId xmlns:a16="http://schemas.microsoft.com/office/drawing/2014/main" xmlns="" id="{77B7B864-C091-4493-B14B-F5B61B586EED}"/>
              </a:ext>
            </a:extLst>
          </p:cNvPr>
          <p:cNvPicPr>
            <a:picLocks noChangeAspect="1"/>
          </p:cNvPicPr>
          <p:nvPr userDrawn="1"/>
        </p:nvPicPr>
        <p:blipFill>
          <a:blip r:embed="rId10" cstate="print">
            <a:extLst>
              <a:ext uri="{28A0092B-C50C-407E-A947-70E740481C1C}">
                <a14:useLocalDpi xmlns:a14="http://schemas.microsoft.com/office/drawing/2010/main" val="0"/>
              </a:ext>
            </a:extLst>
          </a:blip>
          <a:srcRect l="24746" t="7575" r="25761" b="18186"/>
          <a:stretch>
            <a:fillRect/>
          </a:stretch>
        </p:blipFill>
        <p:spPr>
          <a:xfrm>
            <a:off x="356499" y="5214354"/>
            <a:ext cx="1354234" cy="1354234"/>
          </a:xfrm>
          <a:custGeom>
            <a:avLst/>
            <a:gdLst>
              <a:gd name="connsiteX0" fmla="*/ 2286000 w 4572000"/>
              <a:gd name="connsiteY0" fmla="*/ 0 h 4572000"/>
              <a:gd name="connsiteX1" fmla="*/ 4572000 w 4572000"/>
              <a:gd name="connsiteY1" fmla="*/ 2286000 h 4572000"/>
              <a:gd name="connsiteX2" fmla="*/ 2286000 w 4572000"/>
              <a:gd name="connsiteY2" fmla="*/ 4572000 h 4572000"/>
              <a:gd name="connsiteX3" fmla="*/ 0 w 4572000"/>
              <a:gd name="connsiteY3" fmla="*/ 2286000 h 4572000"/>
              <a:gd name="connsiteX4" fmla="*/ 2286000 w 4572000"/>
              <a:gd name="connsiteY4" fmla="*/ 0 h 457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00" h="4572000">
                <a:moveTo>
                  <a:pt x="2286000" y="0"/>
                </a:moveTo>
                <a:cubicBezTo>
                  <a:pt x="3548523" y="0"/>
                  <a:pt x="4572000" y="1023477"/>
                  <a:pt x="4572000" y="2286000"/>
                </a:cubicBezTo>
                <a:cubicBezTo>
                  <a:pt x="4572000" y="3548523"/>
                  <a:pt x="3548523" y="4572000"/>
                  <a:pt x="2286000" y="4572000"/>
                </a:cubicBezTo>
                <a:cubicBezTo>
                  <a:pt x="1023477" y="4572000"/>
                  <a:pt x="0" y="3548523"/>
                  <a:pt x="0" y="2286000"/>
                </a:cubicBezTo>
                <a:cubicBezTo>
                  <a:pt x="0" y="1023477"/>
                  <a:pt x="1023477" y="0"/>
                  <a:pt x="2286000" y="0"/>
                </a:cubicBezTo>
                <a:close/>
              </a:path>
            </a:pathLst>
          </a:custGeom>
          <a:noFill/>
          <a:ln w="6350">
            <a:solidFill>
              <a:schemeClr val="bg1">
                <a:lumMod val="65000"/>
              </a:schemeClr>
            </a:solidFill>
          </a:ln>
          <a:effectLst/>
        </p:spPr>
      </p:pic>
      <p:pic>
        <p:nvPicPr>
          <p:cNvPr id="21" name="Picture 20" descr="User icon Royalty Free Vector Image - VectorStock">
            <a:extLst>
              <a:ext uri="{FF2B5EF4-FFF2-40B4-BE49-F238E27FC236}">
                <a16:creationId xmlns:a16="http://schemas.microsoft.com/office/drawing/2014/main" xmlns="" id="{177B86E9-222D-4757-BE64-59540DB794E6}"/>
              </a:ext>
            </a:extLst>
          </p:cNvPr>
          <p:cNvPicPr>
            <a:picLocks noChangeAspect="1" noChangeArrowheads="1"/>
          </p:cNvPicPr>
          <p:nvPr userDrawn="1"/>
        </p:nvPicPr>
        <p:blipFill>
          <a:blip r:embed="rId11"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xmlns="" id="{8ABCD18B-D4E0-41E4-8162-7E83CB11DAE0}"/>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376513194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lide - Pink">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xmlns="" id="{292D9CA8-FA74-4E19-A847-B04F90FC15AC}"/>
              </a:ext>
            </a:extLst>
          </p:cNvPr>
          <p:cNvPicPr>
            <a:picLocks noChangeAspect="1"/>
          </p:cNvPicPr>
          <p:nvPr userDrawn="1"/>
        </p:nvPicPr>
        <p:blipFill rotWithShape="1">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xmlns=""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xmlns=""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890E4F"/>
              </a:gs>
              <a:gs pos="100000">
                <a:srgbClr val="D81A60"/>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sp>
        <p:nvSpPr>
          <p:cNvPr id="23" name="Freeform 17">
            <a:extLst>
              <a:ext uri="{FF2B5EF4-FFF2-40B4-BE49-F238E27FC236}">
                <a16:creationId xmlns:a16="http://schemas.microsoft.com/office/drawing/2014/main" xmlns=""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890E4F"/>
              </a:gs>
              <a:gs pos="100000">
                <a:srgbClr val="D81A60"/>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xmlns=""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xmlns=""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xmlns=""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xmlns=""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xmlns=""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xmlns=""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xmlns=""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xmlns=""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xmlns=""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xmlns=""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890E4F"/>
                    </a:gs>
                    <a:gs pos="100000">
                      <a:srgbClr val="D81A60"/>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xmlns="" id="{1917B14A-5130-41DB-8F00-6C6611C994D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xmlns="" id="{34C1356C-E4AA-4B27-A93C-BE84F5D9C601}"/>
              </a:ext>
            </a:extLst>
          </p:cNvPr>
          <p:cNvPicPr>
            <a:picLocks noChangeAspect="1"/>
          </p:cNvPicPr>
          <p:nvPr userDrawn="1"/>
        </p:nvPicPr>
        <p:blipFill rotWithShape="1">
          <a:blip r:embed="rId8" cstate="print">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xmlns=""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xmlns="" id="{A2F1AAAC-C051-4A31-837B-4A9977722A44}"/>
              </a:ext>
            </a:extLst>
          </p:cNvPr>
          <p:cNvPicPr>
            <a:picLocks noChangeAspect="1" noChangeArrowheads="1"/>
          </p:cNvPicPr>
          <p:nvPr userDrawn="1"/>
        </p:nvPicPr>
        <p:blipFill>
          <a:blip r:embed="rId10"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xmlns="" id="{ADF34BDA-AFB4-4120-81EF-C0AB56D388CB}"/>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117050250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4000" y="106364"/>
            <a:ext cx="11684000" cy="808037"/>
          </a:xfrm>
        </p:spPr>
        <p:txBody>
          <a:bodyPr/>
          <a:lstStyle>
            <a:lvl1pPr algn="l">
              <a:defRPr>
                <a:latin typeface="+mj-lt"/>
                <a:ea typeface="Open Sans Semibold" panose="020B0706030804020204" pitchFamily="34" charset="0"/>
                <a:cs typeface="Open Sans Semibold" panose="020B0706030804020204" pitchFamily="34" charset="0"/>
              </a:defRPr>
            </a:lvl1pPr>
          </a:lstStyle>
          <a:p>
            <a:r>
              <a:rPr lang="en-US" dirty="0" smtClean="0"/>
              <a:t>Click to edit Master title style</a:t>
            </a:r>
            <a:endParaRPr lang="en-US" dirty="0"/>
          </a:p>
        </p:txBody>
      </p:sp>
      <p:sp>
        <p:nvSpPr>
          <p:cNvPr id="3" name="Content Placeholder 2"/>
          <p:cNvSpPr>
            <a:spLocks noGrp="1"/>
          </p:cNvSpPr>
          <p:nvPr>
            <p:ph idx="1"/>
          </p:nvPr>
        </p:nvSpPr>
        <p:spPr>
          <a:xfrm>
            <a:off x="254000" y="990600"/>
            <a:ext cx="11684000" cy="5334000"/>
          </a:xfrm>
        </p:spPr>
        <p:txBody>
          <a:bodyPr>
            <a:normAutofit/>
          </a:bodyPr>
          <a:lstStyle>
            <a:lvl1pPr marL="342900" indent="-342900">
              <a:lnSpc>
                <a:spcPct val="114000"/>
              </a:lnSpc>
              <a:buClrTx/>
              <a:buFont typeface="Wingdings" panose="05000000000000000000" pitchFamily="2" charset="2"/>
              <a:buChar char="§"/>
              <a:defRPr sz="2400">
                <a:latin typeface="+mj-lt"/>
                <a:ea typeface="Times New Roman" panose="02020603050405020304" pitchFamily="18" charset="0"/>
                <a:cs typeface="Times New Roman" panose="02020603050405020304" pitchFamily="18" charset="0"/>
              </a:defRPr>
            </a:lvl1pPr>
            <a:lvl2pPr marL="742950" indent="-285750">
              <a:lnSpc>
                <a:spcPct val="114000"/>
              </a:lnSpc>
              <a:buClrTx/>
              <a:buFont typeface="Arial" panose="020B0604020202020204" pitchFamily="34" charset="0"/>
              <a:buChar char="•"/>
              <a:defRPr sz="2000">
                <a:latin typeface="+mj-lt"/>
                <a:ea typeface="Times New Roman" panose="02020603050405020304" pitchFamily="18" charset="0"/>
                <a:cs typeface="Times New Roman" panose="02020603050405020304" pitchFamily="18" charset="0"/>
              </a:defRPr>
            </a:lvl2pPr>
            <a:lvl3pPr>
              <a:lnSpc>
                <a:spcPct val="114000"/>
              </a:lnSpc>
              <a:buClrTx/>
              <a:defRPr sz="1800">
                <a:latin typeface="+mj-lt"/>
                <a:ea typeface="Times New Roman" panose="02020603050405020304" pitchFamily="18" charset="0"/>
                <a:cs typeface="Times New Roman" panose="02020603050405020304" pitchFamily="18" charset="0"/>
              </a:defRPr>
            </a:lvl3pPr>
            <a:lvl4pPr>
              <a:lnSpc>
                <a:spcPct val="114000"/>
              </a:lnSpc>
              <a:buClrTx/>
              <a:defRPr sz="1600">
                <a:latin typeface="+mj-lt"/>
                <a:ea typeface="Times New Roman" panose="02020603050405020304" pitchFamily="18" charset="0"/>
                <a:cs typeface="Times New Roman" panose="02020603050405020304" pitchFamily="18" charset="0"/>
              </a:defRPr>
            </a:lvl4pPr>
            <a:lvl5pPr>
              <a:lnSpc>
                <a:spcPct val="114000"/>
              </a:lnSpc>
              <a:buClrTx/>
              <a:defRPr sz="1600">
                <a:latin typeface="+mj-lt"/>
                <a:ea typeface="Times New Roman" panose="02020603050405020304" pitchFamily="18" charset="0"/>
                <a:cs typeface="Times New Roman" panose="02020603050405020304" pitchFamily="18"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Rektangel 11"/>
          <p:cNvSpPr/>
          <p:nvPr userDrawn="1"/>
        </p:nvSpPr>
        <p:spPr>
          <a:xfrm>
            <a:off x="0" y="6477000"/>
            <a:ext cx="12192000" cy="381000"/>
          </a:xfrm>
          <a:prstGeom prst="rect">
            <a:avLst/>
          </a:prstGeom>
          <a:solidFill>
            <a:srgbClr val="34495E"/>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nchor="ctr"/>
          <a:lstStyle/>
          <a:p>
            <a:pPr indent="-342900">
              <a:defRPr/>
            </a:pPr>
            <a:r>
              <a:rPr lang="da-DK" sz="1600" noProof="1" smtClean="0">
                <a:solidFill>
                  <a:srgbClr val="FFFFFF"/>
                </a:solidFill>
                <a:latin typeface="+mj-lt"/>
                <a:ea typeface="Open Sans" panose="020B0606030504020204" pitchFamily="34" charset="0"/>
                <a:cs typeface="Open Sans" panose="020B0606030504020204" pitchFamily="34" charset="0"/>
              </a:rPr>
              <a:t>Unit-1</a:t>
            </a:r>
            <a:r>
              <a:rPr lang="da-DK" sz="1600" baseline="0" noProof="1" smtClean="0">
                <a:solidFill>
                  <a:srgbClr val="FFFFFF"/>
                </a:solidFill>
                <a:latin typeface="+mj-lt"/>
                <a:ea typeface="Open Sans" panose="020B0606030504020204" pitchFamily="34" charset="0"/>
                <a:cs typeface="Open Sans" panose="020B0606030504020204" pitchFamily="34" charset="0"/>
              </a:rPr>
              <a:t> </a:t>
            </a:r>
            <a:r>
              <a:rPr lang="en-IN" sz="1600" kern="1200" dirty="0" smtClean="0">
                <a:solidFill>
                  <a:srgbClr val="FFFFFF"/>
                </a:solidFill>
                <a:latin typeface="+mj-lt"/>
                <a:ea typeface="Open Sans" panose="020B0606030504020204" pitchFamily="34" charset="0"/>
                <a:cs typeface="Open Sans" panose="020B0606030504020204" pitchFamily="34" charset="0"/>
              </a:rPr>
              <a:t>Concepts of OOP                         </a:t>
            </a:r>
            <a:r>
              <a:rPr lang="da-DK" sz="1600" baseline="0" noProof="1" smtClean="0">
                <a:solidFill>
                  <a:srgbClr val="F8F8F8"/>
                </a:solidFill>
                <a:latin typeface="+mj-lt"/>
                <a:ea typeface="Open Sans" panose="020B0606030504020204" pitchFamily="34" charset="0"/>
                <a:cs typeface="Open Sans" panose="020B0606030504020204" pitchFamily="34" charset="0"/>
              </a:rPr>
              <a:t>                         </a:t>
            </a:r>
            <a:r>
              <a:rPr lang="da-DK" sz="1600" noProof="1" smtClean="0">
                <a:solidFill>
                  <a:srgbClr val="FFFFFF"/>
                </a:solidFill>
                <a:latin typeface="+mj-lt"/>
                <a:ea typeface="Open Sans" panose="020B0606030504020204" pitchFamily="34" charset="0"/>
                <a:cs typeface="Open Sans" panose="020B0606030504020204" pitchFamily="34" charset="0"/>
              </a:rPr>
              <a:t>Darshan </a:t>
            </a:r>
            <a:r>
              <a:rPr lang="da-DK" sz="1600" noProof="1">
                <a:solidFill>
                  <a:srgbClr val="FFFFFF"/>
                </a:solidFill>
                <a:latin typeface="+mj-lt"/>
                <a:ea typeface="Open Sans" panose="020B0606030504020204" pitchFamily="34" charset="0"/>
                <a:cs typeface="Open Sans" panose="020B0606030504020204" pitchFamily="34" charset="0"/>
              </a:rPr>
              <a:t>Institute of Engineering &amp; </a:t>
            </a:r>
            <a:r>
              <a:rPr lang="da-DK" sz="1600" noProof="1" smtClean="0">
                <a:solidFill>
                  <a:srgbClr val="FFFFFF"/>
                </a:solidFill>
                <a:latin typeface="+mj-lt"/>
                <a:ea typeface="Open Sans" panose="020B0606030504020204" pitchFamily="34" charset="0"/>
                <a:cs typeface="Open Sans" panose="020B0606030504020204" pitchFamily="34" charset="0"/>
              </a:rPr>
              <a:t>Technology            </a:t>
            </a:r>
            <a:fld id="{6E8469F3-9EE8-43CF-BEDC-475B89412D1D}" type="slidenum">
              <a:rPr lang="da-DK" sz="1600" noProof="1" smtClean="0">
                <a:solidFill>
                  <a:srgbClr val="FFFFFF"/>
                </a:solidFill>
                <a:latin typeface="+mj-lt"/>
                <a:ea typeface="Open Sans" panose="020B0606030504020204" pitchFamily="34" charset="0"/>
                <a:cs typeface="Open Sans" panose="020B0606030504020204" pitchFamily="34" charset="0"/>
              </a:rPr>
              <a:pPr indent="-342900">
                <a:defRPr/>
              </a:pPr>
              <a:t>‹#›</a:t>
            </a:fld>
            <a:endParaRPr lang="da-DK" sz="1600" noProof="1">
              <a:solidFill>
                <a:srgbClr val="FFFFFF"/>
              </a:solidFill>
              <a:latin typeface="+mj-lt"/>
              <a:ea typeface="Open Sans" panose="020B0606030504020204" pitchFamily="34" charset="0"/>
              <a:cs typeface="Open Sans" panose="020B0606030504020204" pitchFamily="34" charset="0"/>
            </a:endParaRPr>
          </a:p>
        </p:txBody>
      </p:sp>
      <p:cxnSp>
        <p:nvCxnSpPr>
          <p:cNvPr id="6" name="Straight Connector 5"/>
          <p:cNvCxnSpPr/>
          <p:nvPr userDrawn="1"/>
        </p:nvCxnSpPr>
        <p:spPr>
          <a:xfrm>
            <a:off x="254000" y="914400"/>
            <a:ext cx="116840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7854140"/>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 Logo on BR">
    <p:spTree>
      <p:nvGrpSpPr>
        <p:cNvPr id="1" name=""/>
        <p:cNvGrpSpPr/>
        <p:nvPr/>
      </p:nvGrpSpPr>
      <p:grpSpPr>
        <a:xfrm>
          <a:off x="0" y="0"/>
          <a:ext cx="0" cy="0"/>
          <a:chOff x="0" y="0"/>
          <a:chExt cx="0" cy="0"/>
        </a:xfrm>
      </p:grpSpPr>
      <p:sp>
        <p:nvSpPr>
          <p:cNvPr id="17" name="Rectangle: Rounded Corners 16">
            <a:extLst>
              <a:ext uri="{FF2B5EF4-FFF2-40B4-BE49-F238E27FC236}">
                <a16:creationId xmlns:a16="http://schemas.microsoft.com/office/drawing/2014/main" xmlns="" id="{7CD05EDD-7D4D-4F15-B3BB-F4E2E35E1780}"/>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Date Placeholder 1">
            <a:extLst>
              <a:ext uri="{FF2B5EF4-FFF2-40B4-BE49-F238E27FC236}">
                <a16:creationId xmlns:a16="http://schemas.microsoft.com/office/drawing/2014/main" xmlns="" id="{CA463A36-7025-4394-9467-8A3EC3425B00}"/>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a:t>
            </a:r>
            <a:r>
              <a:rPr lang="en-US" dirty="0" err="1" smtClean="0">
                <a:solidFill>
                  <a:schemeClr val="tx1">
                    <a:lumMod val="90000"/>
                    <a:lumOff val="10000"/>
                  </a:schemeClr>
                </a:solidFill>
                <a:latin typeface="Roboto Condensed Light" panose="02000000000000000000" pitchFamily="2" charset="0"/>
                <a:ea typeface="Roboto Condensed Light" panose="02000000000000000000" pitchFamily="2" charset="0"/>
              </a:rPr>
              <a:t>Arjun</a:t>
            </a:r>
            <a:r>
              <a:rPr lang="en-US" dirty="0" smtClean="0">
                <a:solidFill>
                  <a:schemeClr val="tx1">
                    <a:lumMod val="90000"/>
                    <a:lumOff val="10000"/>
                  </a:schemeClr>
                </a:solidFill>
                <a:latin typeface="Roboto Condensed Light" panose="02000000000000000000" pitchFamily="2" charset="0"/>
                <a:ea typeface="Roboto Condensed Light" panose="02000000000000000000" pitchFamily="2" charset="0"/>
              </a:rPr>
              <a:t> V.</a:t>
            </a:r>
            <a:r>
              <a:rPr lang="en-US" baseline="0" dirty="0" smtClean="0">
                <a:solidFill>
                  <a:schemeClr val="tx1">
                    <a:lumMod val="90000"/>
                    <a:lumOff val="10000"/>
                  </a:schemeClr>
                </a:solidFill>
                <a:latin typeface="Roboto Condensed Light" panose="02000000000000000000" pitchFamily="2" charset="0"/>
                <a:ea typeface="Roboto Condensed Light" panose="02000000000000000000" pitchFamily="2" charset="0"/>
              </a:rPr>
              <a:t> </a:t>
            </a:r>
            <a:r>
              <a:rPr lang="en-US" baseline="0" dirty="0" err="1" smtClean="0">
                <a:solidFill>
                  <a:schemeClr val="tx1">
                    <a:lumMod val="90000"/>
                    <a:lumOff val="10000"/>
                  </a:schemeClr>
                </a:solidFill>
                <a:latin typeface="Roboto Condensed Light" panose="02000000000000000000" pitchFamily="2" charset="0"/>
                <a:ea typeface="Roboto Condensed Light" panose="02000000000000000000" pitchFamily="2" charset="0"/>
              </a:rPr>
              <a:t>Bala</a:t>
            </a:r>
            <a:endParaRPr lang="en-US" dirty="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
        <p:nvSpPr>
          <p:cNvPr id="22" name="Footer Placeholder 2">
            <a:extLst>
              <a:ext uri="{FF2B5EF4-FFF2-40B4-BE49-F238E27FC236}">
                <a16:creationId xmlns:a16="http://schemas.microsoft.com/office/drawing/2014/main" xmlns="" id="{BF2BE79E-EA17-4AB9-8CB5-714A52A6B2F5}"/>
              </a:ext>
            </a:extLst>
          </p:cNvPr>
          <p:cNvSpPr txBox="1">
            <a:spLocks/>
          </p:cNvSpPr>
          <p:nvPr userDrawn="1"/>
        </p:nvSpPr>
        <p:spPr>
          <a:xfrm>
            <a:off x="3653367" y="6604000"/>
            <a:ext cx="4885267" cy="25512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solidFill>
                  <a:schemeClr val="tx1">
                    <a:lumMod val="90000"/>
                    <a:lumOff val="10000"/>
                  </a:schemeClr>
                </a:solidFill>
                <a:latin typeface="Roboto Condensed Light" panose="02000000000000000000" pitchFamily="2" charset="0"/>
                <a:ea typeface="Roboto Condensed Light" panose="02000000000000000000" pitchFamily="2" charset="0"/>
              </a:rPr>
              <a:t>#</a:t>
            </a:r>
            <a:r>
              <a:rPr lang="en-US" dirty="0" smtClean="0">
                <a:solidFill>
                  <a:schemeClr val="tx1"/>
                </a:solidFill>
                <a:latin typeface="+mn-lt"/>
                <a:ea typeface="+mn-ea"/>
              </a:rPr>
              <a:t>2101CS203</a:t>
            </a:r>
            <a:r>
              <a:rPr lang="en-US" dirty="0" smtClean="0">
                <a:solidFill>
                  <a:schemeClr val="tx1">
                    <a:lumMod val="90000"/>
                    <a:lumOff val="10000"/>
                  </a:schemeClr>
                </a:solidFill>
                <a:latin typeface="Roboto Condensed Light" panose="02000000000000000000" pitchFamily="2" charset="0"/>
                <a:ea typeface="Roboto Condensed Light" panose="02000000000000000000" pitchFamily="2" charset="0"/>
              </a:rPr>
              <a:t> (OOP)   </a:t>
            </a:r>
            <a:r>
              <a:rPr lang="en-US" dirty="0" smtClean="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smtClean="0">
                <a:solidFill>
                  <a:schemeClr val="tx1">
                    <a:lumMod val="90000"/>
                    <a:lumOff val="10000"/>
                  </a:schemeClr>
                </a:solidFill>
                <a:latin typeface="Roboto Condensed Light" panose="02000000000000000000" pitchFamily="2" charset="0"/>
                <a:ea typeface="Roboto Condensed Light" panose="02000000000000000000" pitchFamily="2" charset="0"/>
              </a:rPr>
              <a:t>   Unit 02 – Object Oriented</a:t>
            </a:r>
            <a:r>
              <a:rPr lang="en-US" baseline="0" dirty="0" smtClean="0">
                <a:solidFill>
                  <a:schemeClr val="tx1">
                    <a:lumMod val="90000"/>
                    <a:lumOff val="10000"/>
                  </a:schemeClr>
                </a:solidFill>
                <a:latin typeface="Roboto Condensed Light" panose="02000000000000000000" pitchFamily="2" charset="0"/>
                <a:ea typeface="Roboto Condensed Light" panose="02000000000000000000" pitchFamily="2" charset="0"/>
              </a:rPr>
              <a:t> Concepts</a:t>
            </a:r>
            <a:endParaRPr lang="en-US" dirty="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
        <p:nvSpPr>
          <p:cNvPr id="23" name="Slide Number Placeholder 3">
            <a:extLst>
              <a:ext uri="{FF2B5EF4-FFF2-40B4-BE49-F238E27FC236}">
                <a16:creationId xmlns:a16="http://schemas.microsoft.com/office/drawing/2014/main" xmlns="" id="{FE084249-8DB7-4B0A-AA7A-A1A407FC0773}"/>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pic>
        <p:nvPicPr>
          <p:cNvPr id="18" name="Shape 56">
            <a:extLst>
              <a:ext uri="{FF2B5EF4-FFF2-40B4-BE49-F238E27FC236}">
                <a16:creationId xmlns:a16="http://schemas.microsoft.com/office/drawing/2014/main" xmlns="" id="{ACB01872-4321-4181-A609-1C503C074C10}"/>
              </a:ext>
            </a:extLst>
          </p:cNvPr>
          <p:cNvPicPr preferRelativeResize="0"/>
          <p:nvPr userDrawn="1"/>
        </p:nvPicPr>
        <p:blipFill rotWithShape="1">
          <a:blip r:embed="rId2" cstate="print">
            <a:alphaModFix/>
          </a:blip>
          <a:srcRect t="86739" r="1768" b="3535"/>
          <a:stretch/>
        </p:blipFill>
        <p:spPr>
          <a:xfrm>
            <a:off x="0" y="0"/>
            <a:ext cx="12192000" cy="711201"/>
          </a:xfrm>
          <a:prstGeom prst="rect">
            <a:avLst/>
          </a:prstGeom>
          <a:noFill/>
          <a:ln>
            <a:noFill/>
          </a:ln>
          <a:effectLst/>
        </p:spPr>
      </p:pic>
      <p:sp>
        <p:nvSpPr>
          <p:cNvPr id="2" name="Title 1">
            <a:extLst>
              <a:ext uri="{FF2B5EF4-FFF2-40B4-BE49-F238E27FC236}">
                <a16:creationId xmlns:a16="http://schemas.microsoft.com/office/drawing/2014/main" xmlns="" id="{D5CD07E8-CBAA-45BA-85CF-1233D4AA86C9}"/>
              </a:ext>
            </a:extLst>
          </p:cNvPr>
          <p:cNvSpPr>
            <a:spLocks noGrp="1"/>
          </p:cNvSpPr>
          <p:nvPr>
            <p:ph type="title"/>
          </p:nvPr>
        </p:nvSpPr>
        <p:spPr>
          <a:xfrm>
            <a:off x="0" y="1"/>
            <a:ext cx="12192000" cy="711200"/>
          </a:xfrm>
          <a:solidFill>
            <a:srgbClr val="C0C0C0">
              <a:alpha val="50000"/>
            </a:srgbClr>
          </a:solidFill>
          <a:ln>
            <a:noFill/>
          </a:ln>
        </p:spPr>
        <p:txBody>
          <a:bodyPr lIns="216000" tIns="108000" rIns="216000" bIns="108000">
            <a:normAutofit/>
          </a:bodyPr>
          <a:lstStyle>
            <a:lvl1pPr>
              <a:defRPr lang="en-US" sz="3400" b="1" kern="1200" dirty="0">
                <a:solidFill>
                  <a:schemeClr val="tx1">
                    <a:lumMod val="90000"/>
                    <a:lumOff val="10000"/>
                  </a:schemeClr>
                </a:solidFill>
                <a:effectLst/>
                <a:latin typeface="+mj-lt"/>
                <a:ea typeface="+mj-ea"/>
                <a:cs typeface="+mj-cs"/>
              </a:defRPr>
            </a:lvl1pPr>
          </a:lstStyle>
          <a:p>
            <a:r>
              <a:rPr lang="en-US" dirty="0"/>
              <a:t>Click to edit Master title style</a:t>
            </a:r>
          </a:p>
        </p:txBody>
      </p:sp>
      <p:sp>
        <p:nvSpPr>
          <p:cNvPr id="3" name="Content Placeholder 2">
            <a:extLst>
              <a:ext uri="{FF2B5EF4-FFF2-40B4-BE49-F238E27FC236}">
                <a16:creationId xmlns:a16="http://schemas.microsoft.com/office/drawing/2014/main" xmlns="" id="{DC6F4971-704E-42EF-A852-52D75741FB7C}"/>
              </a:ext>
            </a:extLst>
          </p:cNvPr>
          <p:cNvSpPr>
            <a:spLocks noGrp="1"/>
          </p:cNvSpPr>
          <p:nvPr>
            <p:ph idx="1"/>
          </p:nvPr>
        </p:nvSpPr>
        <p:spPr>
          <a:xfrm>
            <a:off x="131180" y="863444"/>
            <a:ext cx="11929641" cy="5590565"/>
          </a:xfrm>
        </p:spPr>
        <p:txBody>
          <a:bodyPr>
            <a:noAutofit/>
          </a:bodyPr>
          <a:lstStyle>
            <a:lvl1pPr marL="265113" indent="-265113" algn="just">
              <a:buClr>
                <a:schemeClr val="accent6"/>
              </a:buClr>
              <a:buFont typeface="Wingdings 3" panose="05040102010807070707" pitchFamily="18" charset="2"/>
              <a:buChar char=""/>
              <a:defRPr sz="2400">
                <a:solidFill>
                  <a:schemeClr val="tx1"/>
                </a:solidFill>
              </a:defRPr>
            </a:lvl1pPr>
            <a:lvl2pPr marL="809625" indent="-352425" algn="just">
              <a:buClr>
                <a:schemeClr val="accent6"/>
              </a:buClr>
              <a:buFont typeface="Wingdings 3" panose="05040102010807070707" pitchFamily="18" charset="2"/>
              <a:buChar char=""/>
              <a:defRPr sz="2000">
                <a:solidFill>
                  <a:schemeClr val="tx1"/>
                </a:solidFill>
              </a:defRPr>
            </a:lvl2pPr>
            <a:lvl3pPr marL="1143000" indent="-228600" algn="just">
              <a:buClr>
                <a:schemeClr val="accent6"/>
              </a:buClr>
              <a:buFont typeface="Wingdings" panose="05000000000000000000" pitchFamily="2" charset="2"/>
              <a:buChar char="§"/>
              <a:defRPr sz="1800">
                <a:solidFill>
                  <a:schemeClr val="tx1"/>
                </a:solidFill>
              </a:defRPr>
            </a:lvl3pPr>
            <a:lvl4pPr algn="just">
              <a:buClr>
                <a:schemeClr val="accent6"/>
              </a:buClr>
              <a:defRPr sz="1600">
                <a:solidFill>
                  <a:schemeClr val="tx1"/>
                </a:solidFill>
              </a:defRPr>
            </a:lvl4pPr>
            <a:lvl5pPr algn="just">
              <a:buClr>
                <a:schemeClr val="accent6"/>
              </a:buClr>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20" name="Straight Connector 19">
            <a:extLst>
              <a:ext uri="{FF2B5EF4-FFF2-40B4-BE49-F238E27FC236}">
                <a16:creationId xmlns:a16="http://schemas.microsoft.com/office/drawing/2014/main" xmlns="" id="{05596C8C-2163-45E8-B709-8118C381771F}"/>
              </a:ext>
            </a:extLst>
          </p:cNvPr>
          <p:cNvCxnSpPr/>
          <p:nvPr userDrawn="1"/>
        </p:nvCxnSpPr>
        <p:spPr>
          <a:xfrm>
            <a:off x="0" y="711201"/>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xmlns="" id="{F86BF578-C91A-4942-95D5-11408C3CCACF}"/>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xmlns="" id="{619E228D-B2BD-4EFA-9FE9-86D81DDC600E}"/>
              </a:ext>
            </a:extLst>
          </p:cNvPr>
          <p:cNvGrpSpPr/>
          <p:nvPr userDrawn="1"/>
        </p:nvGrpSpPr>
        <p:grpSpPr>
          <a:xfrm>
            <a:off x="10684288" y="6047527"/>
            <a:ext cx="1339023" cy="407045"/>
            <a:chOff x="10721798" y="852808"/>
            <a:chExt cx="1339023" cy="407045"/>
          </a:xfrm>
        </p:grpSpPr>
        <p:pic>
          <p:nvPicPr>
            <p:cNvPr id="15" name="Picture 14">
              <a:extLst>
                <a:ext uri="{FF2B5EF4-FFF2-40B4-BE49-F238E27FC236}">
                  <a16:creationId xmlns:a16="http://schemas.microsoft.com/office/drawing/2014/main" xmlns="" id="{60ED7292-9BDD-4D31-8064-11177842F8CC}"/>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721798" y="852808"/>
              <a:ext cx="1339022" cy="407045"/>
            </a:xfrm>
            <a:prstGeom prst="rect">
              <a:avLst/>
            </a:prstGeom>
          </p:spPr>
        </p:pic>
        <p:sp>
          <p:nvSpPr>
            <p:cNvPr id="21" name="Rectangle 20">
              <a:extLst>
                <a:ext uri="{FF2B5EF4-FFF2-40B4-BE49-F238E27FC236}">
                  <a16:creationId xmlns:a16="http://schemas.microsoft.com/office/drawing/2014/main" xmlns="" id="{1F0757EE-ABB9-45D2-B479-D5AB8FB14DF1}"/>
                </a:ext>
              </a:extLst>
            </p:cNvPr>
            <p:cNvSpPr/>
            <p:nvPr userDrawn="1"/>
          </p:nvSpPr>
          <p:spPr>
            <a:xfrm>
              <a:off x="10721799" y="852808"/>
              <a:ext cx="1339022" cy="407044"/>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202761244"/>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 Logo on BL">
    <p:spTree>
      <p:nvGrpSpPr>
        <p:cNvPr id="1" name=""/>
        <p:cNvGrpSpPr/>
        <p:nvPr/>
      </p:nvGrpSpPr>
      <p:grpSpPr>
        <a:xfrm>
          <a:off x="0" y="0"/>
          <a:ext cx="0" cy="0"/>
          <a:chOff x="0" y="0"/>
          <a:chExt cx="0" cy="0"/>
        </a:xfrm>
      </p:grpSpPr>
      <p:sp>
        <p:nvSpPr>
          <p:cNvPr id="17" name="Rectangle: Rounded Corners 16">
            <a:extLst>
              <a:ext uri="{FF2B5EF4-FFF2-40B4-BE49-F238E27FC236}">
                <a16:creationId xmlns:a16="http://schemas.microsoft.com/office/drawing/2014/main" xmlns="" id="{7CD05EDD-7D4D-4F15-B3BB-F4E2E35E1780}"/>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Date Placeholder 1">
            <a:extLst>
              <a:ext uri="{FF2B5EF4-FFF2-40B4-BE49-F238E27FC236}">
                <a16:creationId xmlns:a16="http://schemas.microsoft.com/office/drawing/2014/main" xmlns="" id="{CA463A36-7025-4394-9467-8A3EC3425B00}"/>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a:t>
            </a:r>
            <a:r>
              <a:rPr lang="en-US" dirty="0" err="1" smtClean="0">
                <a:solidFill>
                  <a:schemeClr val="tx1">
                    <a:lumMod val="90000"/>
                    <a:lumOff val="10000"/>
                  </a:schemeClr>
                </a:solidFill>
                <a:latin typeface="Roboto Condensed Light" panose="02000000000000000000" pitchFamily="2" charset="0"/>
                <a:ea typeface="Roboto Condensed Light" panose="02000000000000000000" pitchFamily="2" charset="0"/>
              </a:rPr>
              <a:t>Arjun</a:t>
            </a:r>
            <a:r>
              <a:rPr lang="en-US" dirty="0" smtClean="0">
                <a:solidFill>
                  <a:schemeClr val="tx1">
                    <a:lumMod val="90000"/>
                    <a:lumOff val="10000"/>
                  </a:schemeClr>
                </a:solidFill>
                <a:latin typeface="Roboto Condensed Light" panose="02000000000000000000" pitchFamily="2" charset="0"/>
                <a:ea typeface="Roboto Condensed Light" panose="02000000000000000000" pitchFamily="2" charset="0"/>
              </a:rPr>
              <a:t> V. </a:t>
            </a:r>
            <a:r>
              <a:rPr lang="en-US" dirty="0" err="1" smtClean="0">
                <a:solidFill>
                  <a:schemeClr val="tx1">
                    <a:lumMod val="90000"/>
                    <a:lumOff val="10000"/>
                  </a:schemeClr>
                </a:solidFill>
                <a:latin typeface="Roboto Condensed Light" panose="02000000000000000000" pitchFamily="2" charset="0"/>
                <a:ea typeface="Roboto Condensed Light" panose="02000000000000000000" pitchFamily="2" charset="0"/>
              </a:rPr>
              <a:t>Bala</a:t>
            </a:r>
            <a:endParaRPr lang="en-US" dirty="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
        <p:nvSpPr>
          <p:cNvPr id="22" name="Footer Placeholder 2">
            <a:extLst>
              <a:ext uri="{FF2B5EF4-FFF2-40B4-BE49-F238E27FC236}">
                <a16:creationId xmlns:a16="http://schemas.microsoft.com/office/drawing/2014/main" xmlns="" id="{BF2BE79E-EA17-4AB9-8CB5-714A52A6B2F5}"/>
              </a:ext>
            </a:extLst>
          </p:cNvPr>
          <p:cNvSpPr txBox="1">
            <a:spLocks/>
          </p:cNvSpPr>
          <p:nvPr userDrawn="1"/>
        </p:nvSpPr>
        <p:spPr>
          <a:xfrm>
            <a:off x="3556000" y="6604000"/>
            <a:ext cx="5080000" cy="25512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solidFill>
                  <a:schemeClr val="tx1">
                    <a:lumMod val="90000"/>
                    <a:lumOff val="10000"/>
                  </a:schemeClr>
                </a:solidFill>
                <a:latin typeface="Roboto Condensed Light" panose="02000000000000000000" pitchFamily="2" charset="0"/>
                <a:ea typeface="Roboto Condensed Light" panose="02000000000000000000" pitchFamily="2" charset="0"/>
              </a:rPr>
              <a:t>#</a:t>
            </a:r>
            <a:r>
              <a:rPr lang="en-US" dirty="0" smtClean="0">
                <a:solidFill>
                  <a:schemeClr val="tx1"/>
                </a:solidFill>
                <a:latin typeface="+mn-lt"/>
                <a:ea typeface="+mn-ea"/>
              </a:rPr>
              <a:t>2101CS203</a:t>
            </a:r>
            <a:r>
              <a:rPr lang="en-US" dirty="0" smtClean="0">
                <a:solidFill>
                  <a:schemeClr val="tx1">
                    <a:lumMod val="90000"/>
                    <a:lumOff val="10000"/>
                  </a:schemeClr>
                </a:solidFill>
                <a:latin typeface="Roboto Condensed Light" panose="02000000000000000000" pitchFamily="2" charset="0"/>
                <a:ea typeface="Roboto Condensed Light" panose="02000000000000000000" pitchFamily="2" charset="0"/>
              </a:rPr>
              <a:t> (OOP)   </a:t>
            </a:r>
            <a:r>
              <a:rPr lang="en-US" dirty="0" smtClean="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smtClean="0">
                <a:solidFill>
                  <a:schemeClr val="tx1">
                    <a:lumMod val="90000"/>
                    <a:lumOff val="10000"/>
                  </a:schemeClr>
                </a:solidFill>
                <a:latin typeface="Roboto Condensed Light" panose="02000000000000000000" pitchFamily="2" charset="0"/>
                <a:ea typeface="Roboto Condensed Light" panose="02000000000000000000" pitchFamily="2" charset="0"/>
              </a:rPr>
              <a:t>   Unit 02 – Object Oriented</a:t>
            </a:r>
            <a:r>
              <a:rPr lang="en-US" baseline="0" dirty="0" smtClean="0">
                <a:solidFill>
                  <a:schemeClr val="tx1">
                    <a:lumMod val="90000"/>
                    <a:lumOff val="10000"/>
                  </a:schemeClr>
                </a:solidFill>
                <a:latin typeface="Roboto Condensed Light" panose="02000000000000000000" pitchFamily="2" charset="0"/>
                <a:ea typeface="Roboto Condensed Light" panose="02000000000000000000" pitchFamily="2" charset="0"/>
              </a:rPr>
              <a:t> Concepts</a:t>
            </a:r>
            <a:endParaRPr lang="en-US" dirty="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
        <p:nvSpPr>
          <p:cNvPr id="23" name="Slide Number Placeholder 3">
            <a:extLst>
              <a:ext uri="{FF2B5EF4-FFF2-40B4-BE49-F238E27FC236}">
                <a16:creationId xmlns:a16="http://schemas.microsoft.com/office/drawing/2014/main" xmlns="" id="{FE084249-8DB7-4B0A-AA7A-A1A407FC0773}"/>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pic>
        <p:nvPicPr>
          <p:cNvPr id="18" name="Shape 56">
            <a:extLst>
              <a:ext uri="{FF2B5EF4-FFF2-40B4-BE49-F238E27FC236}">
                <a16:creationId xmlns:a16="http://schemas.microsoft.com/office/drawing/2014/main" xmlns="" id="{ACB01872-4321-4181-A609-1C503C074C10}"/>
              </a:ext>
            </a:extLst>
          </p:cNvPr>
          <p:cNvPicPr preferRelativeResize="0"/>
          <p:nvPr userDrawn="1"/>
        </p:nvPicPr>
        <p:blipFill rotWithShape="1">
          <a:blip r:embed="rId2" cstate="print">
            <a:alphaModFix/>
          </a:blip>
          <a:srcRect t="86739" r="1768" b="3535"/>
          <a:stretch/>
        </p:blipFill>
        <p:spPr>
          <a:xfrm>
            <a:off x="0" y="0"/>
            <a:ext cx="12192000" cy="711201"/>
          </a:xfrm>
          <a:prstGeom prst="rect">
            <a:avLst/>
          </a:prstGeom>
          <a:noFill/>
          <a:ln>
            <a:noFill/>
          </a:ln>
          <a:effectLst/>
        </p:spPr>
      </p:pic>
      <p:sp>
        <p:nvSpPr>
          <p:cNvPr id="2" name="Title 1">
            <a:extLst>
              <a:ext uri="{FF2B5EF4-FFF2-40B4-BE49-F238E27FC236}">
                <a16:creationId xmlns:a16="http://schemas.microsoft.com/office/drawing/2014/main" xmlns="" id="{D5CD07E8-CBAA-45BA-85CF-1233D4AA86C9}"/>
              </a:ext>
            </a:extLst>
          </p:cNvPr>
          <p:cNvSpPr>
            <a:spLocks noGrp="1"/>
          </p:cNvSpPr>
          <p:nvPr>
            <p:ph type="title"/>
          </p:nvPr>
        </p:nvSpPr>
        <p:spPr>
          <a:xfrm>
            <a:off x="0" y="1"/>
            <a:ext cx="12192000" cy="711200"/>
          </a:xfrm>
          <a:solidFill>
            <a:srgbClr val="C0C0C0">
              <a:alpha val="50000"/>
            </a:srgbClr>
          </a:solidFill>
          <a:ln>
            <a:noFill/>
          </a:ln>
        </p:spPr>
        <p:txBody>
          <a:bodyPr lIns="216000" tIns="108000" rIns="216000" bIns="108000">
            <a:normAutofit/>
          </a:bodyPr>
          <a:lstStyle>
            <a:lvl1pPr>
              <a:defRPr lang="en-US" sz="3400" b="1" kern="1200" dirty="0">
                <a:solidFill>
                  <a:schemeClr val="tx1">
                    <a:lumMod val="90000"/>
                    <a:lumOff val="10000"/>
                  </a:schemeClr>
                </a:solidFill>
                <a:effectLst/>
                <a:latin typeface="+mj-lt"/>
                <a:ea typeface="+mj-ea"/>
                <a:cs typeface="+mj-cs"/>
              </a:defRPr>
            </a:lvl1pPr>
          </a:lstStyle>
          <a:p>
            <a:r>
              <a:rPr lang="en-US" dirty="0"/>
              <a:t>Click to edit Master title style</a:t>
            </a:r>
          </a:p>
        </p:txBody>
      </p:sp>
      <p:sp>
        <p:nvSpPr>
          <p:cNvPr id="3" name="Content Placeholder 2">
            <a:extLst>
              <a:ext uri="{FF2B5EF4-FFF2-40B4-BE49-F238E27FC236}">
                <a16:creationId xmlns:a16="http://schemas.microsoft.com/office/drawing/2014/main" xmlns="" id="{DC6F4971-704E-42EF-A852-52D75741FB7C}"/>
              </a:ext>
            </a:extLst>
          </p:cNvPr>
          <p:cNvSpPr>
            <a:spLocks noGrp="1"/>
          </p:cNvSpPr>
          <p:nvPr>
            <p:ph idx="1"/>
          </p:nvPr>
        </p:nvSpPr>
        <p:spPr>
          <a:xfrm>
            <a:off x="107092" y="863445"/>
            <a:ext cx="11953729" cy="5586782"/>
          </a:xfrm>
        </p:spPr>
        <p:txBody>
          <a:bodyPr>
            <a:noAutofit/>
          </a:bodyPr>
          <a:lstStyle>
            <a:lvl1pPr marL="265113" indent="-265113" algn="just">
              <a:buClr>
                <a:schemeClr val="accent6"/>
              </a:buClr>
              <a:buFont typeface="Wingdings 3" panose="05040102010807070707" pitchFamily="18" charset="2"/>
              <a:buChar char=""/>
              <a:defRPr sz="2400">
                <a:solidFill>
                  <a:schemeClr val="tx1"/>
                </a:solidFill>
              </a:defRPr>
            </a:lvl1pPr>
            <a:lvl2pPr marL="809625" indent="-352425" algn="just">
              <a:buClr>
                <a:schemeClr val="accent6"/>
              </a:buClr>
              <a:buFont typeface="Wingdings 3" panose="05040102010807070707" pitchFamily="18" charset="2"/>
              <a:buChar char=""/>
              <a:defRPr sz="2000">
                <a:solidFill>
                  <a:schemeClr val="tx1"/>
                </a:solidFill>
              </a:defRPr>
            </a:lvl2pPr>
            <a:lvl3pPr marL="1143000" indent="-228600" algn="just">
              <a:buClr>
                <a:schemeClr val="accent6"/>
              </a:buClr>
              <a:buFont typeface="Wingdings" panose="05000000000000000000" pitchFamily="2" charset="2"/>
              <a:buChar char="§"/>
              <a:defRPr sz="1800">
                <a:solidFill>
                  <a:schemeClr val="tx1"/>
                </a:solidFill>
              </a:defRPr>
            </a:lvl3pPr>
            <a:lvl4pPr algn="just">
              <a:buClr>
                <a:schemeClr val="accent6"/>
              </a:buClr>
              <a:defRPr sz="1600">
                <a:solidFill>
                  <a:schemeClr val="tx1"/>
                </a:solidFill>
              </a:defRPr>
            </a:lvl4pPr>
            <a:lvl5pPr algn="just">
              <a:buClr>
                <a:schemeClr val="accent6"/>
              </a:buClr>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20" name="Straight Connector 19">
            <a:extLst>
              <a:ext uri="{FF2B5EF4-FFF2-40B4-BE49-F238E27FC236}">
                <a16:creationId xmlns:a16="http://schemas.microsoft.com/office/drawing/2014/main" xmlns="" id="{05596C8C-2163-45E8-B709-8118C381771F}"/>
              </a:ext>
            </a:extLst>
          </p:cNvPr>
          <p:cNvCxnSpPr/>
          <p:nvPr userDrawn="1"/>
        </p:nvCxnSpPr>
        <p:spPr>
          <a:xfrm>
            <a:off x="0" y="711201"/>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xmlns="" id="{F86BF578-C91A-4942-95D5-11408C3CCACF}"/>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xmlns="" id="{619E228D-B2BD-4EFA-9FE9-86D81DDC600E}"/>
              </a:ext>
            </a:extLst>
          </p:cNvPr>
          <p:cNvGrpSpPr/>
          <p:nvPr userDrawn="1"/>
        </p:nvGrpSpPr>
        <p:grpSpPr>
          <a:xfrm>
            <a:off x="168688" y="6043182"/>
            <a:ext cx="1339023" cy="407045"/>
            <a:chOff x="10721798" y="852808"/>
            <a:chExt cx="1339023" cy="407045"/>
          </a:xfrm>
        </p:grpSpPr>
        <p:pic>
          <p:nvPicPr>
            <p:cNvPr id="15" name="Picture 14">
              <a:extLst>
                <a:ext uri="{FF2B5EF4-FFF2-40B4-BE49-F238E27FC236}">
                  <a16:creationId xmlns:a16="http://schemas.microsoft.com/office/drawing/2014/main" xmlns="" id="{60ED7292-9BDD-4D31-8064-11177842F8CC}"/>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721798" y="852808"/>
              <a:ext cx="1339022" cy="407045"/>
            </a:xfrm>
            <a:prstGeom prst="rect">
              <a:avLst/>
            </a:prstGeom>
          </p:spPr>
        </p:pic>
        <p:sp>
          <p:nvSpPr>
            <p:cNvPr id="21" name="Rectangle 20">
              <a:extLst>
                <a:ext uri="{FF2B5EF4-FFF2-40B4-BE49-F238E27FC236}">
                  <a16:creationId xmlns:a16="http://schemas.microsoft.com/office/drawing/2014/main" xmlns="" id="{1F0757EE-ABB9-45D2-B479-D5AB8FB14DF1}"/>
                </a:ext>
              </a:extLst>
            </p:cNvPr>
            <p:cNvSpPr/>
            <p:nvPr userDrawn="1"/>
          </p:nvSpPr>
          <p:spPr>
            <a:xfrm>
              <a:off x="10721799" y="852808"/>
              <a:ext cx="1339022" cy="407044"/>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46862853"/>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xmlns="" id="{07171932-FFF4-4D27-9425-8CB5D27A92F2}"/>
              </a:ext>
            </a:extLst>
          </p:cNvPr>
          <p:cNvPicPr>
            <a:picLocks noChangeAspect="1"/>
          </p:cNvPicPr>
          <p:nvPr userDrawn="1"/>
        </p:nvPicPr>
        <p:blipFill rotWithShape="1">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r="11581" b="21180"/>
          <a:stretch/>
        </p:blipFill>
        <p:spPr>
          <a:xfrm rot="16200000">
            <a:off x="9807099" y="606901"/>
            <a:ext cx="2991808" cy="1778000"/>
          </a:xfrm>
          <a:prstGeom prst="rect">
            <a:avLst/>
          </a:prstGeom>
        </p:spPr>
      </p:pic>
      <p:pic>
        <p:nvPicPr>
          <p:cNvPr id="12" name="Picture 11">
            <a:extLst>
              <a:ext uri="{FF2B5EF4-FFF2-40B4-BE49-F238E27FC236}">
                <a16:creationId xmlns:a16="http://schemas.microsoft.com/office/drawing/2014/main" xmlns="" id="{1639DF2A-5426-428D-B32D-78E9191D8A0C}"/>
              </a:ext>
            </a:extLst>
          </p:cNvPr>
          <p:cNvPicPr>
            <a:picLocks noChangeAspect="1"/>
          </p:cNvPicPr>
          <p:nvPr userDrawn="1"/>
        </p:nvPicPr>
        <p:blipFill rotWithShape="1">
          <a:blip r:embed="rId3" cstate="print">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rcRect l="79646" t="18062" r="2731" b="17724"/>
          <a:stretch/>
        </p:blipFill>
        <p:spPr>
          <a:xfrm>
            <a:off x="0" y="401568"/>
            <a:ext cx="543946" cy="772151"/>
          </a:xfrm>
          <a:prstGeom prst="rect">
            <a:avLst/>
          </a:prstGeom>
        </p:spPr>
      </p:pic>
      <p:sp>
        <p:nvSpPr>
          <p:cNvPr id="2" name="Title 1">
            <a:extLst>
              <a:ext uri="{FF2B5EF4-FFF2-40B4-BE49-F238E27FC236}">
                <a16:creationId xmlns:a16="http://schemas.microsoft.com/office/drawing/2014/main" xmlns="" id="{6B8C6168-C8A4-4660-9D38-045657B80D09}"/>
              </a:ext>
            </a:extLst>
          </p:cNvPr>
          <p:cNvSpPr>
            <a:spLocks noGrp="1"/>
          </p:cNvSpPr>
          <p:nvPr>
            <p:ph type="title" hasCustomPrompt="1"/>
          </p:nvPr>
        </p:nvSpPr>
        <p:spPr>
          <a:xfrm>
            <a:off x="831850" y="1709738"/>
            <a:ext cx="10515600" cy="2852737"/>
          </a:xfrm>
        </p:spPr>
        <p:txBody>
          <a:bodyPr anchor="b">
            <a:normAutofit/>
          </a:bodyPr>
          <a:lstStyle>
            <a:lvl1pPr>
              <a:defRPr lang="en-US" sz="6000" b="1" kern="1200" dirty="0">
                <a:gradFill flip="none" rotWithShape="1">
                  <a:gsLst>
                    <a:gs pos="0">
                      <a:srgbClr val="1D3064"/>
                    </a:gs>
                    <a:gs pos="100000">
                      <a:schemeClr val="tx2"/>
                    </a:gs>
                  </a:gsLst>
                  <a:lin ang="0" scaled="1"/>
                  <a:tileRect/>
                </a:gradFill>
                <a:effectLst/>
                <a:latin typeface="+mn-lt"/>
                <a:ea typeface="+mn-ea"/>
                <a:cs typeface="+mn-cs"/>
              </a:defRPr>
            </a:lvl1pPr>
          </a:lstStyle>
          <a:p>
            <a:r>
              <a:rPr lang="en-US" dirty="0"/>
              <a:t>Write here Section Title</a:t>
            </a:r>
          </a:p>
        </p:txBody>
      </p:sp>
      <p:sp>
        <p:nvSpPr>
          <p:cNvPr id="3" name="Text Placeholder 2">
            <a:extLst>
              <a:ext uri="{FF2B5EF4-FFF2-40B4-BE49-F238E27FC236}">
                <a16:creationId xmlns:a16="http://schemas.microsoft.com/office/drawing/2014/main" xmlns="" id="{566C89DA-344D-4448-822C-2826084EF127}"/>
              </a:ext>
            </a:extLst>
          </p:cNvPr>
          <p:cNvSpPr>
            <a:spLocks noGrp="1"/>
          </p:cNvSpPr>
          <p:nvPr>
            <p:ph type="body" idx="1" hasCustomPrompt="1"/>
          </p:nvPr>
        </p:nvSpPr>
        <p:spPr>
          <a:xfrm>
            <a:off x="831850" y="4589463"/>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Write here Section Subtitle</a:t>
            </a:r>
          </a:p>
        </p:txBody>
      </p:sp>
      <p:sp>
        <p:nvSpPr>
          <p:cNvPr id="8" name="Freeform 17">
            <a:extLst>
              <a:ext uri="{FF2B5EF4-FFF2-40B4-BE49-F238E27FC236}">
                <a16:creationId xmlns:a16="http://schemas.microsoft.com/office/drawing/2014/main" xmlns="" id="{910DC0DC-3FC7-402D-8C9F-62D3ACC8DC86}"/>
              </a:ext>
            </a:extLst>
          </p:cNvPr>
          <p:cNvSpPr>
            <a:spLocks/>
          </p:cNvSpPr>
          <p:nvPr userDrawn="1"/>
        </p:nvSpPr>
        <p:spPr bwMode="auto">
          <a:xfrm>
            <a:off x="0" y="5905332"/>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solidFill>
            <a:schemeClr val="accent5">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xmlns="" id="{E75253BA-841C-4898-BAAF-3A16D7F9433E}"/>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8925557" y="5664170"/>
            <a:ext cx="2976891" cy="904935"/>
          </a:xfrm>
          <a:prstGeom prst="rect">
            <a:avLst/>
          </a:prstGeom>
        </p:spPr>
      </p:pic>
    </p:spTree>
    <p:extLst>
      <p:ext uri="{BB962C8B-B14F-4D97-AF65-F5344CB8AC3E}">
        <p14:creationId xmlns:p14="http://schemas.microsoft.com/office/powerpoint/2010/main" val="2001692949"/>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lanck - Logo on TR">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xmlns="" id="{5D17CCA1-DDAA-4D6C-AAE4-2ECFF46CFEAB}"/>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Date Placeholder 1">
            <a:extLst>
              <a:ext uri="{FF2B5EF4-FFF2-40B4-BE49-F238E27FC236}">
                <a16:creationId xmlns:a16="http://schemas.microsoft.com/office/drawing/2014/main" xmlns="" id="{F2FD45BD-9964-4102-8DE9-72CDDDD20A49}"/>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a:t>
            </a:r>
            <a:r>
              <a:rPr lang="en-US" dirty="0" err="1" smtClean="0">
                <a:solidFill>
                  <a:schemeClr val="tx1">
                    <a:lumMod val="90000"/>
                    <a:lumOff val="10000"/>
                  </a:schemeClr>
                </a:solidFill>
                <a:latin typeface="Roboto Condensed Light" panose="02000000000000000000" pitchFamily="2" charset="0"/>
                <a:ea typeface="Roboto Condensed Light" panose="02000000000000000000" pitchFamily="2" charset="0"/>
              </a:rPr>
              <a:t>Arjun</a:t>
            </a:r>
            <a:r>
              <a:rPr lang="en-US" baseline="0" dirty="0" smtClean="0">
                <a:solidFill>
                  <a:schemeClr val="tx1">
                    <a:lumMod val="90000"/>
                    <a:lumOff val="10000"/>
                  </a:schemeClr>
                </a:solidFill>
                <a:latin typeface="Roboto Condensed Light" panose="02000000000000000000" pitchFamily="2" charset="0"/>
                <a:ea typeface="Roboto Condensed Light" panose="02000000000000000000" pitchFamily="2" charset="0"/>
              </a:rPr>
              <a:t> V. </a:t>
            </a:r>
            <a:r>
              <a:rPr lang="en-US" baseline="0" dirty="0" err="1" smtClean="0">
                <a:solidFill>
                  <a:schemeClr val="tx1">
                    <a:lumMod val="90000"/>
                    <a:lumOff val="10000"/>
                  </a:schemeClr>
                </a:solidFill>
                <a:latin typeface="Roboto Condensed Light" panose="02000000000000000000" pitchFamily="2" charset="0"/>
                <a:ea typeface="Roboto Condensed Light" panose="02000000000000000000" pitchFamily="2" charset="0"/>
              </a:rPr>
              <a:t>Bala</a:t>
            </a:r>
            <a:endParaRPr lang="en-US" dirty="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
        <p:nvSpPr>
          <p:cNvPr id="17" name="Footer Placeholder 2">
            <a:extLst>
              <a:ext uri="{FF2B5EF4-FFF2-40B4-BE49-F238E27FC236}">
                <a16:creationId xmlns:a16="http://schemas.microsoft.com/office/drawing/2014/main" xmlns="" id="{59055D82-7978-44A5-82D1-0A4E00B382BF}"/>
              </a:ext>
            </a:extLst>
          </p:cNvPr>
          <p:cNvSpPr txBox="1">
            <a:spLocks/>
          </p:cNvSpPr>
          <p:nvPr userDrawn="1"/>
        </p:nvSpPr>
        <p:spPr>
          <a:xfrm>
            <a:off x="3594100" y="6604000"/>
            <a:ext cx="5003800" cy="25512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solidFill>
                  <a:schemeClr val="tx1">
                    <a:lumMod val="90000"/>
                    <a:lumOff val="10000"/>
                  </a:schemeClr>
                </a:solidFill>
                <a:latin typeface="Roboto Condensed Light" panose="02000000000000000000" pitchFamily="2" charset="0"/>
                <a:ea typeface="Roboto Condensed Light" panose="02000000000000000000" pitchFamily="2" charset="0"/>
              </a:rPr>
              <a:t>#</a:t>
            </a:r>
            <a:r>
              <a:rPr lang="en-US" dirty="0" smtClean="0">
                <a:solidFill>
                  <a:schemeClr val="tx1"/>
                </a:solidFill>
                <a:latin typeface="+mn-lt"/>
                <a:ea typeface="+mn-ea"/>
              </a:rPr>
              <a:t>2101CS203</a:t>
            </a:r>
            <a:r>
              <a:rPr lang="en-US" dirty="0" smtClean="0">
                <a:solidFill>
                  <a:schemeClr val="tx1">
                    <a:lumMod val="90000"/>
                    <a:lumOff val="10000"/>
                  </a:schemeClr>
                </a:solidFill>
                <a:latin typeface="Roboto Condensed Light" panose="02000000000000000000" pitchFamily="2" charset="0"/>
                <a:ea typeface="Roboto Condensed Light" panose="02000000000000000000" pitchFamily="2" charset="0"/>
              </a:rPr>
              <a:t> (OOP)   </a:t>
            </a:r>
            <a:r>
              <a:rPr lang="en-US" dirty="0" smtClean="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smtClean="0">
                <a:solidFill>
                  <a:schemeClr val="tx1">
                    <a:lumMod val="90000"/>
                    <a:lumOff val="10000"/>
                  </a:schemeClr>
                </a:solidFill>
                <a:latin typeface="Roboto Condensed Light" panose="02000000000000000000" pitchFamily="2" charset="0"/>
                <a:ea typeface="Roboto Condensed Light" panose="02000000000000000000" pitchFamily="2" charset="0"/>
              </a:rPr>
              <a:t>   Unit 02 – Object Oriented</a:t>
            </a:r>
            <a:r>
              <a:rPr lang="en-US" baseline="0" dirty="0" smtClean="0">
                <a:solidFill>
                  <a:schemeClr val="tx1">
                    <a:lumMod val="90000"/>
                    <a:lumOff val="10000"/>
                  </a:schemeClr>
                </a:solidFill>
                <a:latin typeface="Roboto Condensed Light" panose="02000000000000000000" pitchFamily="2" charset="0"/>
                <a:ea typeface="Roboto Condensed Light" panose="02000000000000000000" pitchFamily="2" charset="0"/>
              </a:rPr>
              <a:t> Concepts</a:t>
            </a:r>
            <a:endParaRPr lang="en-US" dirty="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
        <p:nvSpPr>
          <p:cNvPr id="18" name="Slide Number Placeholder 3">
            <a:extLst>
              <a:ext uri="{FF2B5EF4-FFF2-40B4-BE49-F238E27FC236}">
                <a16:creationId xmlns:a16="http://schemas.microsoft.com/office/drawing/2014/main" xmlns="" id="{32768103-D8F5-4649-8107-E4B3B8C554BB}"/>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cxnSp>
        <p:nvCxnSpPr>
          <p:cNvPr id="22" name="Straight Connector 21">
            <a:extLst>
              <a:ext uri="{FF2B5EF4-FFF2-40B4-BE49-F238E27FC236}">
                <a16:creationId xmlns:a16="http://schemas.microsoft.com/office/drawing/2014/main" xmlns="" id="{86C86632-7EFD-4A64-85B1-0CE7D13E0C97}"/>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xmlns="" id="{619E228D-B2BD-4EFA-9FE9-86D81DDC600E}"/>
              </a:ext>
            </a:extLst>
          </p:cNvPr>
          <p:cNvGrpSpPr/>
          <p:nvPr userDrawn="1"/>
        </p:nvGrpSpPr>
        <p:grpSpPr>
          <a:xfrm>
            <a:off x="10684288" y="193927"/>
            <a:ext cx="1339023" cy="407045"/>
            <a:chOff x="10721798" y="852808"/>
            <a:chExt cx="1339023" cy="407045"/>
          </a:xfrm>
        </p:grpSpPr>
        <p:pic>
          <p:nvPicPr>
            <p:cNvPr id="15" name="Picture 14">
              <a:extLst>
                <a:ext uri="{FF2B5EF4-FFF2-40B4-BE49-F238E27FC236}">
                  <a16:creationId xmlns:a16="http://schemas.microsoft.com/office/drawing/2014/main" xmlns="" id="{60ED7292-9BDD-4D31-8064-11177842F8C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21798" y="852808"/>
              <a:ext cx="1339022" cy="407045"/>
            </a:xfrm>
            <a:prstGeom prst="rect">
              <a:avLst/>
            </a:prstGeom>
          </p:spPr>
        </p:pic>
        <p:sp>
          <p:nvSpPr>
            <p:cNvPr id="19" name="Rectangle 18">
              <a:extLst>
                <a:ext uri="{FF2B5EF4-FFF2-40B4-BE49-F238E27FC236}">
                  <a16:creationId xmlns:a16="http://schemas.microsoft.com/office/drawing/2014/main" xmlns="" id="{1F0757EE-ABB9-45D2-B479-D5AB8FB14DF1}"/>
                </a:ext>
              </a:extLst>
            </p:cNvPr>
            <p:cNvSpPr/>
            <p:nvPr userDrawn="1"/>
          </p:nvSpPr>
          <p:spPr>
            <a:xfrm>
              <a:off x="10721799" y="852808"/>
              <a:ext cx="1339022" cy="407044"/>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9719725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ck - Logo on BR">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xmlns="" id="{5D17CCA1-DDAA-4D6C-AAE4-2ECFF46CFEAB}"/>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Date Placeholder 1">
            <a:extLst>
              <a:ext uri="{FF2B5EF4-FFF2-40B4-BE49-F238E27FC236}">
                <a16:creationId xmlns:a16="http://schemas.microsoft.com/office/drawing/2014/main" xmlns="" id="{F2FD45BD-9964-4102-8DE9-72CDDDD20A49}"/>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a:t>
            </a:r>
            <a:r>
              <a:rPr lang="en-US" dirty="0" err="1" smtClean="0">
                <a:solidFill>
                  <a:schemeClr val="tx1">
                    <a:lumMod val="90000"/>
                    <a:lumOff val="10000"/>
                  </a:schemeClr>
                </a:solidFill>
                <a:latin typeface="Roboto Condensed Light" panose="02000000000000000000" pitchFamily="2" charset="0"/>
                <a:ea typeface="Roboto Condensed Light" panose="02000000000000000000" pitchFamily="2" charset="0"/>
              </a:rPr>
              <a:t>Arjun</a:t>
            </a:r>
            <a:r>
              <a:rPr lang="en-US" dirty="0" smtClean="0">
                <a:solidFill>
                  <a:schemeClr val="tx1">
                    <a:lumMod val="90000"/>
                    <a:lumOff val="10000"/>
                  </a:schemeClr>
                </a:solidFill>
                <a:latin typeface="Roboto Condensed Light" panose="02000000000000000000" pitchFamily="2" charset="0"/>
                <a:ea typeface="Roboto Condensed Light" panose="02000000000000000000" pitchFamily="2" charset="0"/>
              </a:rPr>
              <a:t> V. </a:t>
            </a:r>
            <a:r>
              <a:rPr lang="en-US" dirty="0" err="1" smtClean="0">
                <a:solidFill>
                  <a:schemeClr val="tx1">
                    <a:lumMod val="90000"/>
                    <a:lumOff val="10000"/>
                  </a:schemeClr>
                </a:solidFill>
                <a:latin typeface="Roboto Condensed Light" panose="02000000000000000000" pitchFamily="2" charset="0"/>
                <a:ea typeface="Roboto Condensed Light" panose="02000000000000000000" pitchFamily="2" charset="0"/>
              </a:rPr>
              <a:t>Bala</a:t>
            </a:r>
            <a:endParaRPr lang="en-US" dirty="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
        <p:nvSpPr>
          <p:cNvPr id="17" name="Footer Placeholder 2">
            <a:extLst>
              <a:ext uri="{FF2B5EF4-FFF2-40B4-BE49-F238E27FC236}">
                <a16:creationId xmlns:a16="http://schemas.microsoft.com/office/drawing/2014/main" xmlns="" id="{59055D82-7978-44A5-82D1-0A4E00B382BF}"/>
              </a:ext>
            </a:extLst>
          </p:cNvPr>
          <p:cNvSpPr txBox="1">
            <a:spLocks/>
          </p:cNvSpPr>
          <p:nvPr userDrawn="1"/>
        </p:nvSpPr>
        <p:spPr>
          <a:xfrm>
            <a:off x="3484034" y="6604000"/>
            <a:ext cx="5223933" cy="25512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solidFill>
                  <a:schemeClr val="tx1">
                    <a:lumMod val="90000"/>
                    <a:lumOff val="10000"/>
                  </a:schemeClr>
                </a:solidFill>
                <a:latin typeface="Roboto Condensed Light" panose="02000000000000000000" pitchFamily="2" charset="0"/>
                <a:ea typeface="Roboto Condensed Light" panose="02000000000000000000" pitchFamily="2" charset="0"/>
              </a:rPr>
              <a:t>#</a:t>
            </a:r>
            <a:r>
              <a:rPr lang="en-US" dirty="0" smtClean="0">
                <a:solidFill>
                  <a:schemeClr val="tx1"/>
                </a:solidFill>
                <a:latin typeface="+mn-lt"/>
                <a:ea typeface="+mn-ea"/>
              </a:rPr>
              <a:t>2101CS203</a:t>
            </a:r>
            <a:r>
              <a:rPr lang="en-US" dirty="0" smtClean="0">
                <a:solidFill>
                  <a:schemeClr val="tx1">
                    <a:lumMod val="90000"/>
                    <a:lumOff val="10000"/>
                  </a:schemeClr>
                </a:solidFill>
                <a:latin typeface="Roboto Condensed Light" panose="02000000000000000000" pitchFamily="2" charset="0"/>
                <a:ea typeface="Roboto Condensed Light" panose="02000000000000000000" pitchFamily="2" charset="0"/>
              </a:rPr>
              <a:t> (OOP)   </a:t>
            </a:r>
            <a:r>
              <a:rPr lang="en-US" dirty="0" smtClean="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smtClean="0">
                <a:solidFill>
                  <a:schemeClr val="tx1">
                    <a:lumMod val="90000"/>
                    <a:lumOff val="10000"/>
                  </a:schemeClr>
                </a:solidFill>
                <a:latin typeface="Roboto Condensed Light" panose="02000000000000000000" pitchFamily="2" charset="0"/>
                <a:ea typeface="Roboto Condensed Light" panose="02000000000000000000" pitchFamily="2" charset="0"/>
              </a:rPr>
              <a:t>   Unit 02 – Object Oriented</a:t>
            </a:r>
            <a:r>
              <a:rPr lang="en-US" baseline="0" dirty="0" smtClean="0">
                <a:solidFill>
                  <a:schemeClr val="tx1">
                    <a:lumMod val="90000"/>
                    <a:lumOff val="10000"/>
                  </a:schemeClr>
                </a:solidFill>
                <a:latin typeface="Roboto Condensed Light" panose="02000000000000000000" pitchFamily="2" charset="0"/>
                <a:ea typeface="Roboto Condensed Light" panose="02000000000000000000" pitchFamily="2" charset="0"/>
              </a:rPr>
              <a:t> Concepts</a:t>
            </a:r>
            <a:endParaRPr lang="en-US" dirty="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
        <p:nvSpPr>
          <p:cNvPr id="18" name="Slide Number Placeholder 3">
            <a:extLst>
              <a:ext uri="{FF2B5EF4-FFF2-40B4-BE49-F238E27FC236}">
                <a16:creationId xmlns:a16="http://schemas.microsoft.com/office/drawing/2014/main" xmlns="" id="{32768103-D8F5-4649-8107-E4B3B8C554BB}"/>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cxnSp>
        <p:nvCxnSpPr>
          <p:cNvPr id="22" name="Straight Connector 21">
            <a:extLst>
              <a:ext uri="{FF2B5EF4-FFF2-40B4-BE49-F238E27FC236}">
                <a16:creationId xmlns:a16="http://schemas.microsoft.com/office/drawing/2014/main" xmlns="" id="{86C86632-7EFD-4A64-85B1-0CE7D13E0C97}"/>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xmlns="" id="{619E228D-B2BD-4EFA-9FE9-86D81DDC600E}"/>
              </a:ext>
            </a:extLst>
          </p:cNvPr>
          <p:cNvGrpSpPr/>
          <p:nvPr userDrawn="1"/>
        </p:nvGrpSpPr>
        <p:grpSpPr>
          <a:xfrm>
            <a:off x="10684288" y="5992307"/>
            <a:ext cx="1339023" cy="407045"/>
            <a:chOff x="10721798" y="852808"/>
            <a:chExt cx="1339023" cy="407045"/>
          </a:xfrm>
        </p:grpSpPr>
        <p:pic>
          <p:nvPicPr>
            <p:cNvPr id="15" name="Picture 14">
              <a:extLst>
                <a:ext uri="{FF2B5EF4-FFF2-40B4-BE49-F238E27FC236}">
                  <a16:creationId xmlns:a16="http://schemas.microsoft.com/office/drawing/2014/main" xmlns="" id="{60ED7292-9BDD-4D31-8064-11177842F8C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21798" y="852808"/>
              <a:ext cx="1339022" cy="407045"/>
            </a:xfrm>
            <a:prstGeom prst="rect">
              <a:avLst/>
            </a:prstGeom>
          </p:spPr>
        </p:pic>
        <p:sp>
          <p:nvSpPr>
            <p:cNvPr id="19" name="Rectangle 18">
              <a:extLst>
                <a:ext uri="{FF2B5EF4-FFF2-40B4-BE49-F238E27FC236}">
                  <a16:creationId xmlns:a16="http://schemas.microsoft.com/office/drawing/2014/main" xmlns="" id="{1F0757EE-ABB9-45D2-B479-D5AB8FB14DF1}"/>
                </a:ext>
              </a:extLst>
            </p:cNvPr>
            <p:cNvSpPr/>
            <p:nvPr userDrawn="1"/>
          </p:nvSpPr>
          <p:spPr>
            <a:xfrm>
              <a:off x="10721799" y="852808"/>
              <a:ext cx="1339022" cy="407044"/>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2062478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ck - Logo on BL">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xmlns="" id="{5D17CCA1-DDAA-4D6C-AAE4-2ECFF46CFEAB}"/>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Date Placeholder 1">
            <a:extLst>
              <a:ext uri="{FF2B5EF4-FFF2-40B4-BE49-F238E27FC236}">
                <a16:creationId xmlns:a16="http://schemas.microsoft.com/office/drawing/2014/main" xmlns="" id="{F2FD45BD-9964-4102-8DE9-72CDDDD20A49}"/>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a:t>
            </a:r>
            <a:r>
              <a:rPr lang="en-US" dirty="0" err="1" smtClean="0">
                <a:solidFill>
                  <a:schemeClr val="tx1">
                    <a:lumMod val="90000"/>
                    <a:lumOff val="10000"/>
                  </a:schemeClr>
                </a:solidFill>
                <a:latin typeface="Roboto Condensed Light" panose="02000000000000000000" pitchFamily="2" charset="0"/>
                <a:ea typeface="Roboto Condensed Light" panose="02000000000000000000" pitchFamily="2" charset="0"/>
              </a:rPr>
              <a:t>Arjun</a:t>
            </a:r>
            <a:r>
              <a:rPr lang="en-US" dirty="0" smtClean="0">
                <a:solidFill>
                  <a:schemeClr val="tx1">
                    <a:lumMod val="90000"/>
                    <a:lumOff val="10000"/>
                  </a:schemeClr>
                </a:solidFill>
                <a:latin typeface="Roboto Condensed Light" panose="02000000000000000000" pitchFamily="2" charset="0"/>
                <a:ea typeface="Roboto Condensed Light" panose="02000000000000000000" pitchFamily="2" charset="0"/>
              </a:rPr>
              <a:t> V. </a:t>
            </a:r>
            <a:r>
              <a:rPr lang="en-US" dirty="0" err="1" smtClean="0">
                <a:solidFill>
                  <a:schemeClr val="tx1">
                    <a:lumMod val="90000"/>
                    <a:lumOff val="10000"/>
                  </a:schemeClr>
                </a:solidFill>
                <a:latin typeface="Roboto Condensed Light" panose="02000000000000000000" pitchFamily="2" charset="0"/>
                <a:ea typeface="Roboto Condensed Light" panose="02000000000000000000" pitchFamily="2" charset="0"/>
              </a:rPr>
              <a:t>Bala</a:t>
            </a:r>
            <a:endParaRPr lang="en-US" dirty="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
        <p:nvSpPr>
          <p:cNvPr id="17" name="Footer Placeholder 2">
            <a:extLst>
              <a:ext uri="{FF2B5EF4-FFF2-40B4-BE49-F238E27FC236}">
                <a16:creationId xmlns:a16="http://schemas.microsoft.com/office/drawing/2014/main" xmlns="" id="{59055D82-7978-44A5-82D1-0A4E00B382BF}"/>
              </a:ext>
            </a:extLst>
          </p:cNvPr>
          <p:cNvSpPr txBox="1">
            <a:spLocks/>
          </p:cNvSpPr>
          <p:nvPr userDrawn="1"/>
        </p:nvSpPr>
        <p:spPr>
          <a:xfrm>
            <a:off x="3475567" y="6604000"/>
            <a:ext cx="5240867" cy="25512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solidFill>
                  <a:schemeClr val="tx1">
                    <a:lumMod val="90000"/>
                    <a:lumOff val="10000"/>
                  </a:schemeClr>
                </a:solidFill>
                <a:latin typeface="Roboto Condensed Light" panose="02000000000000000000" pitchFamily="2" charset="0"/>
                <a:ea typeface="Roboto Condensed Light" panose="02000000000000000000" pitchFamily="2" charset="0"/>
              </a:rPr>
              <a:t>#</a:t>
            </a:r>
            <a:r>
              <a:rPr lang="en-US" dirty="0" smtClean="0">
                <a:solidFill>
                  <a:schemeClr val="tx1"/>
                </a:solidFill>
                <a:latin typeface="+mn-lt"/>
                <a:ea typeface="+mn-ea"/>
              </a:rPr>
              <a:t>2101CS203</a:t>
            </a:r>
            <a:r>
              <a:rPr lang="en-US" dirty="0" smtClean="0">
                <a:solidFill>
                  <a:schemeClr val="tx1">
                    <a:lumMod val="90000"/>
                    <a:lumOff val="10000"/>
                  </a:schemeClr>
                </a:solidFill>
                <a:latin typeface="Roboto Condensed Light" panose="02000000000000000000" pitchFamily="2" charset="0"/>
                <a:ea typeface="Roboto Condensed Light" panose="02000000000000000000" pitchFamily="2" charset="0"/>
              </a:rPr>
              <a:t> (OOP)   </a:t>
            </a:r>
            <a:r>
              <a:rPr lang="en-US" dirty="0" smtClean="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smtClean="0">
                <a:solidFill>
                  <a:schemeClr val="tx1">
                    <a:lumMod val="90000"/>
                    <a:lumOff val="10000"/>
                  </a:schemeClr>
                </a:solidFill>
                <a:latin typeface="Roboto Condensed Light" panose="02000000000000000000" pitchFamily="2" charset="0"/>
                <a:ea typeface="Roboto Condensed Light" panose="02000000000000000000" pitchFamily="2" charset="0"/>
              </a:rPr>
              <a:t>   Unit 02 – Object Oriented</a:t>
            </a:r>
            <a:r>
              <a:rPr lang="en-US" baseline="0" dirty="0" smtClean="0">
                <a:solidFill>
                  <a:schemeClr val="tx1">
                    <a:lumMod val="90000"/>
                    <a:lumOff val="10000"/>
                  </a:schemeClr>
                </a:solidFill>
                <a:latin typeface="Roboto Condensed Light" panose="02000000000000000000" pitchFamily="2" charset="0"/>
                <a:ea typeface="Roboto Condensed Light" panose="02000000000000000000" pitchFamily="2" charset="0"/>
              </a:rPr>
              <a:t> Concepts</a:t>
            </a:r>
            <a:endParaRPr lang="en-US" dirty="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
        <p:nvSpPr>
          <p:cNvPr id="18" name="Slide Number Placeholder 3">
            <a:extLst>
              <a:ext uri="{FF2B5EF4-FFF2-40B4-BE49-F238E27FC236}">
                <a16:creationId xmlns:a16="http://schemas.microsoft.com/office/drawing/2014/main" xmlns="" id="{32768103-D8F5-4649-8107-E4B3B8C554BB}"/>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cxnSp>
        <p:nvCxnSpPr>
          <p:cNvPr id="22" name="Straight Connector 21">
            <a:extLst>
              <a:ext uri="{FF2B5EF4-FFF2-40B4-BE49-F238E27FC236}">
                <a16:creationId xmlns:a16="http://schemas.microsoft.com/office/drawing/2014/main" xmlns="" id="{86C86632-7EFD-4A64-85B1-0CE7D13E0C97}"/>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xmlns="" id="{619E228D-B2BD-4EFA-9FE9-86D81DDC600E}"/>
              </a:ext>
            </a:extLst>
          </p:cNvPr>
          <p:cNvGrpSpPr/>
          <p:nvPr userDrawn="1"/>
        </p:nvGrpSpPr>
        <p:grpSpPr>
          <a:xfrm>
            <a:off x="168688" y="6051030"/>
            <a:ext cx="1339023" cy="407045"/>
            <a:chOff x="10721798" y="852808"/>
            <a:chExt cx="1339023" cy="407045"/>
          </a:xfrm>
        </p:grpSpPr>
        <p:pic>
          <p:nvPicPr>
            <p:cNvPr id="15" name="Picture 14">
              <a:extLst>
                <a:ext uri="{FF2B5EF4-FFF2-40B4-BE49-F238E27FC236}">
                  <a16:creationId xmlns:a16="http://schemas.microsoft.com/office/drawing/2014/main" xmlns="" id="{60ED7292-9BDD-4D31-8064-11177842F8C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21798" y="852808"/>
              <a:ext cx="1339022" cy="407045"/>
            </a:xfrm>
            <a:prstGeom prst="rect">
              <a:avLst/>
            </a:prstGeom>
          </p:spPr>
        </p:pic>
        <p:sp>
          <p:nvSpPr>
            <p:cNvPr id="19" name="Rectangle 18">
              <a:extLst>
                <a:ext uri="{FF2B5EF4-FFF2-40B4-BE49-F238E27FC236}">
                  <a16:creationId xmlns:a16="http://schemas.microsoft.com/office/drawing/2014/main" xmlns="" id="{1F0757EE-ABB9-45D2-B479-D5AB8FB14DF1}"/>
                </a:ext>
              </a:extLst>
            </p:cNvPr>
            <p:cNvSpPr/>
            <p:nvPr userDrawn="1"/>
          </p:nvSpPr>
          <p:spPr>
            <a:xfrm>
              <a:off x="10721799" y="852808"/>
              <a:ext cx="1339022" cy="407044"/>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2433145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mplete Blanc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23116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5BF5063B-909B-4A7F-B502-78022804391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xmlns="" id="{6027DDF1-16E2-4622-B8FD-0148CD5CE0F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827EA166-F18A-4D32-AA1F-AE475D49103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CD21B45-1703-4330-B544-825BD8F37AF2}" type="datetimeFigureOut">
              <a:rPr lang="en-US" smtClean="0"/>
              <a:pPr/>
              <a:t>1/23/2023</a:t>
            </a:fld>
            <a:endParaRPr lang="en-US"/>
          </a:p>
        </p:txBody>
      </p:sp>
      <p:sp>
        <p:nvSpPr>
          <p:cNvPr id="5" name="Footer Placeholder 4">
            <a:extLst>
              <a:ext uri="{FF2B5EF4-FFF2-40B4-BE49-F238E27FC236}">
                <a16:creationId xmlns:a16="http://schemas.microsoft.com/office/drawing/2014/main" xmlns="" id="{205C5379-5B41-4775-9279-F9F7608E662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xmlns="" id="{A1A4B342-6FD5-4BB7-B9AE-3C5081C089F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641F3C7-36DD-4595-AA08-2525D86280BD}" type="slidenum">
              <a:rPr lang="en-US" smtClean="0"/>
              <a:pPr/>
              <a:t>‹#›</a:t>
            </a:fld>
            <a:endParaRPr lang="en-US"/>
          </a:p>
        </p:txBody>
      </p:sp>
    </p:spTree>
    <p:extLst>
      <p:ext uri="{BB962C8B-B14F-4D97-AF65-F5344CB8AC3E}">
        <p14:creationId xmlns:p14="http://schemas.microsoft.com/office/powerpoint/2010/main" val="791954662"/>
      </p:ext>
    </p:extLst>
  </p:cSld>
  <p:clrMap bg1="lt1" tx1="dk1" bg2="lt2" tx2="dk2" accent1="accent1" accent2="accent2" accent3="accent3" accent4="accent4" accent5="accent5" accent6="accent6" hlink="hlink" folHlink="folHlink"/>
  <p:sldLayoutIdLst>
    <p:sldLayoutId id="2147483667" r:id="rId1"/>
    <p:sldLayoutId id="2147483670" r:id="rId2"/>
    <p:sldLayoutId id="2147483687" r:id="rId3"/>
    <p:sldLayoutId id="2147483688" r:id="rId4"/>
    <p:sldLayoutId id="2147483671" r:id="rId5"/>
    <p:sldLayoutId id="2147483672" r:id="rId6"/>
    <p:sldLayoutId id="2147483689" r:id="rId7"/>
    <p:sldLayoutId id="2147483690" r:id="rId8"/>
    <p:sldLayoutId id="2147483673" r:id="rId9"/>
    <p:sldLayoutId id="2147483691" r:id="rId10"/>
    <p:sldLayoutId id="2147483674" r:id="rId11"/>
    <p:sldLayoutId id="2147483676" r:id="rId12"/>
    <p:sldLayoutId id="2147483677" r:id="rId13"/>
    <p:sldLayoutId id="2147483678" r:id="rId14"/>
    <p:sldLayoutId id="2147483679" r:id="rId15"/>
    <p:sldLayoutId id="2147483681" r:id="rId16"/>
    <p:sldLayoutId id="2147483683" r:id="rId17"/>
    <p:sldLayoutId id="2147483682" r:id="rId18"/>
    <p:sldLayoutId id="2147483684" r:id="rId19"/>
    <p:sldLayoutId id="2147483685" r:id="rId20"/>
    <p:sldLayoutId id="2147483686" r:id="rId21"/>
    <p:sldLayoutId id="2147483692" r:id="rId2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slideLayout" Target="../slideLayouts/slideLayout2.xml"/><Relationship Id="rId1" Type="http://schemas.openxmlformats.org/officeDocument/2006/relationships/tags" Target="../tags/tag2.xml"/><Relationship Id="rId4" Type="http://schemas.openxmlformats.org/officeDocument/2006/relationships/image" Target="../media/image31.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slideLayout" Target="../slideLayouts/slideLayout2.xml"/><Relationship Id="rId1" Type="http://schemas.openxmlformats.org/officeDocument/2006/relationships/tags" Target="../tags/tag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3.xml"/><Relationship Id="rId1" Type="http://schemas.openxmlformats.org/officeDocument/2006/relationships/tags" Target="../tags/tag4.xml"/><Relationship Id="rId4" Type="http://schemas.openxmlformats.org/officeDocument/2006/relationships/image" Target="../media/image3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3.xml"/><Relationship Id="rId1" Type="http://schemas.openxmlformats.org/officeDocument/2006/relationships/tags" Target="../tags/tag5.xml"/></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slideLayout" Target="../slideLayouts/slideLayout3.xml"/><Relationship Id="rId1" Type="http://schemas.openxmlformats.org/officeDocument/2006/relationships/tags" Target="../tags/tag6.xml"/><Relationship Id="rId4" Type="http://schemas.microsoft.com/office/2007/relationships/hdphoto" Target="../media/hdphoto3.wdp"/></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37.gif"/><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4.xml"/><Relationship Id="rId1" Type="http://schemas.openxmlformats.org/officeDocument/2006/relationships/vmlDrawing" Target="../drawings/vmlDrawing1.vml"/><Relationship Id="rId4" Type="http://schemas.openxmlformats.org/officeDocument/2006/relationships/image" Target="../media/image38.wmf"/></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3.xml"/><Relationship Id="rId6" Type="http://schemas.openxmlformats.org/officeDocument/2006/relationships/image" Target="../media/image21.jpeg"/><Relationship Id="rId5" Type="http://schemas.openxmlformats.org/officeDocument/2006/relationships/image" Target="../media/image20.png"/><Relationship Id="rId4" Type="http://schemas.openxmlformats.org/officeDocument/2006/relationships/image" Target="../media/image19.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3.xml"/><Relationship Id="rId6" Type="http://schemas.openxmlformats.org/officeDocument/2006/relationships/image" Target="../media/image26.jpeg"/><Relationship Id="rId5" Type="http://schemas.openxmlformats.org/officeDocument/2006/relationships/image" Target="../media/image25.jpeg"/><Relationship Id="rId4" Type="http://schemas.openxmlformats.org/officeDocument/2006/relationships/image" Target="../media/image24.jpe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tags" Target="../tags/tag1.xml"/><Relationship Id="rId6" Type="http://schemas.openxmlformats.org/officeDocument/2006/relationships/image" Target="../media/image29.jpeg"/><Relationship Id="rId5" Type="http://schemas.openxmlformats.org/officeDocument/2006/relationships/image" Target="../media/image28.jpeg"/><Relationship Id="rId4" Type="http://schemas.openxmlformats.org/officeDocument/2006/relationships/image" Target="../media/image27.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xmlns="" id="{6C137D2E-F7D0-465C-8541-F4CFBBD6738F}"/>
              </a:ext>
            </a:extLst>
          </p:cNvPr>
          <p:cNvSpPr>
            <a:spLocks noGrp="1"/>
          </p:cNvSpPr>
          <p:nvPr>
            <p:ph type="body" sz="quarter" idx="11"/>
          </p:nvPr>
        </p:nvSpPr>
        <p:spPr/>
        <p:txBody>
          <a:bodyPr/>
          <a:lstStyle/>
          <a:p>
            <a:r>
              <a:rPr lang="en-IN" dirty="0" smtClean="0"/>
              <a:t>arjun.bala@darshan.ac.in</a:t>
            </a:r>
            <a:endParaRPr lang="en-US" dirty="0"/>
          </a:p>
        </p:txBody>
      </p:sp>
      <p:sp>
        <p:nvSpPr>
          <p:cNvPr id="11" name="Text Placeholder 10">
            <a:extLst>
              <a:ext uri="{FF2B5EF4-FFF2-40B4-BE49-F238E27FC236}">
                <a16:creationId xmlns:a16="http://schemas.microsoft.com/office/drawing/2014/main" xmlns="" id="{527C5C63-5136-498D-B5D5-B1F6385ED37C}"/>
              </a:ext>
            </a:extLst>
          </p:cNvPr>
          <p:cNvSpPr>
            <a:spLocks noGrp="1"/>
          </p:cNvSpPr>
          <p:nvPr>
            <p:ph type="body" sz="quarter" idx="12"/>
          </p:nvPr>
        </p:nvSpPr>
        <p:spPr/>
        <p:txBody>
          <a:bodyPr/>
          <a:lstStyle/>
          <a:p>
            <a:r>
              <a:rPr lang="en-IN" dirty="0" smtClean="0"/>
              <a:t>9624822202</a:t>
            </a:r>
            <a:endParaRPr lang="en-US" dirty="0"/>
          </a:p>
        </p:txBody>
      </p:sp>
      <p:sp>
        <p:nvSpPr>
          <p:cNvPr id="12" name="Text Placeholder 11">
            <a:extLst>
              <a:ext uri="{FF2B5EF4-FFF2-40B4-BE49-F238E27FC236}">
                <a16:creationId xmlns:a16="http://schemas.microsoft.com/office/drawing/2014/main" xmlns="" id="{C4FACC96-BA70-4FDA-AB13-3B133AD498A5}"/>
              </a:ext>
            </a:extLst>
          </p:cNvPr>
          <p:cNvSpPr>
            <a:spLocks noGrp="1"/>
          </p:cNvSpPr>
          <p:nvPr>
            <p:ph type="body" sz="quarter" idx="13"/>
          </p:nvPr>
        </p:nvSpPr>
        <p:spPr/>
        <p:txBody>
          <a:bodyPr/>
          <a:lstStyle/>
          <a:p>
            <a:r>
              <a:rPr lang="en-IN" dirty="0" smtClean="0"/>
              <a:t>Computer Engineering Department</a:t>
            </a:r>
            <a:endParaRPr lang="en-US" dirty="0"/>
          </a:p>
        </p:txBody>
      </p:sp>
      <p:sp>
        <p:nvSpPr>
          <p:cNvPr id="13" name="Text Placeholder 12">
            <a:extLst>
              <a:ext uri="{FF2B5EF4-FFF2-40B4-BE49-F238E27FC236}">
                <a16:creationId xmlns:a16="http://schemas.microsoft.com/office/drawing/2014/main" xmlns="" id="{03A79D48-3C85-46E3-9CAE-59240F299A25}"/>
              </a:ext>
            </a:extLst>
          </p:cNvPr>
          <p:cNvSpPr>
            <a:spLocks noGrp="1"/>
          </p:cNvSpPr>
          <p:nvPr>
            <p:ph type="body" sz="quarter" idx="14"/>
          </p:nvPr>
        </p:nvSpPr>
        <p:spPr/>
        <p:txBody>
          <a:bodyPr/>
          <a:lstStyle/>
          <a:p>
            <a:r>
              <a:rPr lang="en-IN" dirty="0" smtClean="0"/>
              <a:t>Prof. </a:t>
            </a:r>
            <a:r>
              <a:rPr lang="en-IN" dirty="0" err="1" smtClean="0"/>
              <a:t>Arjun</a:t>
            </a:r>
            <a:r>
              <a:rPr lang="en-IN" dirty="0" smtClean="0"/>
              <a:t> V. </a:t>
            </a:r>
            <a:r>
              <a:rPr lang="en-IN" dirty="0" err="1" smtClean="0"/>
              <a:t>Bala</a:t>
            </a:r>
            <a:endParaRPr lang="en-US" dirty="0"/>
          </a:p>
        </p:txBody>
      </p:sp>
      <p:sp>
        <p:nvSpPr>
          <p:cNvPr id="14" name="Text Placeholder 13">
            <a:extLst>
              <a:ext uri="{FF2B5EF4-FFF2-40B4-BE49-F238E27FC236}">
                <a16:creationId xmlns:a16="http://schemas.microsoft.com/office/drawing/2014/main" xmlns="" id="{062CA4D6-180D-44EB-978C-EAE6FB447DCE}"/>
              </a:ext>
            </a:extLst>
          </p:cNvPr>
          <p:cNvSpPr>
            <a:spLocks noGrp="1"/>
          </p:cNvSpPr>
          <p:nvPr>
            <p:ph type="body" sz="quarter" idx="16"/>
          </p:nvPr>
        </p:nvSpPr>
        <p:spPr/>
        <p:txBody>
          <a:bodyPr/>
          <a:lstStyle/>
          <a:p>
            <a:r>
              <a:rPr lang="en-IN" dirty="0" smtClean="0"/>
              <a:t>Object Oriented Programming (OOP) </a:t>
            </a:r>
          </a:p>
          <a:p>
            <a:r>
              <a:rPr lang="en-IN" dirty="0" smtClean="0"/>
              <a:t>(</a:t>
            </a:r>
            <a:r>
              <a:rPr lang="en-US" dirty="0"/>
              <a:t>2101CS203</a:t>
            </a:r>
            <a:r>
              <a:rPr lang="en-IN" dirty="0" smtClean="0"/>
              <a:t>)</a:t>
            </a:r>
            <a:endParaRPr lang="en-US" dirty="0"/>
          </a:p>
        </p:txBody>
      </p:sp>
      <p:pic>
        <p:nvPicPr>
          <p:cNvPr id="16" name="Picture Placeholder 15" descr="09CEAVB_19042019_063947AM.jpg"/>
          <p:cNvPicPr>
            <a:picLocks noGrp="1" noChangeAspect="1"/>
          </p:cNvPicPr>
          <p:nvPr>
            <p:ph type="pic" sz="quarter" idx="10"/>
          </p:nvPr>
        </p:nvPicPr>
        <p:blipFill>
          <a:blip r:embed="rId2" cstate="print"/>
          <a:srcRect/>
          <a:stretch>
            <a:fillRect/>
          </a:stretch>
        </p:blipFill>
        <p:spPr/>
      </p:pic>
      <p:sp>
        <p:nvSpPr>
          <p:cNvPr id="15" name="Title 1">
            <a:extLst>
              <a:ext uri="{FF2B5EF4-FFF2-40B4-BE49-F238E27FC236}">
                <a16:creationId xmlns:a16="http://schemas.microsoft.com/office/drawing/2014/main" xmlns="" id="{0E0A5353-D4D5-43D7-A039-6CFC6871D64F}"/>
              </a:ext>
            </a:extLst>
          </p:cNvPr>
          <p:cNvSpPr>
            <a:spLocks noGrp="1"/>
          </p:cNvSpPr>
          <p:nvPr>
            <p:ph type="ctrTitle"/>
          </p:nvPr>
        </p:nvSpPr>
        <p:spPr>
          <a:xfrm>
            <a:off x="559490" y="1122364"/>
            <a:ext cx="7035300" cy="2578780"/>
          </a:xfrm>
        </p:spPr>
        <p:txBody>
          <a:bodyPr/>
          <a:lstStyle/>
          <a:p>
            <a:r>
              <a:rPr lang="en-US" sz="4800" b="0" dirty="0" smtClean="0">
                <a:latin typeface="Roboto Condensed Light" panose="02000000000000000000" pitchFamily="2" charset="0"/>
                <a:ea typeface="Roboto Condensed Light" panose="02000000000000000000" pitchFamily="2" charset="0"/>
              </a:rPr>
              <a:t>Unit-02</a:t>
            </a:r>
            <a:r>
              <a:rPr lang="en-US" dirty="0" smtClean="0"/>
              <a:t> </a:t>
            </a:r>
            <a:r>
              <a:rPr lang="en-US" dirty="0"/>
              <a:t/>
            </a:r>
            <a:br>
              <a:rPr lang="en-US" dirty="0"/>
            </a:br>
            <a:r>
              <a:rPr lang="en-US" dirty="0" smtClean="0"/>
              <a:t>Object Oriented Concepts</a:t>
            </a:r>
            <a:endParaRPr lang="en-US" dirty="0"/>
          </a:p>
        </p:txBody>
      </p:sp>
      <p:pic>
        <p:nvPicPr>
          <p:cNvPr id="9" name="Picture 2" descr="Java (programming language) - Wikipedia"/>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25299" y="1421154"/>
            <a:ext cx="2343076" cy="42858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652001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200" b="1" dirty="0"/>
              <a:t>Class</a:t>
            </a:r>
            <a:endParaRPr lang="en-IN" sz="4200" b="1" dirty="0"/>
          </a:p>
        </p:txBody>
      </p:sp>
      <p:pic>
        <p:nvPicPr>
          <p:cNvPr id="5124" name="Picture 4" descr="Image result"/>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6814527" y="1676399"/>
            <a:ext cx="3495675" cy="341947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Image resul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28801" y="1676400"/>
            <a:ext cx="4323685" cy="3419475"/>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5607506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1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IN" sz="2800" dirty="0"/>
              <a:t>Procedural Vs. Object Oriented Programming</a:t>
            </a:r>
          </a:p>
        </p:txBody>
      </p:sp>
      <p:graphicFrame>
        <p:nvGraphicFramePr>
          <p:cNvPr id="4" name="Table 3"/>
          <p:cNvGraphicFramePr>
            <a:graphicFrameLocks noGrp="1"/>
          </p:cNvGraphicFramePr>
          <p:nvPr>
            <p:extLst>
              <p:ext uri="{D42A27DB-BD31-4B8C-83A1-F6EECF244321}">
                <p14:modId xmlns:p14="http://schemas.microsoft.com/office/powerpoint/2010/main" val="786591861"/>
              </p:ext>
            </p:extLst>
          </p:nvPr>
        </p:nvGraphicFramePr>
        <p:xfrm>
          <a:off x="1752600" y="990600"/>
          <a:ext cx="8763000" cy="457200"/>
        </p:xfrm>
        <a:graphic>
          <a:graphicData uri="http://schemas.openxmlformats.org/drawingml/2006/table">
            <a:tbl>
              <a:tblPr firstRow="1" bandRow="1">
                <a:tableStyleId>{5C22544A-7EE6-4342-B048-85BDC9FD1C3A}</a:tableStyleId>
              </a:tblPr>
              <a:tblGrid>
                <a:gridCol w="4381500">
                  <a:extLst>
                    <a:ext uri="{9D8B030D-6E8A-4147-A177-3AD203B41FA5}">
                      <a16:colId xmlns:a16="http://schemas.microsoft.com/office/drawing/2014/main" xmlns="" val="20000"/>
                    </a:ext>
                  </a:extLst>
                </a:gridCol>
                <a:gridCol w="4381500">
                  <a:extLst>
                    <a:ext uri="{9D8B030D-6E8A-4147-A177-3AD203B41FA5}">
                      <a16:colId xmlns:a16="http://schemas.microsoft.com/office/drawing/2014/main" xmlns="" val="20001"/>
                    </a:ext>
                  </a:extLst>
                </a:gridCol>
              </a:tblGrid>
              <a:tr h="370840">
                <a:tc>
                  <a:txBody>
                    <a:bodyPr/>
                    <a:lstStyle/>
                    <a:p>
                      <a:pPr algn="ctr"/>
                      <a:r>
                        <a:rPr lang="en-IN" sz="2400" dirty="0" smtClean="0"/>
                        <a:t>POP </a:t>
                      </a:r>
                      <a:endParaRPr lang="en-IN" sz="2400" dirty="0"/>
                    </a:p>
                  </a:txBody>
                  <a:tcPr/>
                </a:tc>
                <a:tc>
                  <a:txBody>
                    <a:bodyPr/>
                    <a:lstStyle/>
                    <a:p>
                      <a:pPr algn="ctr"/>
                      <a:r>
                        <a:rPr lang="en-IN" sz="2400" dirty="0" smtClean="0"/>
                        <a:t>OOP</a:t>
                      </a:r>
                      <a:endParaRPr lang="en-IN" sz="2400" dirty="0"/>
                    </a:p>
                  </a:txBody>
                  <a:tcPr/>
                </a:tc>
                <a:extLst>
                  <a:ext uri="{0D108BD9-81ED-4DB2-BD59-A6C34878D82A}">
                    <a16:rowId xmlns:a16="http://schemas.microsoft.com/office/drawing/2014/main" xmlns="" val="10000"/>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3680702655"/>
              </p:ext>
            </p:extLst>
          </p:nvPr>
        </p:nvGraphicFramePr>
        <p:xfrm>
          <a:off x="1752600" y="1431462"/>
          <a:ext cx="8763000" cy="762000"/>
        </p:xfrm>
        <a:graphic>
          <a:graphicData uri="http://schemas.openxmlformats.org/drawingml/2006/table">
            <a:tbl>
              <a:tblPr firstRow="1" bandRow="1">
                <a:tableStyleId>{69CF1AB2-1976-4502-BF36-3FF5EA218861}</a:tableStyleId>
              </a:tblPr>
              <a:tblGrid>
                <a:gridCol w="4381500">
                  <a:extLst>
                    <a:ext uri="{9D8B030D-6E8A-4147-A177-3AD203B41FA5}">
                      <a16:colId xmlns:a16="http://schemas.microsoft.com/office/drawing/2014/main" xmlns="" val="20000"/>
                    </a:ext>
                  </a:extLst>
                </a:gridCol>
                <a:gridCol w="4381500">
                  <a:extLst>
                    <a:ext uri="{9D8B030D-6E8A-4147-A177-3AD203B41FA5}">
                      <a16:colId xmlns:a16="http://schemas.microsoft.com/office/drawing/2014/main" xmlns="" val="20001"/>
                    </a:ext>
                  </a:extLst>
                </a:gridCol>
              </a:tblGrid>
              <a:tr h="370840">
                <a:tc>
                  <a:txBody>
                    <a:bodyPr/>
                    <a:lstStyle/>
                    <a:p>
                      <a:pPr marL="0" algn="just" defTabSz="914400" rtl="0" eaLnBrk="1" latinLnBrk="0" hangingPunct="1"/>
                      <a:r>
                        <a:rPr lang="en-US" sz="2200" b="0" kern="1200" dirty="0" smtClean="0">
                          <a:solidFill>
                            <a:schemeClr val="dk1"/>
                          </a:solidFill>
                          <a:effectLst/>
                          <a:latin typeface="+mn-lt"/>
                          <a:ea typeface="+mn-ea"/>
                          <a:cs typeface="+mn-cs"/>
                        </a:rPr>
                        <a:t>Emphasis is on doing things not on data, means it is function driven</a:t>
                      </a:r>
                      <a:endParaRPr lang="en-IN" sz="2200" b="0" kern="1200" dirty="0">
                        <a:solidFill>
                          <a:schemeClr val="dk1"/>
                        </a:solidFill>
                        <a:effectLst/>
                        <a:latin typeface="+mn-lt"/>
                        <a:ea typeface="+mn-ea"/>
                        <a:cs typeface="+mn-cs"/>
                      </a:endParaRPr>
                    </a:p>
                  </a:txBody>
                  <a:tcPr/>
                </a:tc>
                <a:tc>
                  <a:txBody>
                    <a:bodyPr/>
                    <a:lstStyle/>
                    <a:p>
                      <a:pPr marL="0" algn="just" defTabSz="914400" rtl="0" eaLnBrk="1" latinLnBrk="0" hangingPunct="1"/>
                      <a:r>
                        <a:rPr lang="en-US" sz="2200" b="0" kern="1200" dirty="0" smtClean="0">
                          <a:solidFill>
                            <a:schemeClr val="dk1"/>
                          </a:solidFill>
                          <a:effectLst/>
                          <a:latin typeface="+mn-lt"/>
                          <a:ea typeface="+mn-ea"/>
                          <a:cs typeface="+mn-cs"/>
                        </a:rPr>
                        <a:t>Emphasis is on data rather than procedure, means object driven</a:t>
                      </a:r>
                      <a:endParaRPr lang="en-IN" sz="2200" b="0" kern="1200" dirty="0">
                        <a:solidFill>
                          <a:schemeClr val="dk1"/>
                        </a:solidFill>
                        <a:effectLst/>
                        <a:latin typeface="+mn-lt"/>
                        <a:ea typeface="+mn-ea"/>
                        <a:cs typeface="+mn-cs"/>
                      </a:endParaRPr>
                    </a:p>
                  </a:txBody>
                  <a:tcPr/>
                </a:tc>
                <a:extLst>
                  <a:ext uri="{0D108BD9-81ED-4DB2-BD59-A6C34878D82A}">
                    <a16:rowId xmlns:a16="http://schemas.microsoft.com/office/drawing/2014/main" xmlns="" val="10000"/>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1441309386"/>
              </p:ext>
            </p:extLst>
          </p:nvPr>
        </p:nvGraphicFramePr>
        <p:xfrm>
          <a:off x="1752600" y="2195516"/>
          <a:ext cx="8763000" cy="762000"/>
        </p:xfrm>
        <a:graphic>
          <a:graphicData uri="http://schemas.openxmlformats.org/drawingml/2006/table">
            <a:tbl>
              <a:tblPr firstRow="1" bandRow="1">
                <a:tableStyleId>{69CF1AB2-1976-4502-BF36-3FF5EA218861}</a:tableStyleId>
              </a:tblPr>
              <a:tblGrid>
                <a:gridCol w="4381500">
                  <a:extLst>
                    <a:ext uri="{9D8B030D-6E8A-4147-A177-3AD203B41FA5}">
                      <a16:colId xmlns:a16="http://schemas.microsoft.com/office/drawing/2014/main" xmlns="" val="20000"/>
                    </a:ext>
                  </a:extLst>
                </a:gridCol>
                <a:gridCol w="4381500">
                  <a:extLst>
                    <a:ext uri="{9D8B030D-6E8A-4147-A177-3AD203B41FA5}">
                      <a16:colId xmlns:a16="http://schemas.microsoft.com/office/drawing/2014/main" xmlns="" val="20001"/>
                    </a:ext>
                  </a:extLst>
                </a:gridCol>
              </a:tblGrid>
              <a:tr h="370840">
                <a:tc>
                  <a:txBody>
                    <a:bodyPr/>
                    <a:lstStyle/>
                    <a:p>
                      <a:pPr marL="0" algn="just" defTabSz="914400" rtl="0" eaLnBrk="1" latinLnBrk="0" hangingPunct="1"/>
                      <a:r>
                        <a:rPr lang="en-US" sz="2200" b="0" kern="1200" dirty="0" smtClean="0">
                          <a:solidFill>
                            <a:schemeClr val="dk1"/>
                          </a:solidFill>
                          <a:effectLst/>
                          <a:latin typeface="+mn-lt"/>
                          <a:ea typeface="+mn-ea"/>
                          <a:cs typeface="+mn-cs"/>
                        </a:rPr>
                        <a:t>Main focus is on the function and procedures that operate on data</a:t>
                      </a:r>
                      <a:endParaRPr lang="en-IN" sz="2200" b="0" kern="1200" dirty="0">
                        <a:solidFill>
                          <a:schemeClr val="dk1"/>
                        </a:solidFill>
                        <a:effectLst/>
                        <a:latin typeface="+mn-lt"/>
                        <a:ea typeface="+mn-ea"/>
                        <a:cs typeface="+mn-cs"/>
                      </a:endParaRPr>
                    </a:p>
                  </a:txBody>
                  <a:tcPr/>
                </a:tc>
                <a:tc>
                  <a:txBody>
                    <a:bodyPr/>
                    <a:lstStyle/>
                    <a:p>
                      <a:pPr marL="0" algn="just" defTabSz="914400" rtl="0" eaLnBrk="1" latinLnBrk="0" hangingPunct="1"/>
                      <a:r>
                        <a:rPr lang="en-US" sz="2200" b="0" kern="1200" dirty="0" smtClean="0">
                          <a:solidFill>
                            <a:schemeClr val="dk1"/>
                          </a:solidFill>
                          <a:effectLst/>
                          <a:latin typeface="+mn-lt"/>
                          <a:ea typeface="+mn-ea"/>
                          <a:cs typeface="+mn-cs"/>
                        </a:rPr>
                        <a:t>Main focus is on the data that is being operated</a:t>
                      </a:r>
                      <a:endParaRPr lang="en-IN" sz="2200" b="0" kern="1200" dirty="0">
                        <a:solidFill>
                          <a:schemeClr val="dk1"/>
                        </a:solidFill>
                        <a:effectLst/>
                        <a:latin typeface="+mn-lt"/>
                        <a:ea typeface="+mn-ea"/>
                        <a:cs typeface="+mn-cs"/>
                      </a:endParaRPr>
                    </a:p>
                  </a:txBody>
                  <a:tcPr/>
                </a:tc>
                <a:extLst>
                  <a:ext uri="{0D108BD9-81ED-4DB2-BD59-A6C34878D82A}">
                    <a16:rowId xmlns:a16="http://schemas.microsoft.com/office/drawing/2014/main" xmlns="" val="10000"/>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694221140"/>
              </p:ext>
            </p:extLst>
          </p:nvPr>
        </p:nvGraphicFramePr>
        <p:xfrm>
          <a:off x="1752600" y="2959389"/>
          <a:ext cx="8763000" cy="762000"/>
        </p:xfrm>
        <a:graphic>
          <a:graphicData uri="http://schemas.openxmlformats.org/drawingml/2006/table">
            <a:tbl>
              <a:tblPr firstRow="1" bandRow="1">
                <a:tableStyleId>{69CF1AB2-1976-4502-BF36-3FF5EA218861}</a:tableStyleId>
              </a:tblPr>
              <a:tblGrid>
                <a:gridCol w="4381500">
                  <a:extLst>
                    <a:ext uri="{9D8B030D-6E8A-4147-A177-3AD203B41FA5}">
                      <a16:colId xmlns:a16="http://schemas.microsoft.com/office/drawing/2014/main" xmlns="" val="20000"/>
                    </a:ext>
                  </a:extLst>
                </a:gridCol>
                <a:gridCol w="4381500">
                  <a:extLst>
                    <a:ext uri="{9D8B030D-6E8A-4147-A177-3AD203B41FA5}">
                      <a16:colId xmlns:a16="http://schemas.microsoft.com/office/drawing/2014/main" xmlns="" val="20001"/>
                    </a:ext>
                  </a:extLst>
                </a:gridCol>
              </a:tblGrid>
              <a:tr h="370840">
                <a:tc>
                  <a:txBody>
                    <a:bodyPr/>
                    <a:lstStyle/>
                    <a:p>
                      <a:pPr marL="0" algn="just" defTabSz="914400" rtl="0" eaLnBrk="1" latinLnBrk="0" hangingPunct="1"/>
                      <a:r>
                        <a:rPr lang="en-US" sz="2200" b="0" kern="1200" dirty="0" smtClean="0">
                          <a:solidFill>
                            <a:schemeClr val="dk1"/>
                          </a:solidFill>
                          <a:effectLst/>
                          <a:latin typeface="+mn-lt"/>
                          <a:ea typeface="+mn-ea"/>
                          <a:cs typeface="+mn-cs"/>
                        </a:rPr>
                        <a:t>Top Down approach in program design</a:t>
                      </a:r>
                      <a:endParaRPr lang="en-IN" sz="2200" b="0" kern="1200" dirty="0">
                        <a:solidFill>
                          <a:schemeClr val="dk1"/>
                        </a:solidFill>
                        <a:effectLst/>
                        <a:latin typeface="+mn-lt"/>
                        <a:ea typeface="+mn-ea"/>
                        <a:cs typeface="+mn-cs"/>
                      </a:endParaRPr>
                    </a:p>
                  </a:txBody>
                  <a:tcPr/>
                </a:tc>
                <a:tc>
                  <a:txBody>
                    <a:bodyPr/>
                    <a:lstStyle/>
                    <a:p>
                      <a:pPr marL="0" algn="just" defTabSz="914400" rtl="0" eaLnBrk="1" latinLnBrk="0" hangingPunct="1"/>
                      <a:r>
                        <a:rPr lang="en-US" sz="2200" b="0" kern="1200" dirty="0" smtClean="0">
                          <a:solidFill>
                            <a:schemeClr val="dk1"/>
                          </a:solidFill>
                          <a:effectLst/>
                          <a:latin typeface="+mn-lt"/>
                          <a:ea typeface="+mn-ea"/>
                          <a:cs typeface="+mn-cs"/>
                        </a:rPr>
                        <a:t>Bottom Up approach in program design</a:t>
                      </a:r>
                      <a:endParaRPr lang="en-IN" sz="2200" b="0" kern="1200" dirty="0">
                        <a:solidFill>
                          <a:schemeClr val="dk1"/>
                        </a:solidFill>
                        <a:effectLst/>
                        <a:latin typeface="+mn-lt"/>
                        <a:ea typeface="+mn-ea"/>
                        <a:cs typeface="+mn-cs"/>
                      </a:endParaRPr>
                    </a:p>
                  </a:txBody>
                  <a:tcPr/>
                </a:tc>
                <a:extLst>
                  <a:ext uri="{0D108BD9-81ED-4DB2-BD59-A6C34878D82A}">
                    <a16:rowId xmlns:a16="http://schemas.microsoft.com/office/drawing/2014/main" xmlns="" val="10000"/>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239626689"/>
              </p:ext>
            </p:extLst>
          </p:nvPr>
        </p:nvGraphicFramePr>
        <p:xfrm>
          <a:off x="1752600" y="3722088"/>
          <a:ext cx="8763000" cy="762000"/>
        </p:xfrm>
        <a:graphic>
          <a:graphicData uri="http://schemas.openxmlformats.org/drawingml/2006/table">
            <a:tbl>
              <a:tblPr firstRow="1" bandRow="1">
                <a:tableStyleId>{69CF1AB2-1976-4502-BF36-3FF5EA218861}</a:tableStyleId>
              </a:tblPr>
              <a:tblGrid>
                <a:gridCol w="4381500">
                  <a:extLst>
                    <a:ext uri="{9D8B030D-6E8A-4147-A177-3AD203B41FA5}">
                      <a16:colId xmlns:a16="http://schemas.microsoft.com/office/drawing/2014/main" xmlns="" val="20000"/>
                    </a:ext>
                  </a:extLst>
                </a:gridCol>
                <a:gridCol w="4381500">
                  <a:extLst>
                    <a:ext uri="{9D8B030D-6E8A-4147-A177-3AD203B41FA5}">
                      <a16:colId xmlns:a16="http://schemas.microsoft.com/office/drawing/2014/main" xmlns="" val="20001"/>
                    </a:ext>
                  </a:extLst>
                </a:gridCol>
              </a:tblGrid>
              <a:tr h="370840">
                <a:tc>
                  <a:txBody>
                    <a:bodyPr/>
                    <a:lstStyle/>
                    <a:p>
                      <a:pPr marL="0" algn="just" defTabSz="914400" rtl="0" eaLnBrk="1" latinLnBrk="0" hangingPunct="1"/>
                      <a:r>
                        <a:rPr lang="en-US" sz="2200" b="0" kern="1200" dirty="0" smtClean="0">
                          <a:solidFill>
                            <a:schemeClr val="dk1"/>
                          </a:solidFill>
                          <a:effectLst/>
                          <a:latin typeface="+mn-lt"/>
                          <a:ea typeface="+mn-ea"/>
                          <a:cs typeface="+mn-cs"/>
                        </a:rPr>
                        <a:t>Large programs are divided into smaller programs known as functions</a:t>
                      </a:r>
                      <a:endParaRPr lang="en-IN" sz="2200" b="0" kern="1200" dirty="0">
                        <a:solidFill>
                          <a:schemeClr val="dk1"/>
                        </a:solidFill>
                        <a:effectLst/>
                        <a:latin typeface="+mn-lt"/>
                        <a:ea typeface="+mn-ea"/>
                        <a:cs typeface="+mn-cs"/>
                      </a:endParaRPr>
                    </a:p>
                  </a:txBody>
                  <a:tcPr/>
                </a:tc>
                <a:tc>
                  <a:txBody>
                    <a:bodyPr/>
                    <a:lstStyle/>
                    <a:p>
                      <a:pPr marL="0" algn="just" defTabSz="914400" rtl="0" eaLnBrk="1" latinLnBrk="0" hangingPunct="1"/>
                      <a:r>
                        <a:rPr lang="en-US" sz="2200" b="0" kern="1200" dirty="0" smtClean="0">
                          <a:solidFill>
                            <a:schemeClr val="dk1"/>
                          </a:solidFill>
                          <a:effectLst/>
                          <a:latin typeface="+mn-lt"/>
                          <a:ea typeface="+mn-ea"/>
                          <a:cs typeface="+mn-cs"/>
                        </a:rPr>
                        <a:t>Large programs are divided into classes and objects</a:t>
                      </a:r>
                      <a:endParaRPr lang="en-IN" sz="2200" b="0" kern="1200" dirty="0">
                        <a:solidFill>
                          <a:schemeClr val="dk1"/>
                        </a:solidFill>
                        <a:effectLst/>
                        <a:latin typeface="+mn-lt"/>
                        <a:ea typeface="+mn-ea"/>
                        <a:cs typeface="+mn-cs"/>
                      </a:endParaRPr>
                    </a:p>
                  </a:txBody>
                  <a:tcPr/>
                </a:tc>
                <a:extLst>
                  <a:ext uri="{0D108BD9-81ED-4DB2-BD59-A6C34878D82A}">
                    <a16:rowId xmlns:a16="http://schemas.microsoft.com/office/drawing/2014/main" xmlns="" val="10000"/>
                  </a:ext>
                </a:extLst>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3977186282"/>
              </p:ext>
            </p:extLst>
          </p:nvPr>
        </p:nvGraphicFramePr>
        <p:xfrm>
          <a:off x="1752600" y="4478470"/>
          <a:ext cx="8763000" cy="762000"/>
        </p:xfrm>
        <a:graphic>
          <a:graphicData uri="http://schemas.openxmlformats.org/drawingml/2006/table">
            <a:tbl>
              <a:tblPr firstRow="1" bandRow="1">
                <a:tableStyleId>{69CF1AB2-1976-4502-BF36-3FF5EA218861}</a:tableStyleId>
              </a:tblPr>
              <a:tblGrid>
                <a:gridCol w="4381500">
                  <a:extLst>
                    <a:ext uri="{9D8B030D-6E8A-4147-A177-3AD203B41FA5}">
                      <a16:colId xmlns:a16="http://schemas.microsoft.com/office/drawing/2014/main" xmlns="" val="20000"/>
                    </a:ext>
                  </a:extLst>
                </a:gridCol>
                <a:gridCol w="4381500">
                  <a:extLst>
                    <a:ext uri="{9D8B030D-6E8A-4147-A177-3AD203B41FA5}">
                      <a16:colId xmlns:a16="http://schemas.microsoft.com/office/drawing/2014/main" xmlns="" val="20001"/>
                    </a:ext>
                  </a:extLst>
                </a:gridCol>
              </a:tblGrid>
              <a:tr h="370840">
                <a:tc>
                  <a:txBody>
                    <a:bodyPr/>
                    <a:lstStyle/>
                    <a:p>
                      <a:pPr marL="0" algn="just" defTabSz="914400" rtl="0" eaLnBrk="1" latinLnBrk="0" hangingPunct="1"/>
                      <a:r>
                        <a:rPr lang="en-US" sz="2200" b="0" kern="1200" dirty="0" smtClean="0">
                          <a:solidFill>
                            <a:schemeClr val="dk1"/>
                          </a:solidFill>
                          <a:effectLst/>
                          <a:latin typeface="+mn-lt"/>
                          <a:ea typeface="+mn-ea"/>
                          <a:cs typeface="+mn-cs"/>
                        </a:rPr>
                        <a:t>Most of the functions share global data</a:t>
                      </a:r>
                      <a:endParaRPr lang="en-IN" sz="2200" b="0" kern="1200" dirty="0">
                        <a:solidFill>
                          <a:schemeClr val="dk1"/>
                        </a:solidFill>
                        <a:effectLst/>
                        <a:latin typeface="+mn-lt"/>
                        <a:ea typeface="+mn-ea"/>
                        <a:cs typeface="+mn-cs"/>
                      </a:endParaRPr>
                    </a:p>
                  </a:txBody>
                  <a:tcPr/>
                </a:tc>
                <a:tc>
                  <a:txBody>
                    <a:bodyPr/>
                    <a:lstStyle/>
                    <a:p>
                      <a:pPr marL="0" algn="just" defTabSz="914400" rtl="0" eaLnBrk="1" latinLnBrk="0" hangingPunct="1"/>
                      <a:r>
                        <a:rPr lang="en-US" sz="2200" b="0" kern="1200" dirty="0" smtClean="0">
                          <a:solidFill>
                            <a:schemeClr val="dk1"/>
                          </a:solidFill>
                          <a:effectLst/>
                          <a:latin typeface="+mn-lt"/>
                          <a:ea typeface="+mn-ea"/>
                          <a:cs typeface="+mn-cs"/>
                        </a:rPr>
                        <a:t>Data is tied together with function in the data structure</a:t>
                      </a:r>
                      <a:endParaRPr lang="en-IN" sz="2200" b="0" kern="1200" dirty="0">
                        <a:solidFill>
                          <a:schemeClr val="dk1"/>
                        </a:solidFill>
                        <a:effectLst/>
                        <a:latin typeface="+mn-lt"/>
                        <a:ea typeface="+mn-ea"/>
                        <a:cs typeface="+mn-cs"/>
                      </a:endParaRPr>
                    </a:p>
                  </a:txBody>
                  <a:tcPr/>
                </a:tc>
                <a:extLst>
                  <a:ext uri="{0D108BD9-81ED-4DB2-BD59-A6C34878D82A}">
                    <a16:rowId xmlns:a16="http://schemas.microsoft.com/office/drawing/2014/main" xmlns="" val="10000"/>
                  </a:ext>
                </a:extLst>
              </a:tr>
            </a:tbl>
          </a:graphicData>
        </a:graphic>
      </p:graphicFrame>
    </p:spTree>
    <p:extLst>
      <p:ext uri="{BB962C8B-B14F-4D97-AF65-F5344CB8AC3E}">
        <p14:creationId xmlns:p14="http://schemas.microsoft.com/office/powerpoint/2010/main" val="641673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IN" sz="2800" dirty="0"/>
              <a:t>Procedural Vs. Object Oriented Programming</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70421985"/>
              </p:ext>
            </p:extLst>
          </p:nvPr>
        </p:nvGraphicFramePr>
        <p:xfrm>
          <a:off x="1752600" y="1428902"/>
          <a:ext cx="8763000" cy="762000"/>
        </p:xfrm>
        <a:graphic>
          <a:graphicData uri="http://schemas.openxmlformats.org/drawingml/2006/table">
            <a:tbl>
              <a:tblPr firstRow="1" bandRow="1">
                <a:tableStyleId>{69CF1AB2-1976-4502-BF36-3FF5EA218861}</a:tableStyleId>
              </a:tblPr>
              <a:tblGrid>
                <a:gridCol w="4381500">
                  <a:extLst>
                    <a:ext uri="{9D8B030D-6E8A-4147-A177-3AD203B41FA5}">
                      <a16:colId xmlns:a16="http://schemas.microsoft.com/office/drawing/2014/main" xmlns="" val="20000"/>
                    </a:ext>
                  </a:extLst>
                </a:gridCol>
                <a:gridCol w="4381500">
                  <a:extLst>
                    <a:ext uri="{9D8B030D-6E8A-4147-A177-3AD203B41FA5}">
                      <a16:colId xmlns:a16="http://schemas.microsoft.com/office/drawing/2014/main" xmlns="" val="20001"/>
                    </a:ext>
                  </a:extLst>
                </a:gridCol>
              </a:tblGrid>
              <a:tr h="274972">
                <a:tc>
                  <a:txBody>
                    <a:bodyPr/>
                    <a:lstStyle/>
                    <a:p>
                      <a:pPr marL="0" algn="just" defTabSz="914400" rtl="0" eaLnBrk="1" latinLnBrk="0" hangingPunct="1"/>
                      <a:r>
                        <a:rPr lang="en-US" sz="2200" b="0" kern="1200" dirty="0" smtClean="0">
                          <a:solidFill>
                            <a:schemeClr val="dk1"/>
                          </a:solidFill>
                          <a:effectLst/>
                          <a:latin typeface="+mn-lt"/>
                          <a:ea typeface="+mn-ea"/>
                          <a:cs typeface="+mn-cs"/>
                        </a:rPr>
                        <a:t>Data moves openly in the system from one function to another function</a:t>
                      </a:r>
                      <a:endParaRPr lang="en-IN" sz="2200" b="0" kern="1200" dirty="0">
                        <a:solidFill>
                          <a:schemeClr val="dk1"/>
                        </a:solidFill>
                        <a:effectLst/>
                        <a:latin typeface="+mn-lt"/>
                        <a:ea typeface="+mn-ea"/>
                        <a:cs typeface="+mn-cs"/>
                      </a:endParaRPr>
                    </a:p>
                  </a:txBody>
                  <a:tcPr marL="124471" marR="124471"/>
                </a:tc>
                <a:tc>
                  <a:txBody>
                    <a:bodyPr/>
                    <a:lstStyle/>
                    <a:p>
                      <a:pPr marL="0" algn="just" defTabSz="914400" rtl="0" eaLnBrk="1" latinLnBrk="0" hangingPunct="1"/>
                      <a:r>
                        <a:rPr lang="en-US" sz="2200" b="0" kern="1200" dirty="0" smtClean="0">
                          <a:solidFill>
                            <a:schemeClr val="dk1"/>
                          </a:solidFill>
                          <a:effectLst/>
                          <a:latin typeface="+mn-lt"/>
                          <a:ea typeface="+mn-ea"/>
                          <a:cs typeface="+mn-cs"/>
                        </a:rPr>
                        <a:t>Data is hidden and cannot be accessed by external functions</a:t>
                      </a:r>
                      <a:endParaRPr lang="en-IN" sz="2200" b="0" kern="1200" dirty="0">
                        <a:solidFill>
                          <a:schemeClr val="dk1"/>
                        </a:solidFill>
                        <a:effectLst/>
                        <a:latin typeface="+mn-lt"/>
                        <a:ea typeface="+mn-ea"/>
                        <a:cs typeface="+mn-cs"/>
                      </a:endParaRPr>
                    </a:p>
                  </a:txBody>
                  <a:tcPr marL="124471" marR="124471"/>
                </a:tc>
                <a:extLst>
                  <a:ext uri="{0D108BD9-81ED-4DB2-BD59-A6C34878D82A}">
                    <a16:rowId xmlns:a16="http://schemas.microsoft.com/office/drawing/2014/main" xmlns="" val="10000"/>
                  </a:ext>
                </a:extLst>
              </a:tr>
            </a:tbl>
          </a:graphicData>
        </a:graphic>
      </p:graphicFrame>
      <p:graphicFrame>
        <p:nvGraphicFramePr>
          <p:cNvPr id="6" name="Table 5"/>
          <p:cNvGraphicFramePr>
            <a:graphicFrameLocks noGrp="1"/>
          </p:cNvGraphicFramePr>
          <p:nvPr>
            <p:extLst/>
          </p:nvPr>
        </p:nvGraphicFramePr>
        <p:xfrm>
          <a:off x="1752600" y="990600"/>
          <a:ext cx="8763000" cy="457200"/>
        </p:xfrm>
        <a:graphic>
          <a:graphicData uri="http://schemas.openxmlformats.org/drawingml/2006/table">
            <a:tbl>
              <a:tblPr firstRow="1" bandRow="1">
                <a:tableStyleId>{5C22544A-7EE6-4342-B048-85BDC9FD1C3A}</a:tableStyleId>
              </a:tblPr>
              <a:tblGrid>
                <a:gridCol w="4381500">
                  <a:extLst>
                    <a:ext uri="{9D8B030D-6E8A-4147-A177-3AD203B41FA5}">
                      <a16:colId xmlns:a16="http://schemas.microsoft.com/office/drawing/2014/main" xmlns="" val="20000"/>
                    </a:ext>
                  </a:extLst>
                </a:gridCol>
                <a:gridCol w="4381500">
                  <a:extLst>
                    <a:ext uri="{9D8B030D-6E8A-4147-A177-3AD203B41FA5}">
                      <a16:colId xmlns:a16="http://schemas.microsoft.com/office/drawing/2014/main" xmlns="" val="20001"/>
                    </a:ext>
                  </a:extLst>
                </a:gridCol>
              </a:tblGrid>
              <a:tr h="370840">
                <a:tc>
                  <a:txBody>
                    <a:bodyPr/>
                    <a:lstStyle/>
                    <a:p>
                      <a:pPr algn="ctr"/>
                      <a:r>
                        <a:rPr lang="en-IN" sz="2400" dirty="0" smtClean="0"/>
                        <a:t>POP </a:t>
                      </a:r>
                      <a:endParaRPr lang="en-IN" sz="2400" dirty="0"/>
                    </a:p>
                  </a:txBody>
                  <a:tcPr/>
                </a:tc>
                <a:tc>
                  <a:txBody>
                    <a:bodyPr/>
                    <a:lstStyle/>
                    <a:p>
                      <a:pPr algn="ctr"/>
                      <a:r>
                        <a:rPr lang="en-IN" sz="2400" dirty="0" smtClean="0"/>
                        <a:t>OOP</a:t>
                      </a:r>
                      <a:endParaRPr lang="en-IN" sz="2400" dirty="0"/>
                    </a:p>
                  </a:txBody>
                  <a:tcPr/>
                </a:tc>
                <a:extLst>
                  <a:ext uri="{0D108BD9-81ED-4DB2-BD59-A6C34878D82A}">
                    <a16:rowId xmlns:a16="http://schemas.microsoft.com/office/drawing/2014/main" xmlns="" val="10000"/>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3571503930"/>
              </p:ext>
            </p:extLst>
          </p:nvPr>
        </p:nvGraphicFramePr>
        <p:xfrm>
          <a:off x="1752600" y="2181793"/>
          <a:ext cx="8763000" cy="762000"/>
        </p:xfrm>
        <a:graphic>
          <a:graphicData uri="http://schemas.openxmlformats.org/drawingml/2006/table">
            <a:tbl>
              <a:tblPr firstRow="1" bandRow="1">
                <a:tableStyleId>{69CF1AB2-1976-4502-BF36-3FF5EA218861}</a:tableStyleId>
              </a:tblPr>
              <a:tblGrid>
                <a:gridCol w="4381500">
                  <a:extLst>
                    <a:ext uri="{9D8B030D-6E8A-4147-A177-3AD203B41FA5}">
                      <a16:colId xmlns:a16="http://schemas.microsoft.com/office/drawing/2014/main" xmlns="" val="20000"/>
                    </a:ext>
                  </a:extLst>
                </a:gridCol>
                <a:gridCol w="4381500">
                  <a:extLst>
                    <a:ext uri="{9D8B030D-6E8A-4147-A177-3AD203B41FA5}">
                      <a16:colId xmlns:a16="http://schemas.microsoft.com/office/drawing/2014/main" xmlns="" val="20001"/>
                    </a:ext>
                  </a:extLst>
                </a:gridCol>
              </a:tblGrid>
              <a:tr h="370840">
                <a:tc>
                  <a:txBody>
                    <a:bodyPr/>
                    <a:lstStyle/>
                    <a:p>
                      <a:pPr marL="0" algn="just" defTabSz="914400" rtl="0" eaLnBrk="1" latinLnBrk="0" hangingPunct="1"/>
                      <a:r>
                        <a:rPr lang="en-IN" sz="2200" b="0" kern="1200" dirty="0" smtClean="0">
                          <a:solidFill>
                            <a:schemeClr val="dk1"/>
                          </a:solidFill>
                          <a:effectLst/>
                          <a:latin typeface="+mn-lt"/>
                          <a:ea typeface="+mn-ea"/>
                          <a:cs typeface="+mn-cs"/>
                        </a:rPr>
                        <a:t>Adding of data and function is difficult</a:t>
                      </a:r>
                      <a:endParaRPr lang="en-IN" sz="2200" b="0" kern="1200" dirty="0">
                        <a:solidFill>
                          <a:schemeClr val="dk1"/>
                        </a:solidFill>
                        <a:effectLst/>
                        <a:latin typeface="+mn-lt"/>
                        <a:ea typeface="+mn-ea"/>
                        <a:cs typeface="+mn-cs"/>
                      </a:endParaRPr>
                    </a:p>
                  </a:txBody>
                  <a:tcPr/>
                </a:tc>
                <a:tc>
                  <a:txBody>
                    <a:bodyPr/>
                    <a:lstStyle/>
                    <a:p>
                      <a:pPr marL="0" algn="just" defTabSz="914400" rtl="0" eaLnBrk="1" latinLnBrk="0" hangingPunct="1"/>
                      <a:r>
                        <a:rPr lang="en-IN" sz="2200" b="0" kern="1200" dirty="0" smtClean="0">
                          <a:solidFill>
                            <a:schemeClr val="dk1"/>
                          </a:solidFill>
                          <a:effectLst/>
                          <a:latin typeface="+mn-lt"/>
                          <a:ea typeface="+mn-ea"/>
                          <a:cs typeface="+mn-cs"/>
                        </a:rPr>
                        <a:t>Adding of data and function is easy</a:t>
                      </a:r>
                      <a:endParaRPr lang="en-IN" sz="2200" b="0" kern="1200" dirty="0">
                        <a:solidFill>
                          <a:schemeClr val="dk1"/>
                        </a:solidFill>
                        <a:effectLst/>
                        <a:latin typeface="+mn-lt"/>
                        <a:ea typeface="+mn-ea"/>
                        <a:cs typeface="+mn-cs"/>
                      </a:endParaRPr>
                    </a:p>
                  </a:txBody>
                  <a:tcPr/>
                </a:tc>
                <a:extLst>
                  <a:ext uri="{0D108BD9-81ED-4DB2-BD59-A6C34878D82A}">
                    <a16:rowId xmlns:a16="http://schemas.microsoft.com/office/drawing/2014/main" xmlns="" val="10000"/>
                  </a:ext>
                </a:extLst>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1564965489"/>
              </p:ext>
            </p:extLst>
          </p:nvPr>
        </p:nvGraphicFramePr>
        <p:xfrm>
          <a:off x="1752600" y="2943093"/>
          <a:ext cx="8763000" cy="1341120"/>
        </p:xfrm>
        <a:graphic>
          <a:graphicData uri="http://schemas.openxmlformats.org/drawingml/2006/table">
            <a:tbl>
              <a:tblPr firstRow="1" bandRow="1">
                <a:tableStyleId>{69CF1AB2-1976-4502-BF36-3FF5EA218861}</a:tableStyleId>
              </a:tblPr>
              <a:tblGrid>
                <a:gridCol w="4381500">
                  <a:extLst>
                    <a:ext uri="{9D8B030D-6E8A-4147-A177-3AD203B41FA5}">
                      <a16:colId xmlns:a16="http://schemas.microsoft.com/office/drawing/2014/main" xmlns="" val="20000"/>
                    </a:ext>
                  </a:extLst>
                </a:gridCol>
                <a:gridCol w="4381500">
                  <a:extLst>
                    <a:ext uri="{9D8B030D-6E8A-4147-A177-3AD203B41FA5}">
                      <a16:colId xmlns:a16="http://schemas.microsoft.com/office/drawing/2014/main" xmlns="" val="20001"/>
                    </a:ext>
                  </a:extLst>
                </a:gridCol>
              </a:tblGrid>
              <a:tr h="370840">
                <a:tc>
                  <a:txBody>
                    <a:bodyPr/>
                    <a:lstStyle/>
                    <a:p>
                      <a:pPr marL="0" marR="0" lvl="0" indent="0" algn="just">
                        <a:lnSpc>
                          <a:spcPct val="100000"/>
                        </a:lnSpc>
                        <a:spcBef>
                          <a:spcPts val="0"/>
                        </a:spcBef>
                        <a:spcAft>
                          <a:spcPts val="0"/>
                        </a:spcAft>
                        <a:buFont typeface="+mj-lt"/>
                        <a:buNone/>
                      </a:pPr>
                      <a:r>
                        <a:rPr lang="en-IN" sz="2200" b="0" kern="1200" dirty="0" smtClean="0">
                          <a:solidFill>
                            <a:schemeClr val="dk1"/>
                          </a:solidFill>
                          <a:effectLst/>
                          <a:latin typeface="+mn-lt"/>
                          <a:ea typeface="+mn-ea"/>
                          <a:cs typeface="+mn-cs"/>
                        </a:rPr>
                        <a:t>Concepts like inheritance, polymorphism, data encapsulation, abstraction, access specifiers are not available.</a:t>
                      </a:r>
                      <a:endParaRPr lang="en-IN" sz="2200" b="0" kern="1200" dirty="0">
                        <a:solidFill>
                          <a:schemeClr val="dk1"/>
                        </a:solidFill>
                        <a:effectLst/>
                        <a:latin typeface="+mn-lt"/>
                        <a:ea typeface="+mn-ea"/>
                        <a:cs typeface="+mn-cs"/>
                      </a:endParaRPr>
                    </a:p>
                  </a:txBody>
                  <a:tcPr marL="68580" marR="68580" marT="0" marB="0"/>
                </a:tc>
                <a:tc>
                  <a:txBody>
                    <a:bodyPr/>
                    <a:lstStyle/>
                    <a:p>
                      <a:pPr marL="0" marR="0" lvl="0" indent="0" algn="just">
                        <a:lnSpc>
                          <a:spcPct val="100000"/>
                        </a:lnSpc>
                        <a:spcBef>
                          <a:spcPts val="0"/>
                        </a:spcBef>
                        <a:spcAft>
                          <a:spcPts val="0"/>
                        </a:spcAft>
                        <a:buFont typeface="+mj-lt"/>
                        <a:buNone/>
                      </a:pPr>
                      <a:r>
                        <a:rPr lang="en-IN" sz="2200" b="0" kern="1200" dirty="0" smtClean="0">
                          <a:solidFill>
                            <a:schemeClr val="dk1"/>
                          </a:solidFill>
                          <a:effectLst/>
                          <a:latin typeface="+mn-lt"/>
                          <a:ea typeface="+mn-ea"/>
                          <a:cs typeface="+mn-cs"/>
                        </a:rPr>
                        <a:t>Concepts like inheritance, polymorphism, data encapsulation, abstraction, access specifiers are available and can be used easily</a:t>
                      </a:r>
                      <a:endParaRPr lang="en-IN" sz="2200" b="0" kern="1200" dirty="0">
                        <a:solidFill>
                          <a:schemeClr val="dk1"/>
                        </a:solidFill>
                        <a:effectLst/>
                        <a:latin typeface="+mn-lt"/>
                        <a:ea typeface="+mn-ea"/>
                        <a:cs typeface="+mn-cs"/>
                      </a:endParaRPr>
                    </a:p>
                  </a:txBody>
                  <a:tcPr marL="68580" marR="68580" marT="0" marB="0"/>
                </a:tc>
                <a:extLst>
                  <a:ext uri="{0D108BD9-81ED-4DB2-BD59-A6C34878D82A}">
                    <a16:rowId xmlns:a16="http://schemas.microsoft.com/office/drawing/2014/main" xmlns="" val="10000"/>
                  </a:ext>
                </a:extLst>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2139957090"/>
              </p:ext>
            </p:extLst>
          </p:nvPr>
        </p:nvGraphicFramePr>
        <p:xfrm>
          <a:off x="1752600" y="4284106"/>
          <a:ext cx="8763000" cy="370840"/>
        </p:xfrm>
        <a:graphic>
          <a:graphicData uri="http://schemas.openxmlformats.org/drawingml/2006/table">
            <a:tbl>
              <a:tblPr firstRow="1" bandRow="1">
                <a:tableStyleId>{69CF1AB2-1976-4502-BF36-3FF5EA218861}</a:tableStyleId>
              </a:tblPr>
              <a:tblGrid>
                <a:gridCol w="4381500">
                  <a:extLst>
                    <a:ext uri="{9D8B030D-6E8A-4147-A177-3AD203B41FA5}">
                      <a16:colId xmlns:a16="http://schemas.microsoft.com/office/drawing/2014/main" xmlns="" val="20000"/>
                    </a:ext>
                  </a:extLst>
                </a:gridCol>
                <a:gridCol w="4381500">
                  <a:extLst>
                    <a:ext uri="{9D8B030D-6E8A-4147-A177-3AD203B41FA5}">
                      <a16:colId xmlns:a16="http://schemas.microsoft.com/office/drawing/2014/main" xmlns="" val="20001"/>
                    </a:ext>
                  </a:extLst>
                </a:gridCol>
              </a:tblGrid>
              <a:tr h="370840">
                <a:tc>
                  <a:txBody>
                    <a:bodyPr/>
                    <a:lstStyle/>
                    <a:p>
                      <a:pPr marL="0" marR="0" lvl="0" indent="0" algn="just">
                        <a:lnSpc>
                          <a:spcPct val="100000"/>
                        </a:lnSpc>
                        <a:spcBef>
                          <a:spcPts val="0"/>
                        </a:spcBef>
                        <a:spcAft>
                          <a:spcPts val="0"/>
                        </a:spcAft>
                        <a:buFont typeface="+mj-lt"/>
                        <a:buNone/>
                      </a:pPr>
                      <a:r>
                        <a:rPr lang="fr-FR" sz="2200" b="0" kern="1200" dirty="0" err="1" smtClean="0">
                          <a:solidFill>
                            <a:schemeClr val="dk1"/>
                          </a:solidFill>
                          <a:effectLst/>
                          <a:latin typeface="+mn-lt"/>
                          <a:ea typeface="+mn-ea"/>
                          <a:cs typeface="+mn-cs"/>
                        </a:rPr>
                        <a:t>Examples</a:t>
                      </a:r>
                      <a:r>
                        <a:rPr lang="fr-FR" sz="2200" b="0" kern="1200" dirty="0" smtClean="0">
                          <a:solidFill>
                            <a:schemeClr val="dk1"/>
                          </a:solidFill>
                          <a:effectLst/>
                          <a:latin typeface="+mn-lt"/>
                          <a:ea typeface="+mn-ea"/>
                          <a:cs typeface="+mn-cs"/>
                        </a:rPr>
                        <a:t>: C, Fortran, Pascal, etc…</a:t>
                      </a:r>
                      <a:endParaRPr lang="en-IN" sz="2200" b="0" kern="1200" dirty="0">
                        <a:solidFill>
                          <a:schemeClr val="dk1"/>
                        </a:solidFill>
                        <a:effectLst/>
                        <a:latin typeface="+mn-lt"/>
                        <a:ea typeface="+mn-ea"/>
                        <a:cs typeface="+mn-cs"/>
                      </a:endParaRPr>
                    </a:p>
                  </a:txBody>
                  <a:tcPr marL="68580" marR="68580" marT="0" marB="0"/>
                </a:tc>
                <a:tc>
                  <a:txBody>
                    <a:bodyPr/>
                    <a:lstStyle/>
                    <a:p>
                      <a:pPr marL="0" marR="0" lvl="0" indent="0" algn="just">
                        <a:lnSpc>
                          <a:spcPct val="100000"/>
                        </a:lnSpc>
                        <a:spcBef>
                          <a:spcPts val="0"/>
                        </a:spcBef>
                        <a:spcAft>
                          <a:spcPts val="0"/>
                        </a:spcAft>
                        <a:buFont typeface="+mj-lt"/>
                        <a:buNone/>
                      </a:pPr>
                      <a:r>
                        <a:rPr lang="fr-FR" sz="2200" b="0" kern="1200" dirty="0" err="1" smtClean="0">
                          <a:solidFill>
                            <a:schemeClr val="dk1"/>
                          </a:solidFill>
                          <a:effectLst/>
                          <a:latin typeface="+mn-lt"/>
                          <a:ea typeface="+mn-ea"/>
                          <a:cs typeface="+mn-cs"/>
                        </a:rPr>
                        <a:t>Examples</a:t>
                      </a:r>
                      <a:r>
                        <a:rPr lang="fr-FR" sz="2200" b="0" kern="1200" dirty="0" smtClean="0">
                          <a:solidFill>
                            <a:schemeClr val="dk1"/>
                          </a:solidFill>
                          <a:effectLst/>
                          <a:latin typeface="+mn-lt"/>
                          <a:ea typeface="+mn-ea"/>
                          <a:cs typeface="+mn-cs"/>
                        </a:rPr>
                        <a:t>: C++, Java, C#, etc…</a:t>
                      </a:r>
                      <a:endParaRPr lang="en-IN" sz="2200" b="0" kern="1200" dirty="0">
                        <a:solidFill>
                          <a:schemeClr val="dk1"/>
                        </a:solidFill>
                        <a:effectLst/>
                        <a:latin typeface="+mn-lt"/>
                        <a:ea typeface="+mn-ea"/>
                        <a:cs typeface="+mn-cs"/>
                      </a:endParaRPr>
                    </a:p>
                  </a:txBody>
                  <a:tcPr marL="68580" marR="68580" marT="0" marB="0"/>
                </a:tc>
                <a:extLst>
                  <a:ext uri="{0D108BD9-81ED-4DB2-BD59-A6C34878D82A}">
                    <a16:rowId xmlns:a16="http://schemas.microsoft.com/office/drawing/2014/main" xmlns="" val="10000"/>
                  </a:ext>
                </a:extLst>
              </a:tr>
            </a:tbl>
          </a:graphicData>
        </a:graphic>
      </p:graphicFrame>
    </p:spTree>
    <p:extLst>
      <p:ext uri="{BB962C8B-B14F-4D97-AF65-F5344CB8AC3E}">
        <p14:creationId xmlns:p14="http://schemas.microsoft.com/office/powerpoint/2010/main" val="1683926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OOPs Concept</a:t>
            </a:r>
            <a:endParaRPr lang="en-US" dirty="0"/>
          </a:p>
        </p:txBody>
      </p:sp>
      <p:sp>
        <p:nvSpPr>
          <p:cNvPr id="3" name="Content Placeholder 2"/>
          <p:cNvSpPr>
            <a:spLocks noGrp="1"/>
          </p:cNvSpPr>
          <p:nvPr>
            <p:ph idx="1"/>
          </p:nvPr>
        </p:nvSpPr>
        <p:spPr/>
        <p:txBody>
          <a:bodyPr/>
          <a:lstStyle/>
          <a:p>
            <a:r>
              <a:rPr lang="en-IN" dirty="0"/>
              <a:t>4 pillars that makes language Object Oriented Programming language.</a:t>
            </a:r>
          </a:p>
          <a:p>
            <a:pPr marL="0" indent="0">
              <a:buNone/>
            </a:pPr>
            <a:r>
              <a:rPr lang="en-US" dirty="0" smtClean="0"/>
              <a:t> </a:t>
            </a:r>
            <a:endParaRPr lang="en-US" dirty="0"/>
          </a:p>
        </p:txBody>
      </p:sp>
      <p:graphicFrame>
        <p:nvGraphicFramePr>
          <p:cNvPr id="12" name="Diagram 11"/>
          <p:cNvGraphicFramePr/>
          <p:nvPr>
            <p:extLst>
              <p:ext uri="{D42A27DB-BD31-4B8C-83A1-F6EECF244321}">
                <p14:modId xmlns:p14="http://schemas.microsoft.com/office/powerpoint/2010/main" val="4064850421"/>
              </p:ext>
            </p:extLst>
          </p:nvPr>
        </p:nvGraphicFramePr>
        <p:xfrm>
          <a:off x="2866506" y="1724429"/>
          <a:ext cx="6458988"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ustDataLst>
      <p:tags r:id="rId1"/>
    </p:custDataLst>
    <p:extLst>
      <p:ext uri="{BB962C8B-B14F-4D97-AF65-F5344CB8AC3E}">
        <p14:creationId xmlns:p14="http://schemas.microsoft.com/office/powerpoint/2010/main" val="22643401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graphicEl>
                                              <a:dgm id="{3EF1FC36-95CD-4EE9-89E6-9B542AF85E68}"/>
                                            </p:graphicEl>
                                          </p:spTgt>
                                        </p:tgtEl>
                                        <p:attrNameLst>
                                          <p:attrName>style.visibility</p:attrName>
                                        </p:attrNameLst>
                                      </p:cBhvr>
                                      <p:to>
                                        <p:strVal val="visible"/>
                                      </p:to>
                                    </p:set>
                                    <p:animEffect transition="in" filter="fade">
                                      <p:cBhvr>
                                        <p:cTn id="7" dur="500"/>
                                        <p:tgtEl>
                                          <p:spTgt spid="12">
                                            <p:graphicEl>
                                              <a:dgm id="{3EF1FC36-95CD-4EE9-89E6-9B542AF85E68}"/>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graphicEl>
                                              <a:dgm id="{A7391574-8158-4F86-8FAC-9706B1CDC251}"/>
                                            </p:graphicEl>
                                          </p:spTgt>
                                        </p:tgtEl>
                                        <p:attrNameLst>
                                          <p:attrName>style.visibility</p:attrName>
                                        </p:attrNameLst>
                                      </p:cBhvr>
                                      <p:to>
                                        <p:strVal val="visible"/>
                                      </p:to>
                                    </p:set>
                                    <p:animEffect transition="in" filter="fade">
                                      <p:cBhvr>
                                        <p:cTn id="12" dur="500"/>
                                        <p:tgtEl>
                                          <p:spTgt spid="12">
                                            <p:graphicEl>
                                              <a:dgm id="{A7391574-8158-4F86-8FAC-9706B1CDC251}"/>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
                                            <p:graphicEl>
                                              <a:dgm id="{58A99F87-137E-4591-B532-713A776A52A5}"/>
                                            </p:graphicEl>
                                          </p:spTgt>
                                        </p:tgtEl>
                                        <p:attrNameLst>
                                          <p:attrName>style.visibility</p:attrName>
                                        </p:attrNameLst>
                                      </p:cBhvr>
                                      <p:to>
                                        <p:strVal val="visible"/>
                                      </p:to>
                                    </p:set>
                                    <p:animEffect transition="in" filter="fade">
                                      <p:cBhvr>
                                        <p:cTn id="17" dur="500"/>
                                        <p:tgtEl>
                                          <p:spTgt spid="12">
                                            <p:graphicEl>
                                              <a:dgm id="{58A99F87-137E-4591-B532-713A776A52A5}"/>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2">
                                            <p:graphicEl>
                                              <a:dgm id="{C76E5692-C8A3-4FDB-8A48-E811FD47AB68}"/>
                                            </p:graphicEl>
                                          </p:spTgt>
                                        </p:tgtEl>
                                        <p:attrNameLst>
                                          <p:attrName>style.visibility</p:attrName>
                                        </p:attrNameLst>
                                      </p:cBhvr>
                                      <p:to>
                                        <p:strVal val="visible"/>
                                      </p:to>
                                    </p:set>
                                    <p:animEffect transition="in" filter="fade">
                                      <p:cBhvr>
                                        <p:cTn id="22" dur="500"/>
                                        <p:tgtEl>
                                          <p:spTgt spid="12">
                                            <p:graphicEl>
                                              <a:dgm id="{C76E5692-C8A3-4FDB-8A48-E811FD47AB68}"/>
                                            </p:graphic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2">
                                            <p:graphicEl>
                                              <a:dgm id="{0B370AD1-CCAB-4F12-B60A-6942FDF58ED9}"/>
                                            </p:graphicEl>
                                          </p:spTgt>
                                        </p:tgtEl>
                                        <p:attrNameLst>
                                          <p:attrName>style.visibility</p:attrName>
                                        </p:attrNameLst>
                                      </p:cBhvr>
                                      <p:to>
                                        <p:strVal val="visible"/>
                                      </p:to>
                                    </p:set>
                                    <p:animEffect transition="in" filter="fade">
                                      <p:cBhvr>
                                        <p:cTn id="27" dur="500"/>
                                        <p:tgtEl>
                                          <p:spTgt spid="12">
                                            <p:graphicEl>
                                              <a:dgm id="{0B370AD1-CCAB-4F12-B60A-6942FDF58ED9}"/>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2" grpId="0">
        <p:bldSub>
          <a:bldDgm bld="one"/>
        </p:bldSub>
      </p:bldGraphic>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Encapsulation</a:t>
            </a:r>
            <a:endParaRPr lang="en-US" dirty="0"/>
          </a:p>
        </p:txBody>
      </p:sp>
      <p:sp>
        <p:nvSpPr>
          <p:cNvPr id="3" name="Content Placeholder 2"/>
          <p:cNvSpPr>
            <a:spLocks noGrp="1"/>
          </p:cNvSpPr>
          <p:nvPr>
            <p:ph idx="1"/>
          </p:nvPr>
        </p:nvSpPr>
        <p:spPr/>
        <p:txBody>
          <a:bodyPr/>
          <a:lstStyle/>
          <a:p>
            <a:pPr algn="just"/>
            <a:r>
              <a:rPr lang="en-IN" dirty="0" smtClean="0"/>
              <a:t>The wrapping up of data and functions into a single unit is known as </a:t>
            </a:r>
            <a:r>
              <a:rPr lang="en-IN" b="1" dirty="0">
                <a:solidFill>
                  <a:schemeClr val="tx2"/>
                </a:solidFill>
              </a:rPr>
              <a:t>encapsulation</a:t>
            </a:r>
          </a:p>
          <a:p>
            <a:pPr algn="just"/>
            <a:r>
              <a:rPr lang="en-IN" dirty="0" smtClean="0"/>
              <a:t>The insulation of the data from direct access by the program is called </a:t>
            </a:r>
            <a:r>
              <a:rPr lang="en-IN" b="1" dirty="0">
                <a:solidFill>
                  <a:schemeClr val="tx2"/>
                </a:solidFill>
              </a:rPr>
              <a:t>data hiding </a:t>
            </a:r>
            <a:r>
              <a:rPr lang="en-IN" dirty="0" smtClean="0"/>
              <a:t>or </a:t>
            </a:r>
            <a:r>
              <a:rPr lang="en-IN" b="1" dirty="0">
                <a:solidFill>
                  <a:schemeClr val="tx2"/>
                </a:solidFill>
              </a:rPr>
              <a:t>information hiding</a:t>
            </a:r>
            <a:r>
              <a:rPr lang="en-IN" dirty="0" smtClean="0"/>
              <a:t>.</a:t>
            </a:r>
          </a:p>
          <a:p>
            <a:pPr algn="just"/>
            <a:r>
              <a:rPr lang="en-IN" dirty="0" smtClean="0"/>
              <a:t>It is the </a:t>
            </a:r>
            <a:r>
              <a:rPr lang="en-IN" dirty="0"/>
              <a:t>process of enclosing one or more details from outside world through access right</a:t>
            </a:r>
            <a:r>
              <a:rPr lang="en-IN" dirty="0" smtClean="0"/>
              <a:t>.</a:t>
            </a:r>
          </a:p>
          <a:p>
            <a:r>
              <a:rPr lang="en-US" dirty="0" smtClean="0"/>
              <a:t>In </a:t>
            </a:r>
            <a:r>
              <a:rPr lang="en-US" dirty="0"/>
              <a:t>simple words, "Encapsulation is a process of binging </a:t>
            </a:r>
            <a:r>
              <a:rPr lang="en-US" b="1" dirty="0"/>
              <a:t>data members </a:t>
            </a:r>
            <a:r>
              <a:rPr lang="en-US" dirty="0"/>
              <a:t>(variable, properties) and member </a:t>
            </a:r>
            <a:r>
              <a:rPr lang="en-US" b="1" dirty="0"/>
              <a:t>functions</a:t>
            </a:r>
            <a:r>
              <a:rPr lang="en-US" dirty="0"/>
              <a:t> (methods) into a </a:t>
            </a:r>
            <a:r>
              <a:rPr lang="en-US" b="1" dirty="0"/>
              <a:t>single unit</a:t>
            </a:r>
            <a:r>
              <a:rPr lang="en-US" dirty="0"/>
              <a:t>.</a:t>
            </a:r>
          </a:p>
          <a:p>
            <a:pPr algn="just"/>
            <a:endParaRPr lang="en-IN" dirty="0"/>
          </a:p>
        </p:txBody>
      </p:sp>
      <p:pic>
        <p:nvPicPr>
          <p:cNvPr id="4" name="Picture 4" descr="What is Encapsulation in Java and How to Implement I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06447" y="3448277"/>
            <a:ext cx="4793285" cy="2837973"/>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31635307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Inheritance</a:t>
            </a:r>
            <a:endParaRPr lang="en-US" dirty="0"/>
          </a:p>
        </p:txBody>
      </p:sp>
      <p:sp>
        <p:nvSpPr>
          <p:cNvPr id="5" name="Content Placeholder 2"/>
          <p:cNvSpPr>
            <a:spLocks noGrp="1"/>
          </p:cNvSpPr>
          <p:nvPr>
            <p:ph idx="1"/>
          </p:nvPr>
        </p:nvSpPr>
        <p:spPr>
          <a:xfrm>
            <a:off x="131180" y="863444"/>
            <a:ext cx="6211431" cy="5590565"/>
          </a:xfrm>
        </p:spPr>
        <p:txBody>
          <a:bodyPr/>
          <a:lstStyle/>
          <a:p>
            <a:r>
              <a:rPr lang="en-US" dirty="0"/>
              <a:t>The mechanism of deriving a </a:t>
            </a:r>
            <a:r>
              <a:rPr lang="en-US" b="1" dirty="0"/>
              <a:t>new class </a:t>
            </a:r>
            <a:r>
              <a:rPr lang="en-US" dirty="0"/>
              <a:t>from an </a:t>
            </a:r>
            <a:r>
              <a:rPr lang="en-US" b="1" dirty="0"/>
              <a:t>old class </a:t>
            </a:r>
            <a:r>
              <a:rPr lang="en-US" dirty="0"/>
              <a:t>is called inheritance or derivation.</a:t>
            </a:r>
          </a:p>
          <a:p>
            <a:r>
              <a:rPr lang="en-US" dirty="0"/>
              <a:t>The old class is known as </a:t>
            </a:r>
            <a:r>
              <a:rPr lang="en-US" b="1" dirty="0"/>
              <a:t>base class </a:t>
            </a:r>
            <a:r>
              <a:rPr lang="en-US" dirty="0"/>
              <a:t>while new class is known as </a:t>
            </a:r>
            <a:r>
              <a:rPr lang="en-US" b="1" dirty="0"/>
              <a:t>derived class </a:t>
            </a:r>
            <a:r>
              <a:rPr lang="en-US" dirty="0"/>
              <a:t>or </a:t>
            </a:r>
            <a:r>
              <a:rPr lang="en-US" b="1" dirty="0"/>
              <a:t>subclass</a:t>
            </a:r>
            <a:r>
              <a:rPr lang="en-US" dirty="0" smtClean="0"/>
              <a:t>.</a:t>
            </a:r>
          </a:p>
          <a:p>
            <a:r>
              <a:rPr lang="en-US" dirty="0" smtClean="0"/>
              <a:t>It </a:t>
            </a:r>
            <a:r>
              <a:rPr lang="en-US" dirty="0"/>
              <a:t>lets programmers create new classes that share some of the attributes of existing classes. </a:t>
            </a:r>
            <a:endParaRPr lang="en-US" dirty="0" smtClean="0"/>
          </a:p>
          <a:p>
            <a:r>
              <a:rPr lang="en-US" dirty="0" smtClean="0"/>
              <a:t>Inheritance </a:t>
            </a:r>
            <a:r>
              <a:rPr lang="en-US" dirty="0"/>
              <a:t>lets us build on previous work without reinventing the wheel</a:t>
            </a:r>
            <a:r>
              <a:rPr lang="en-US" dirty="0" smtClean="0"/>
              <a:t>.</a:t>
            </a:r>
          </a:p>
          <a:p>
            <a:r>
              <a:rPr lang="en-US" dirty="0" smtClean="0"/>
              <a:t>The </a:t>
            </a:r>
            <a:r>
              <a:rPr lang="en-US" dirty="0"/>
              <a:t>inheritance is the most powerful feature of OOP</a:t>
            </a:r>
            <a:r>
              <a:rPr lang="en-US" dirty="0" smtClean="0"/>
              <a:t>.</a:t>
            </a:r>
          </a:p>
          <a:p>
            <a:r>
              <a:rPr lang="en-US" dirty="0"/>
              <a:t>Through effective use of inheritance, we can save lot of time in programming and also reduce errors, which in turn will increase the quality of work and productivity</a:t>
            </a:r>
            <a:r>
              <a:rPr lang="en-US" dirty="0" smtClean="0"/>
              <a:t>.</a:t>
            </a:r>
          </a:p>
          <a:p>
            <a:endParaRPr lang="en-US" dirty="0"/>
          </a:p>
        </p:txBody>
      </p:sp>
      <p:sp>
        <p:nvSpPr>
          <p:cNvPr id="6" name="Rectangle 5"/>
          <p:cNvSpPr/>
          <p:nvPr/>
        </p:nvSpPr>
        <p:spPr>
          <a:xfrm>
            <a:off x="6648797" y="4216244"/>
            <a:ext cx="2133600" cy="1371600"/>
          </a:xfrm>
          <a:prstGeom prst="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IN" sz="2000" dirty="0" smtClean="0">
                <a:ln w="0"/>
                <a:solidFill>
                  <a:schemeClr val="tx1"/>
                </a:solidFill>
                <a:effectLst>
                  <a:outerShdw blurRad="38100" dist="19050" dir="2700000" algn="tl" rotWithShape="0">
                    <a:schemeClr val="dk1">
                      <a:alpha val="40000"/>
                    </a:schemeClr>
                  </a:outerShdw>
                </a:effectLst>
              </a:rPr>
              <a:t>- ID</a:t>
            </a:r>
          </a:p>
          <a:p>
            <a:r>
              <a:rPr lang="en-IN" sz="2000" dirty="0" smtClean="0">
                <a:ln w="0"/>
                <a:solidFill>
                  <a:schemeClr val="tx1"/>
                </a:solidFill>
                <a:effectLst>
                  <a:outerShdw blurRad="38100" dist="19050" dir="2700000" algn="tl" rotWithShape="0">
                    <a:schemeClr val="dk1">
                      <a:alpha val="40000"/>
                    </a:schemeClr>
                  </a:outerShdw>
                </a:effectLst>
              </a:rPr>
              <a:t>- Name</a:t>
            </a:r>
          </a:p>
          <a:p>
            <a:r>
              <a:rPr lang="en-IN" sz="2000" dirty="0" smtClean="0">
                <a:ln w="0"/>
                <a:solidFill>
                  <a:schemeClr val="tx1"/>
                </a:solidFill>
                <a:effectLst>
                  <a:outerShdw blurRad="38100" dist="19050" dir="2700000" algn="tl" rotWithShape="0">
                    <a:schemeClr val="dk1">
                      <a:alpha val="40000"/>
                    </a:schemeClr>
                  </a:outerShdw>
                </a:effectLst>
              </a:rPr>
              <a:t>- Address</a:t>
            </a:r>
          </a:p>
          <a:p>
            <a:r>
              <a:rPr lang="en-IN" sz="2000" dirty="0" smtClean="0">
                <a:ln w="0"/>
                <a:solidFill>
                  <a:schemeClr val="tx1"/>
                </a:solidFill>
                <a:effectLst>
                  <a:outerShdw blurRad="38100" dist="19050" dir="2700000" algn="tl" rotWithShape="0">
                    <a:schemeClr val="dk1">
                      <a:alpha val="40000"/>
                    </a:schemeClr>
                  </a:outerShdw>
                </a:effectLst>
              </a:rPr>
              <a:t>- Contact</a:t>
            </a:r>
          </a:p>
        </p:txBody>
      </p:sp>
      <p:sp>
        <p:nvSpPr>
          <p:cNvPr id="7" name="Rectangle 6"/>
          <p:cNvSpPr/>
          <p:nvPr/>
        </p:nvSpPr>
        <p:spPr>
          <a:xfrm>
            <a:off x="6648797" y="3530444"/>
            <a:ext cx="2133600"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Manager</a:t>
            </a:r>
            <a:endParaRPr lang="en-IN" sz="2400" dirty="0"/>
          </a:p>
        </p:txBody>
      </p:sp>
      <p:sp>
        <p:nvSpPr>
          <p:cNvPr id="8" name="Rectangle 7"/>
          <p:cNvSpPr/>
          <p:nvPr/>
        </p:nvSpPr>
        <p:spPr>
          <a:xfrm>
            <a:off x="6648797" y="4216244"/>
            <a:ext cx="2133600" cy="1828800"/>
          </a:xfrm>
          <a:prstGeom prst="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IN" sz="2000" dirty="0" smtClean="0">
                <a:ln w="0"/>
                <a:solidFill>
                  <a:schemeClr val="tx1"/>
                </a:solidFill>
                <a:effectLst>
                  <a:outerShdw blurRad="38100" dist="19050" dir="2700000" algn="tl" rotWithShape="0">
                    <a:schemeClr val="dk1">
                      <a:alpha val="40000"/>
                    </a:schemeClr>
                  </a:outerShdw>
                </a:effectLst>
              </a:rPr>
              <a:t>- ID</a:t>
            </a:r>
          </a:p>
          <a:p>
            <a:r>
              <a:rPr lang="en-IN" sz="2000" dirty="0" smtClean="0">
                <a:ln w="0"/>
                <a:solidFill>
                  <a:schemeClr val="tx1"/>
                </a:solidFill>
                <a:effectLst>
                  <a:outerShdw blurRad="38100" dist="19050" dir="2700000" algn="tl" rotWithShape="0">
                    <a:schemeClr val="dk1">
                      <a:alpha val="40000"/>
                    </a:schemeClr>
                  </a:outerShdw>
                </a:effectLst>
              </a:rPr>
              <a:t>- Name</a:t>
            </a:r>
          </a:p>
          <a:p>
            <a:r>
              <a:rPr lang="en-IN" sz="2000" dirty="0" smtClean="0">
                <a:ln w="0"/>
                <a:solidFill>
                  <a:schemeClr val="tx1"/>
                </a:solidFill>
                <a:effectLst>
                  <a:outerShdw blurRad="38100" dist="19050" dir="2700000" algn="tl" rotWithShape="0">
                    <a:schemeClr val="dk1">
                      <a:alpha val="40000"/>
                    </a:schemeClr>
                  </a:outerShdw>
                </a:effectLst>
              </a:rPr>
              <a:t>- Address</a:t>
            </a:r>
          </a:p>
          <a:p>
            <a:r>
              <a:rPr lang="en-IN" sz="2000" dirty="0" smtClean="0">
                <a:ln w="0"/>
                <a:solidFill>
                  <a:schemeClr val="tx1"/>
                </a:solidFill>
                <a:effectLst>
                  <a:outerShdw blurRad="38100" dist="19050" dir="2700000" algn="tl" rotWithShape="0">
                    <a:schemeClr val="dk1">
                      <a:alpha val="40000"/>
                    </a:schemeClr>
                  </a:outerShdw>
                </a:effectLst>
              </a:rPr>
              <a:t>- Contact</a:t>
            </a:r>
          </a:p>
          <a:p>
            <a:r>
              <a:rPr lang="en-IN" sz="2000" dirty="0" smtClean="0">
                <a:ln w="0"/>
                <a:solidFill>
                  <a:schemeClr val="tx1"/>
                </a:solidFill>
                <a:effectLst>
                  <a:outerShdw blurRad="38100" dist="19050" dir="2700000" algn="tl" rotWithShape="0">
                    <a:schemeClr val="dk1">
                      <a:alpha val="40000"/>
                    </a:schemeClr>
                  </a:outerShdw>
                </a:effectLst>
              </a:rPr>
              <a:t>- </a:t>
            </a:r>
            <a:r>
              <a:rPr lang="en-IN" sz="2000" dirty="0" err="1" smtClean="0">
                <a:ln w="0"/>
                <a:solidFill>
                  <a:schemeClr val="tx1"/>
                </a:solidFill>
                <a:effectLst>
                  <a:outerShdw blurRad="38100" dist="19050" dir="2700000" algn="tl" rotWithShape="0">
                    <a:schemeClr val="dk1">
                      <a:alpha val="40000"/>
                    </a:schemeClr>
                  </a:outerShdw>
                </a:effectLst>
              </a:rPr>
              <a:t>MonthlySalary</a:t>
            </a:r>
            <a:endParaRPr lang="en-IN" sz="2000" dirty="0">
              <a:ln w="0"/>
              <a:solidFill>
                <a:schemeClr val="tx1"/>
              </a:solidFill>
              <a:effectLst>
                <a:outerShdw blurRad="38100" dist="19050" dir="2700000" algn="tl" rotWithShape="0">
                  <a:schemeClr val="dk1">
                    <a:alpha val="40000"/>
                  </a:schemeClr>
                </a:outerShdw>
              </a:effectLst>
            </a:endParaRPr>
          </a:p>
        </p:txBody>
      </p:sp>
      <p:sp>
        <p:nvSpPr>
          <p:cNvPr id="9" name="Rectangle 8"/>
          <p:cNvSpPr/>
          <p:nvPr/>
        </p:nvSpPr>
        <p:spPr>
          <a:xfrm>
            <a:off x="9925397" y="3530444"/>
            <a:ext cx="2133600" cy="7481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Worker</a:t>
            </a:r>
            <a:endParaRPr lang="en-IN" sz="2400" dirty="0"/>
          </a:p>
        </p:txBody>
      </p:sp>
      <p:sp>
        <p:nvSpPr>
          <p:cNvPr id="10" name="Rectangle 9"/>
          <p:cNvSpPr/>
          <p:nvPr/>
        </p:nvSpPr>
        <p:spPr>
          <a:xfrm>
            <a:off x="9925397" y="4278589"/>
            <a:ext cx="2133600" cy="1995055"/>
          </a:xfrm>
          <a:prstGeom prst="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IN" sz="2000" dirty="0" smtClean="0">
                <a:ln w="0"/>
                <a:solidFill>
                  <a:schemeClr val="tx1"/>
                </a:solidFill>
                <a:effectLst>
                  <a:outerShdw blurRad="38100" dist="19050" dir="2700000" algn="tl" rotWithShape="0">
                    <a:schemeClr val="dk1">
                      <a:alpha val="40000"/>
                    </a:schemeClr>
                  </a:outerShdw>
                </a:effectLst>
              </a:rPr>
              <a:t>- ID</a:t>
            </a:r>
          </a:p>
          <a:p>
            <a:r>
              <a:rPr lang="en-IN" sz="2000" dirty="0" smtClean="0">
                <a:ln w="0"/>
                <a:solidFill>
                  <a:schemeClr val="tx1"/>
                </a:solidFill>
                <a:effectLst>
                  <a:outerShdw blurRad="38100" dist="19050" dir="2700000" algn="tl" rotWithShape="0">
                    <a:schemeClr val="dk1">
                      <a:alpha val="40000"/>
                    </a:schemeClr>
                  </a:outerShdw>
                </a:effectLst>
              </a:rPr>
              <a:t>- Name</a:t>
            </a:r>
          </a:p>
          <a:p>
            <a:r>
              <a:rPr lang="en-IN" sz="2000" dirty="0" smtClean="0">
                <a:ln w="0"/>
                <a:solidFill>
                  <a:schemeClr val="tx1"/>
                </a:solidFill>
                <a:effectLst>
                  <a:outerShdw blurRad="38100" dist="19050" dir="2700000" algn="tl" rotWithShape="0">
                    <a:schemeClr val="dk1">
                      <a:alpha val="40000"/>
                    </a:schemeClr>
                  </a:outerShdw>
                </a:effectLst>
              </a:rPr>
              <a:t>- Address</a:t>
            </a:r>
          </a:p>
          <a:p>
            <a:r>
              <a:rPr lang="en-IN" sz="2000" dirty="0" smtClean="0">
                <a:ln w="0"/>
                <a:solidFill>
                  <a:schemeClr val="tx1"/>
                </a:solidFill>
                <a:effectLst>
                  <a:outerShdw blurRad="38100" dist="19050" dir="2700000" algn="tl" rotWithShape="0">
                    <a:schemeClr val="dk1">
                      <a:alpha val="40000"/>
                    </a:schemeClr>
                  </a:outerShdw>
                </a:effectLst>
              </a:rPr>
              <a:t>- Contact</a:t>
            </a:r>
          </a:p>
          <a:p>
            <a:r>
              <a:rPr lang="en-IN" sz="2000" dirty="0" smtClean="0">
                <a:ln w="0"/>
                <a:solidFill>
                  <a:schemeClr val="tx1"/>
                </a:solidFill>
                <a:effectLst>
                  <a:outerShdw blurRad="38100" dist="19050" dir="2700000" algn="tl" rotWithShape="0">
                    <a:schemeClr val="dk1">
                      <a:alpha val="40000"/>
                    </a:schemeClr>
                  </a:outerShdw>
                </a:effectLst>
              </a:rPr>
              <a:t>- </a:t>
            </a:r>
            <a:r>
              <a:rPr lang="en-IN" sz="2000" dirty="0" err="1" smtClean="0">
                <a:ln w="0"/>
                <a:solidFill>
                  <a:schemeClr val="tx1"/>
                </a:solidFill>
                <a:effectLst>
                  <a:outerShdw blurRad="38100" dist="19050" dir="2700000" algn="tl" rotWithShape="0">
                    <a:schemeClr val="dk1">
                      <a:alpha val="40000"/>
                    </a:schemeClr>
                  </a:outerShdw>
                </a:effectLst>
              </a:rPr>
              <a:t>DailySalary</a:t>
            </a:r>
            <a:endParaRPr lang="en-IN" sz="2000" dirty="0" smtClean="0">
              <a:ln w="0"/>
              <a:solidFill>
                <a:schemeClr val="tx1"/>
              </a:solidFill>
              <a:effectLst>
                <a:outerShdw blurRad="38100" dist="19050" dir="2700000" algn="tl" rotWithShape="0">
                  <a:schemeClr val="dk1">
                    <a:alpha val="40000"/>
                  </a:schemeClr>
                </a:outerShdw>
              </a:effectLst>
            </a:endParaRPr>
          </a:p>
          <a:p>
            <a:r>
              <a:rPr lang="en-IN" sz="2000" dirty="0" smtClean="0">
                <a:ln w="0"/>
                <a:solidFill>
                  <a:schemeClr val="tx1"/>
                </a:solidFill>
                <a:effectLst>
                  <a:outerShdw blurRad="38100" dist="19050" dir="2700000" algn="tl" rotWithShape="0">
                    <a:schemeClr val="dk1">
                      <a:alpha val="40000"/>
                    </a:schemeClr>
                  </a:outerShdw>
                </a:effectLst>
              </a:rPr>
              <a:t>- </a:t>
            </a:r>
            <a:r>
              <a:rPr lang="en-IN" sz="2000" dirty="0" err="1" smtClean="0">
                <a:ln w="0"/>
                <a:solidFill>
                  <a:schemeClr val="tx1"/>
                </a:solidFill>
                <a:effectLst>
                  <a:outerShdw blurRad="38100" dist="19050" dir="2700000" algn="tl" rotWithShape="0">
                    <a:schemeClr val="dk1">
                      <a:alpha val="40000"/>
                    </a:schemeClr>
                  </a:outerShdw>
                </a:effectLst>
              </a:rPr>
              <a:t>NoOfHours</a:t>
            </a:r>
            <a:endParaRPr lang="en-IN" sz="2000" dirty="0">
              <a:ln w="0"/>
              <a:solidFill>
                <a:schemeClr val="tx1"/>
              </a:solidFill>
              <a:effectLst>
                <a:outerShdw blurRad="38100" dist="19050" dir="2700000" algn="tl" rotWithShape="0">
                  <a:schemeClr val="dk1">
                    <a:alpha val="40000"/>
                  </a:schemeClr>
                </a:outerShdw>
              </a:effectLst>
            </a:endParaRPr>
          </a:p>
        </p:txBody>
      </p:sp>
      <p:sp>
        <p:nvSpPr>
          <p:cNvPr id="11" name="Rectangle 10"/>
          <p:cNvSpPr/>
          <p:nvPr/>
        </p:nvSpPr>
        <p:spPr>
          <a:xfrm>
            <a:off x="8477597" y="863444"/>
            <a:ext cx="2133600"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Employee</a:t>
            </a:r>
            <a:endParaRPr lang="en-IN" sz="2400" dirty="0"/>
          </a:p>
        </p:txBody>
      </p:sp>
      <p:sp>
        <p:nvSpPr>
          <p:cNvPr id="12" name="Rectangle 11"/>
          <p:cNvSpPr/>
          <p:nvPr/>
        </p:nvSpPr>
        <p:spPr>
          <a:xfrm>
            <a:off x="6496397" y="4278589"/>
            <a:ext cx="1600200" cy="1233055"/>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p:cNvSpPr/>
          <p:nvPr/>
        </p:nvSpPr>
        <p:spPr>
          <a:xfrm>
            <a:off x="9811097" y="4354789"/>
            <a:ext cx="1600200" cy="1233055"/>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p:cNvSpPr/>
          <p:nvPr/>
        </p:nvSpPr>
        <p:spPr>
          <a:xfrm>
            <a:off x="6705947" y="4278589"/>
            <a:ext cx="1600200" cy="1233055"/>
          </a:xfrm>
          <a:prstGeom prst="rect">
            <a:avLst/>
          </a:prstGeom>
          <a:solidFill>
            <a:srgbClr val="CAE4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p:cNvSpPr/>
          <p:nvPr/>
        </p:nvSpPr>
        <p:spPr>
          <a:xfrm>
            <a:off x="10001597" y="4354789"/>
            <a:ext cx="1600200" cy="1233055"/>
          </a:xfrm>
          <a:prstGeom prst="rect">
            <a:avLst/>
          </a:prstGeom>
          <a:solidFill>
            <a:srgbClr val="CAE4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6" name="Straight Arrow Connector 15"/>
          <p:cNvCxnSpPr>
            <a:endCxn id="7" idx="0"/>
          </p:cNvCxnSpPr>
          <p:nvPr/>
        </p:nvCxnSpPr>
        <p:spPr>
          <a:xfrm flipH="1">
            <a:off x="7715597" y="2932624"/>
            <a:ext cx="1327440" cy="569353"/>
          </a:xfrm>
          <a:prstGeom prst="straightConnector1">
            <a:avLst/>
          </a:prstGeom>
          <a:ln w="31750">
            <a:tailEnd type="stealth" w="lg" len="lg"/>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endCxn id="9" idx="0"/>
          </p:cNvCxnSpPr>
          <p:nvPr/>
        </p:nvCxnSpPr>
        <p:spPr>
          <a:xfrm>
            <a:off x="9925397" y="2932624"/>
            <a:ext cx="1066800" cy="597820"/>
          </a:xfrm>
          <a:prstGeom prst="straightConnector1">
            <a:avLst/>
          </a:prstGeom>
          <a:ln w="31750">
            <a:tailEnd type="stealth"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2005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22" presetClass="entr" presetSubtype="1" fill="hold" grpId="0" nodeType="click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wipe(up)">
                                      <p:cBhvr>
                                        <p:cTn id="35" dur="500"/>
                                        <p:tgtEl>
                                          <p:spTgt spid="8"/>
                                        </p:tgtEl>
                                      </p:cBhvr>
                                    </p:animEffect>
                                  </p:childTnLst>
                                </p:cTn>
                              </p:par>
                              <p:par>
                                <p:cTn id="36" presetID="22" presetClass="entr" presetSubtype="1" fill="hold" grpId="1" nodeType="withEffect">
                                  <p:stCondLst>
                                    <p:cond delay="0"/>
                                  </p:stCondLst>
                                  <p:childTnLst>
                                    <p:set>
                                      <p:cBhvr>
                                        <p:cTn id="37" dur="1" fill="hold">
                                          <p:stCondLst>
                                            <p:cond delay="0"/>
                                          </p:stCondLst>
                                        </p:cTn>
                                        <p:tgtEl>
                                          <p:spTgt spid="6"/>
                                        </p:tgtEl>
                                        <p:attrNameLst>
                                          <p:attrName>style.visibility</p:attrName>
                                        </p:attrNameLst>
                                      </p:cBhvr>
                                      <p:to>
                                        <p:strVal val="visible"/>
                                      </p:to>
                                    </p:set>
                                    <p:animEffect transition="in" filter="wipe(up)">
                                      <p:cBhvr>
                                        <p:cTn id="38" dur="500"/>
                                        <p:tgtEl>
                                          <p:spTgt spid="6"/>
                                        </p:tgtEl>
                                      </p:cBhvr>
                                    </p:animEffec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grpId="0" nodeType="clickEffect">
                                  <p:stCondLst>
                                    <p:cond delay="0"/>
                                  </p:stCondLst>
                                  <p:childTnLst>
                                    <p:set>
                                      <p:cBhvr>
                                        <p:cTn id="46" dur="1" fill="hold">
                                          <p:stCondLst>
                                            <p:cond delay="0"/>
                                          </p:stCondLst>
                                        </p:cTn>
                                        <p:tgtEl>
                                          <p:spTgt spid="10"/>
                                        </p:tgtEl>
                                        <p:attrNameLst>
                                          <p:attrName>style.visibility</p:attrName>
                                        </p:attrNameLst>
                                      </p:cBhvr>
                                      <p:to>
                                        <p:strVal val="visible"/>
                                      </p:to>
                                    </p:set>
                                    <p:animEffect transition="in" filter="wipe(up)">
                                      <p:cBhvr>
                                        <p:cTn id="47" dur="500"/>
                                        <p:tgtEl>
                                          <p:spTgt spid="10"/>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1" fill="hold" grpId="0" nodeType="clickEffect">
                                  <p:stCondLst>
                                    <p:cond delay="0"/>
                                  </p:stCondLst>
                                  <p:childTnLst>
                                    <p:set>
                                      <p:cBhvr>
                                        <p:cTn id="51" dur="1" fill="hold">
                                          <p:stCondLst>
                                            <p:cond delay="0"/>
                                          </p:stCondLst>
                                        </p:cTn>
                                        <p:tgtEl>
                                          <p:spTgt spid="12"/>
                                        </p:tgtEl>
                                        <p:attrNameLst>
                                          <p:attrName>style.visibility</p:attrName>
                                        </p:attrNameLst>
                                      </p:cBhvr>
                                      <p:to>
                                        <p:strVal val="visible"/>
                                      </p:to>
                                    </p:set>
                                    <p:animEffect transition="in" filter="wipe(up)">
                                      <p:cBhvr>
                                        <p:cTn id="52" dur="500"/>
                                        <p:tgtEl>
                                          <p:spTgt spid="12"/>
                                        </p:tgtEl>
                                      </p:cBhvr>
                                    </p:animEffect>
                                  </p:childTnLst>
                                </p:cTn>
                              </p:par>
                              <p:par>
                                <p:cTn id="53" presetID="22" presetClass="entr" presetSubtype="1" fill="hold" grpId="0" nodeType="withEffect">
                                  <p:stCondLst>
                                    <p:cond delay="0"/>
                                  </p:stCondLst>
                                  <p:childTnLst>
                                    <p:set>
                                      <p:cBhvr>
                                        <p:cTn id="54" dur="1" fill="hold">
                                          <p:stCondLst>
                                            <p:cond delay="0"/>
                                          </p:stCondLst>
                                        </p:cTn>
                                        <p:tgtEl>
                                          <p:spTgt spid="13"/>
                                        </p:tgtEl>
                                        <p:attrNameLst>
                                          <p:attrName>style.visibility</p:attrName>
                                        </p:attrNameLst>
                                      </p:cBhvr>
                                      <p:to>
                                        <p:strVal val="visible"/>
                                      </p:to>
                                    </p:set>
                                    <p:animEffect transition="in" filter="wipe(up)">
                                      <p:cBhvr>
                                        <p:cTn id="55" dur="500"/>
                                        <p:tgtEl>
                                          <p:spTgt spid="13"/>
                                        </p:tgtEl>
                                      </p:cBhvr>
                                    </p:animEffec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grpId="0" nodeType="clickEffect">
                                  <p:stCondLst>
                                    <p:cond delay="0"/>
                                  </p:stCondLst>
                                  <p:childTnLst>
                                    <p:set>
                                      <p:cBhvr>
                                        <p:cTn id="59" dur="1" fill="hold">
                                          <p:stCondLst>
                                            <p:cond delay="0"/>
                                          </p:stCondLst>
                                        </p:cTn>
                                        <p:tgtEl>
                                          <p:spTgt spid="11"/>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0" presetClass="path" presetSubtype="0" accel="50000" decel="50000" fill="hold" grpId="0" nodeType="clickEffect">
                                  <p:stCondLst>
                                    <p:cond delay="0"/>
                                  </p:stCondLst>
                                  <p:childTnLst>
                                    <p:animMotion origin="layout" path="M -2.5E-6 -4.81481E-6 L -2.5E-6 0.00024 C 0.00026 -0.02268 -0.00039 -0.04537 0.00104 -0.06782 C 0.00157 -0.078 0.00612 -0.09745 0.00612 -0.09722 C 0.00886 -0.13634 0.00573 -0.10115 0.00847 -0.12083 C 0.00899 -0.12407 0.00899 -0.12777 0.00964 -0.13125 C 0.01016 -0.13356 0.01146 -0.13541 0.01224 -0.1375 C 0.01393 -0.14305 0.01589 -0.14861 0.01706 -0.15439 C 0.01784 -0.15856 0.01979 -0.16851 0.02097 -0.17152 C 0.02175 -0.17384 0.02344 -0.17546 0.02461 -0.17777 C 0.02591 -0.18055 0.02696 -0.18356 0.02826 -0.18611 C 0.03151 -0.19259 0.0319 -0.19236 0.03568 -0.19675 C 0.03607 -0.19907 0.0362 -0.20138 0.03698 -0.20324 C 0.03828 -0.20648 0.04037 -0.20856 0.04193 -0.21157 C 0.04336 -0.21412 0.04453 -0.21712 0.04571 -0.22013 L 0.053 -0.23912 C 0.05391 -0.2412 0.05456 -0.24375 0.05573 -0.24537 C 0.0569 -0.24745 0.05808 -0.2493 0.05925 -0.25185 C 0.06029 -0.2537 0.06081 -0.25601 0.06185 -0.25787 C 0.06302 -0.26087 0.06433 -0.26365 0.0655 -0.26666 C 0.06628 -0.26851 0.06706 -0.27106 0.0681 -0.27291 C 0.06901 -0.27523 0.07058 -0.27685 0.07162 -0.27916 C 0.08373 -0.30578 0.06849 -0.278 0.08412 -0.30462 L 0.08776 -0.31087 L 0.09154 -0.31712 C 0.09193 -0.32013 0.0918 -0.32337 0.09284 -0.32569 C 0.09362 -0.32777 0.09532 -0.32824 0.09649 -0.33009 C 0.09792 -0.33171 0.09909 -0.33425 0.10026 -0.33634 C 0.10065 -0.33842 0.10065 -0.34074 0.10143 -0.34259 C 0.10729 -0.35555 0.10651 -0.35393 0.11263 -0.3574 C 0.12058 -0.37106 0.11784 -0.37083 0.125 -0.3743 C 0.1267 -0.37523 0.12826 -0.37569 0.12995 -0.37638 C 0.13203 -0.37708 0.13412 -0.37754 0.1362 -0.3787 C 0.13828 -0.37962 0.14024 -0.38148 0.14245 -0.38287 C 0.14362 -0.38356 0.14492 -0.38402 0.1461 -0.38472 C 0.14753 -0.38587 0.15 -0.38888 0.15 -0.38865 " pathEditMode="relative" rAng="0" ptsTypes="AAAAAAAAAAAAAAAAAAAAAAAAAAAAAAAAAAAA">
                                      <p:cBhvr>
                                        <p:cTn id="63" dur="2000" fill="hold"/>
                                        <p:tgtEl>
                                          <p:spTgt spid="6"/>
                                        </p:tgtEl>
                                        <p:attrNameLst>
                                          <p:attrName>ppt_x</p:attrName>
                                          <p:attrName>ppt_y</p:attrName>
                                        </p:attrNameLst>
                                      </p:cBhvr>
                                      <p:rCtr x="7500" y="-19444"/>
                                    </p:animMotion>
                                  </p:childTnLst>
                                </p:cTn>
                              </p:par>
                              <p:par>
                                <p:cTn id="64" presetID="1" presetClass="exit" presetSubtype="0" fill="hold" grpId="1" nodeType="withEffect">
                                  <p:stCondLst>
                                    <p:cond delay="0"/>
                                  </p:stCondLst>
                                  <p:childTnLst>
                                    <p:set>
                                      <p:cBhvr>
                                        <p:cTn id="65" dur="1" fill="hold">
                                          <p:stCondLst>
                                            <p:cond delay="0"/>
                                          </p:stCondLst>
                                        </p:cTn>
                                        <p:tgtEl>
                                          <p:spTgt spid="12"/>
                                        </p:tgtEl>
                                        <p:attrNameLst>
                                          <p:attrName>style.visibility</p:attrName>
                                        </p:attrNameLst>
                                      </p:cBhvr>
                                      <p:to>
                                        <p:strVal val="hidden"/>
                                      </p:to>
                                    </p:set>
                                  </p:childTnLst>
                                </p:cTn>
                              </p:par>
                              <p:par>
                                <p:cTn id="66" presetID="1" presetClass="exit" presetSubtype="0" fill="hold" grpId="1" nodeType="withEffect">
                                  <p:stCondLst>
                                    <p:cond delay="0"/>
                                  </p:stCondLst>
                                  <p:childTnLst>
                                    <p:set>
                                      <p:cBhvr>
                                        <p:cTn id="67" dur="1" fill="hold">
                                          <p:stCondLst>
                                            <p:cond delay="0"/>
                                          </p:stCondLst>
                                        </p:cTn>
                                        <p:tgtEl>
                                          <p:spTgt spid="13"/>
                                        </p:tgtEl>
                                        <p:attrNameLst>
                                          <p:attrName>style.visibility</p:attrName>
                                        </p:attrNameLst>
                                      </p:cBhvr>
                                      <p:to>
                                        <p:strVal val="hidden"/>
                                      </p:to>
                                    </p:set>
                                  </p:childTnLst>
                                </p:cTn>
                              </p:par>
                              <p:par>
                                <p:cTn id="68" presetID="1" presetClass="entr" presetSubtype="0" fill="hold" grpId="0" nodeType="withEffect">
                                  <p:stCondLst>
                                    <p:cond delay="0"/>
                                  </p:stCondLst>
                                  <p:childTnLst>
                                    <p:set>
                                      <p:cBhvr>
                                        <p:cTn id="69" dur="1" fill="hold">
                                          <p:stCondLst>
                                            <p:cond delay="0"/>
                                          </p:stCondLst>
                                        </p:cTn>
                                        <p:tgtEl>
                                          <p:spTgt spid="14"/>
                                        </p:tgtEl>
                                        <p:attrNameLst>
                                          <p:attrName>style.visibility</p:attrName>
                                        </p:attrNameLst>
                                      </p:cBhvr>
                                      <p:to>
                                        <p:strVal val="visible"/>
                                      </p:to>
                                    </p:set>
                                  </p:childTnLst>
                                </p:cTn>
                              </p:par>
                              <p:par>
                                <p:cTn id="70" presetID="1" presetClass="entr" presetSubtype="0" fill="hold" grpId="0" nodeType="withEffect">
                                  <p:stCondLst>
                                    <p:cond delay="0"/>
                                  </p:stCondLst>
                                  <p:childTnLst>
                                    <p:set>
                                      <p:cBhvr>
                                        <p:cTn id="71" dur="1" fill="hold">
                                          <p:stCondLst>
                                            <p:cond delay="0"/>
                                          </p:stCondLst>
                                        </p:cTn>
                                        <p:tgtEl>
                                          <p:spTgt spid="15"/>
                                        </p:tgtEl>
                                        <p:attrNameLst>
                                          <p:attrName>style.visibility</p:attrName>
                                        </p:attrNameLst>
                                      </p:cBhvr>
                                      <p:to>
                                        <p:strVal val="visible"/>
                                      </p:to>
                                    </p:set>
                                  </p:childTnLst>
                                </p:cTn>
                              </p:par>
                            </p:childTnLst>
                          </p:cTn>
                        </p:par>
                      </p:childTnLst>
                    </p:cTn>
                  </p:par>
                  <p:par>
                    <p:cTn id="72" fill="hold">
                      <p:stCondLst>
                        <p:cond delay="indefinite"/>
                      </p:stCondLst>
                      <p:childTnLst>
                        <p:par>
                          <p:cTn id="73" fill="hold">
                            <p:stCondLst>
                              <p:cond delay="0"/>
                            </p:stCondLst>
                            <p:childTnLst>
                              <p:par>
                                <p:cTn id="74" presetID="22" presetClass="entr" presetSubtype="1" fill="hold" nodeType="clickEffect">
                                  <p:stCondLst>
                                    <p:cond delay="0"/>
                                  </p:stCondLst>
                                  <p:childTnLst>
                                    <p:set>
                                      <p:cBhvr>
                                        <p:cTn id="75" dur="1" fill="hold">
                                          <p:stCondLst>
                                            <p:cond delay="0"/>
                                          </p:stCondLst>
                                        </p:cTn>
                                        <p:tgtEl>
                                          <p:spTgt spid="16"/>
                                        </p:tgtEl>
                                        <p:attrNameLst>
                                          <p:attrName>style.visibility</p:attrName>
                                        </p:attrNameLst>
                                      </p:cBhvr>
                                      <p:to>
                                        <p:strVal val="visible"/>
                                      </p:to>
                                    </p:set>
                                    <p:animEffect transition="in" filter="wipe(up)">
                                      <p:cBhvr>
                                        <p:cTn id="76" dur="500"/>
                                        <p:tgtEl>
                                          <p:spTgt spid="16"/>
                                        </p:tgtEl>
                                      </p:cBhvr>
                                    </p:animEffect>
                                  </p:childTnLst>
                                </p:cTn>
                              </p:par>
                              <p:par>
                                <p:cTn id="77" presetID="22" presetClass="entr" presetSubtype="1" fill="hold" nodeType="withEffect">
                                  <p:stCondLst>
                                    <p:cond delay="0"/>
                                  </p:stCondLst>
                                  <p:childTnLst>
                                    <p:set>
                                      <p:cBhvr>
                                        <p:cTn id="78" dur="1" fill="hold">
                                          <p:stCondLst>
                                            <p:cond delay="0"/>
                                          </p:stCondLst>
                                        </p:cTn>
                                        <p:tgtEl>
                                          <p:spTgt spid="17"/>
                                        </p:tgtEl>
                                        <p:attrNameLst>
                                          <p:attrName>style.visibility</p:attrName>
                                        </p:attrNameLst>
                                      </p:cBhvr>
                                      <p:to>
                                        <p:strVal val="visible"/>
                                      </p:to>
                                    </p:set>
                                    <p:animEffect transition="in" filter="wipe(up)">
                                      <p:cBhvr>
                                        <p:cTn id="79"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P spid="6" grpId="0" animBg="1"/>
      <p:bldP spid="6" grpId="1" animBg="1"/>
      <p:bldP spid="7" grpId="0" animBg="1"/>
      <p:bldP spid="8" grpId="0" animBg="1"/>
      <p:bldP spid="9" grpId="0" animBg="1"/>
      <p:bldP spid="10" grpId="0" animBg="1"/>
      <p:bldP spid="11" grpId="0" animBg="1"/>
      <p:bldP spid="12" grpId="0" animBg="1"/>
      <p:bldP spid="12" grpId="1" animBg="1"/>
      <p:bldP spid="13" grpId="0" animBg="1"/>
      <p:bldP spid="13" grpId="1" animBg="1"/>
      <p:bldP spid="14" grpId="0" animBg="1"/>
      <p:bldP spid="15"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Another Example of Inheritance</a:t>
            </a:r>
            <a:endParaRPr lang="en-US" dirty="0"/>
          </a:p>
        </p:txBody>
      </p:sp>
      <p:sp>
        <p:nvSpPr>
          <p:cNvPr id="4" name="Rectangle 3"/>
          <p:cNvSpPr/>
          <p:nvPr/>
        </p:nvSpPr>
        <p:spPr>
          <a:xfrm>
            <a:off x="4619703" y="925395"/>
            <a:ext cx="1981200" cy="1676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IN" sz="2400" b="1" dirty="0" smtClean="0"/>
              <a:t>Vehicle</a:t>
            </a:r>
            <a:endParaRPr lang="en-IN" sz="2000" b="1" dirty="0" smtClean="0"/>
          </a:p>
          <a:p>
            <a:pPr lvl="0" algn="ctr"/>
            <a:endParaRPr lang="en-US" sz="2000" b="1" dirty="0"/>
          </a:p>
        </p:txBody>
      </p:sp>
      <p:sp>
        <p:nvSpPr>
          <p:cNvPr id="5" name="Rectangle 4"/>
          <p:cNvSpPr/>
          <p:nvPr/>
        </p:nvSpPr>
        <p:spPr>
          <a:xfrm>
            <a:off x="1800303" y="3363795"/>
            <a:ext cx="1981200" cy="1676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b="1" dirty="0" smtClean="0"/>
              <a:t>Bike</a:t>
            </a:r>
          </a:p>
          <a:p>
            <a:pPr lvl="0" algn="ctr"/>
            <a:r>
              <a:rPr lang="en-US" sz="2000" dirty="0" err="1" smtClean="0">
                <a:solidFill>
                  <a:srgbClr val="FFFF00"/>
                </a:solidFill>
              </a:rPr>
              <a:t>cubicCapacity</a:t>
            </a:r>
            <a:endParaRPr lang="en-US" sz="2000" dirty="0" smtClean="0">
              <a:solidFill>
                <a:srgbClr val="FFFF00"/>
              </a:solidFill>
            </a:endParaRPr>
          </a:p>
          <a:p>
            <a:pPr lvl="0" algn="ctr"/>
            <a:r>
              <a:rPr lang="en-US" sz="2000" dirty="0" err="1" smtClean="0">
                <a:solidFill>
                  <a:srgbClr val="FFFF00"/>
                </a:solidFill>
              </a:rPr>
              <a:t>isMoped</a:t>
            </a:r>
            <a:endParaRPr lang="en-US" sz="2000" dirty="0" smtClean="0">
              <a:solidFill>
                <a:srgbClr val="FFFF00"/>
              </a:solidFill>
            </a:endParaRPr>
          </a:p>
        </p:txBody>
      </p:sp>
      <p:sp>
        <p:nvSpPr>
          <p:cNvPr id="6" name="Rectangle 5"/>
          <p:cNvSpPr/>
          <p:nvPr/>
        </p:nvSpPr>
        <p:spPr>
          <a:xfrm>
            <a:off x="4695903" y="3363795"/>
            <a:ext cx="1981200" cy="1676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IN" sz="2400" b="1" dirty="0" smtClean="0"/>
              <a:t>Car</a:t>
            </a:r>
            <a:endParaRPr lang="en-IN" sz="2000" b="1" dirty="0" smtClean="0"/>
          </a:p>
          <a:p>
            <a:pPr lvl="0" algn="ctr"/>
            <a:r>
              <a:rPr lang="en-US" sz="2000" dirty="0" err="1" smtClean="0">
                <a:solidFill>
                  <a:srgbClr val="FFFF00"/>
                </a:solidFill>
              </a:rPr>
              <a:t>horsePower</a:t>
            </a:r>
            <a:endParaRPr lang="en-US" sz="2000" dirty="0" smtClean="0">
              <a:solidFill>
                <a:srgbClr val="FFFF00"/>
              </a:solidFill>
            </a:endParaRPr>
          </a:p>
          <a:p>
            <a:pPr lvl="0" algn="ctr"/>
            <a:r>
              <a:rPr lang="en-US" sz="2000" dirty="0" err="1" smtClean="0">
                <a:solidFill>
                  <a:srgbClr val="FFFF00"/>
                </a:solidFill>
              </a:rPr>
              <a:t>noOfAirBags</a:t>
            </a:r>
            <a:endParaRPr lang="en-US" sz="2000" dirty="0" smtClean="0">
              <a:solidFill>
                <a:srgbClr val="FFFF00"/>
              </a:solidFill>
            </a:endParaRPr>
          </a:p>
          <a:p>
            <a:pPr lvl="0" algn="ctr"/>
            <a:r>
              <a:rPr lang="en-US" sz="2000" dirty="0" err="1" smtClean="0">
                <a:solidFill>
                  <a:srgbClr val="FFFF00"/>
                </a:solidFill>
              </a:rPr>
              <a:t>tollTaxAmount</a:t>
            </a:r>
            <a:r>
              <a:rPr lang="en-US" sz="2000" dirty="0" smtClean="0">
                <a:solidFill>
                  <a:srgbClr val="FFFF00"/>
                </a:solidFill>
              </a:rPr>
              <a:t>()</a:t>
            </a:r>
          </a:p>
          <a:p>
            <a:pPr lvl="0" algn="ctr"/>
            <a:endParaRPr lang="en-US" dirty="0" smtClean="0"/>
          </a:p>
        </p:txBody>
      </p:sp>
      <p:sp>
        <p:nvSpPr>
          <p:cNvPr id="7" name="Rectangle 6"/>
          <p:cNvSpPr/>
          <p:nvPr/>
        </p:nvSpPr>
        <p:spPr>
          <a:xfrm>
            <a:off x="7515303" y="3363795"/>
            <a:ext cx="1981200" cy="1676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IN" sz="2400" b="1" dirty="0" smtClean="0"/>
              <a:t>Truck</a:t>
            </a:r>
            <a:endParaRPr lang="en-IN" sz="2000" b="1" dirty="0" smtClean="0"/>
          </a:p>
          <a:p>
            <a:pPr lvl="0" algn="ctr"/>
            <a:r>
              <a:rPr lang="en-US" sz="2000" dirty="0" err="1" smtClean="0">
                <a:solidFill>
                  <a:srgbClr val="FFFF00"/>
                </a:solidFill>
              </a:rPr>
              <a:t>horsePower</a:t>
            </a:r>
            <a:endParaRPr lang="en-US" sz="2000" dirty="0" smtClean="0">
              <a:solidFill>
                <a:srgbClr val="FFFF00"/>
              </a:solidFill>
            </a:endParaRPr>
          </a:p>
          <a:p>
            <a:pPr lvl="0" algn="ctr"/>
            <a:r>
              <a:rPr lang="en-US" sz="2000" dirty="0" err="1" smtClean="0">
                <a:solidFill>
                  <a:srgbClr val="FFFF00"/>
                </a:solidFill>
              </a:rPr>
              <a:t>loadingCapacity</a:t>
            </a:r>
            <a:endParaRPr lang="en-US" sz="2000" dirty="0" smtClean="0">
              <a:solidFill>
                <a:srgbClr val="FFFF00"/>
              </a:solidFill>
            </a:endParaRPr>
          </a:p>
          <a:p>
            <a:pPr lvl="0" algn="ctr"/>
            <a:r>
              <a:rPr lang="en-US" sz="2000" dirty="0" err="1" smtClean="0">
                <a:solidFill>
                  <a:srgbClr val="FFFF00"/>
                </a:solidFill>
              </a:rPr>
              <a:t>payTollTax</a:t>
            </a:r>
            <a:r>
              <a:rPr lang="en-US" sz="2000" dirty="0" smtClean="0">
                <a:solidFill>
                  <a:srgbClr val="FFFF00"/>
                </a:solidFill>
              </a:rPr>
              <a:t>()</a:t>
            </a:r>
          </a:p>
        </p:txBody>
      </p:sp>
      <p:sp>
        <p:nvSpPr>
          <p:cNvPr id="8" name="Rectangle 7"/>
          <p:cNvSpPr/>
          <p:nvPr/>
        </p:nvSpPr>
        <p:spPr>
          <a:xfrm>
            <a:off x="1800303" y="3363795"/>
            <a:ext cx="1981200" cy="2971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IN" sz="2400" b="1" dirty="0" smtClean="0"/>
              <a:t>Bike</a:t>
            </a:r>
          </a:p>
          <a:p>
            <a:pPr lvl="0" algn="ctr"/>
            <a:r>
              <a:rPr lang="en-US" sz="2000" dirty="0" err="1" smtClean="0">
                <a:solidFill>
                  <a:srgbClr val="FFFF00"/>
                </a:solidFill>
              </a:rPr>
              <a:t>cubicCapacity</a:t>
            </a:r>
            <a:endParaRPr lang="en-US" sz="2000" dirty="0" smtClean="0">
              <a:solidFill>
                <a:srgbClr val="FFFF00"/>
              </a:solidFill>
            </a:endParaRPr>
          </a:p>
          <a:p>
            <a:pPr lvl="0" algn="ctr"/>
            <a:r>
              <a:rPr lang="en-US" sz="2000" dirty="0" err="1" smtClean="0">
                <a:solidFill>
                  <a:srgbClr val="FFFF00"/>
                </a:solidFill>
              </a:rPr>
              <a:t>isMoped</a:t>
            </a:r>
            <a:endParaRPr lang="en-US" sz="2000" dirty="0" smtClean="0">
              <a:solidFill>
                <a:srgbClr val="FFFF00"/>
              </a:solidFill>
            </a:endParaRPr>
          </a:p>
        </p:txBody>
      </p:sp>
      <p:sp>
        <p:nvSpPr>
          <p:cNvPr id="9" name="Rectangle 10.1"/>
          <p:cNvSpPr/>
          <p:nvPr/>
        </p:nvSpPr>
        <p:spPr>
          <a:xfrm>
            <a:off x="4695903" y="1382595"/>
            <a:ext cx="1828800" cy="12001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dirty="0" err="1" smtClean="0">
                <a:solidFill>
                  <a:schemeClr val="bg1"/>
                </a:solidFill>
              </a:rPr>
              <a:t>noOfPassanger</a:t>
            </a:r>
            <a:endParaRPr lang="en-US" dirty="0" smtClean="0">
              <a:solidFill>
                <a:schemeClr val="bg1"/>
              </a:solidFill>
            </a:endParaRPr>
          </a:p>
          <a:p>
            <a:pPr lvl="0" algn="ctr"/>
            <a:r>
              <a:rPr lang="en-US" dirty="0" err="1" smtClean="0">
                <a:solidFill>
                  <a:schemeClr val="bg1"/>
                </a:solidFill>
              </a:rPr>
              <a:t>maxSpeed</a:t>
            </a:r>
            <a:endParaRPr lang="en-US" dirty="0" smtClean="0">
              <a:solidFill>
                <a:schemeClr val="bg1"/>
              </a:solidFill>
            </a:endParaRPr>
          </a:p>
          <a:p>
            <a:pPr lvl="0" algn="ctr"/>
            <a:r>
              <a:rPr lang="en-US" dirty="0" err="1" smtClean="0">
                <a:solidFill>
                  <a:schemeClr val="bg1"/>
                </a:solidFill>
              </a:rPr>
              <a:t>noOfWheels</a:t>
            </a:r>
            <a:endParaRPr lang="en-US" dirty="0" smtClean="0">
              <a:solidFill>
                <a:schemeClr val="bg1"/>
              </a:solidFill>
            </a:endParaRPr>
          </a:p>
          <a:p>
            <a:pPr lvl="0" algn="ctr"/>
            <a:r>
              <a:rPr lang="en-US" dirty="0" err="1" smtClean="0">
                <a:solidFill>
                  <a:schemeClr val="bg1"/>
                </a:solidFill>
              </a:rPr>
              <a:t>noOfGears</a:t>
            </a:r>
            <a:endParaRPr lang="en-US" dirty="0">
              <a:solidFill>
                <a:schemeClr val="bg1"/>
              </a:solidFill>
            </a:endParaRPr>
          </a:p>
        </p:txBody>
      </p:sp>
      <p:sp>
        <p:nvSpPr>
          <p:cNvPr id="10" name="Rectangle 9"/>
          <p:cNvSpPr/>
          <p:nvPr/>
        </p:nvSpPr>
        <p:spPr>
          <a:xfrm>
            <a:off x="4695903" y="3363795"/>
            <a:ext cx="1981200" cy="2971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IN" sz="2400" b="1" dirty="0" smtClean="0"/>
              <a:t>Car</a:t>
            </a:r>
            <a:endParaRPr lang="en-IN" sz="2000" b="1" dirty="0" smtClean="0"/>
          </a:p>
          <a:p>
            <a:pPr lvl="0" algn="ctr"/>
            <a:r>
              <a:rPr lang="en-US" sz="2000" dirty="0" err="1" smtClean="0">
                <a:solidFill>
                  <a:srgbClr val="FFFF00"/>
                </a:solidFill>
              </a:rPr>
              <a:t>horsePower</a:t>
            </a:r>
            <a:endParaRPr lang="en-US" sz="2000" dirty="0" smtClean="0">
              <a:solidFill>
                <a:srgbClr val="FFFF00"/>
              </a:solidFill>
            </a:endParaRPr>
          </a:p>
          <a:p>
            <a:pPr lvl="0" algn="ctr"/>
            <a:r>
              <a:rPr lang="en-US" sz="2000" dirty="0" err="1" smtClean="0">
                <a:solidFill>
                  <a:srgbClr val="FFFF00"/>
                </a:solidFill>
              </a:rPr>
              <a:t>noOfAirBags</a:t>
            </a:r>
            <a:endParaRPr lang="en-US" sz="2000" dirty="0" smtClean="0">
              <a:solidFill>
                <a:srgbClr val="FFFF00"/>
              </a:solidFill>
            </a:endParaRPr>
          </a:p>
          <a:p>
            <a:pPr lvl="0" algn="ctr"/>
            <a:r>
              <a:rPr lang="en-US" sz="2000" dirty="0" err="1" smtClean="0">
                <a:solidFill>
                  <a:srgbClr val="FFFF00"/>
                </a:solidFill>
              </a:rPr>
              <a:t>tollTaxAmount</a:t>
            </a:r>
            <a:r>
              <a:rPr lang="en-US" sz="2000" dirty="0" smtClean="0">
                <a:solidFill>
                  <a:srgbClr val="FFFF00"/>
                </a:solidFill>
              </a:rPr>
              <a:t>()</a:t>
            </a:r>
          </a:p>
          <a:p>
            <a:pPr lvl="0" algn="ctr"/>
            <a:endParaRPr lang="en-US" dirty="0" smtClean="0"/>
          </a:p>
        </p:txBody>
      </p:sp>
      <p:sp>
        <p:nvSpPr>
          <p:cNvPr id="11" name="Rectangle 10.2"/>
          <p:cNvSpPr/>
          <p:nvPr/>
        </p:nvSpPr>
        <p:spPr>
          <a:xfrm>
            <a:off x="4695903" y="1382595"/>
            <a:ext cx="1828800" cy="12001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dirty="0" err="1" smtClean="0">
                <a:solidFill>
                  <a:schemeClr val="bg1"/>
                </a:solidFill>
              </a:rPr>
              <a:t>noOfPassanger</a:t>
            </a:r>
            <a:endParaRPr lang="en-US" dirty="0" smtClean="0">
              <a:solidFill>
                <a:schemeClr val="bg1"/>
              </a:solidFill>
            </a:endParaRPr>
          </a:p>
          <a:p>
            <a:pPr lvl="0" algn="ctr"/>
            <a:r>
              <a:rPr lang="en-US" dirty="0" err="1" smtClean="0">
                <a:solidFill>
                  <a:schemeClr val="bg1"/>
                </a:solidFill>
              </a:rPr>
              <a:t>maxSpeed</a:t>
            </a:r>
            <a:endParaRPr lang="en-US" dirty="0" smtClean="0">
              <a:solidFill>
                <a:schemeClr val="bg1"/>
              </a:solidFill>
            </a:endParaRPr>
          </a:p>
          <a:p>
            <a:pPr lvl="0" algn="ctr"/>
            <a:r>
              <a:rPr lang="en-US" dirty="0" err="1" smtClean="0">
                <a:solidFill>
                  <a:schemeClr val="bg1"/>
                </a:solidFill>
              </a:rPr>
              <a:t>noOfWheels</a:t>
            </a:r>
            <a:endParaRPr lang="en-US" dirty="0" smtClean="0">
              <a:solidFill>
                <a:schemeClr val="bg1"/>
              </a:solidFill>
            </a:endParaRPr>
          </a:p>
          <a:p>
            <a:pPr lvl="0" algn="ctr"/>
            <a:r>
              <a:rPr lang="en-US" dirty="0" err="1" smtClean="0">
                <a:solidFill>
                  <a:schemeClr val="bg1"/>
                </a:solidFill>
              </a:rPr>
              <a:t>noOfGears</a:t>
            </a:r>
            <a:endParaRPr lang="en-US" dirty="0">
              <a:solidFill>
                <a:schemeClr val="bg1"/>
              </a:solidFill>
            </a:endParaRPr>
          </a:p>
        </p:txBody>
      </p:sp>
      <p:sp>
        <p:nvSpPr>
          <p:cNvPr id="12" name="Rectangle 11"/>
          <p:cNvSpPr/>
          <p:nvPr/>
        </p:nvSpPr>
        <p:spPr>
          <a:xfrm>
            <a:off x="7515303" y="3363795"/>
            <a:ext cx="1981200" cy="2971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IN" sz="2400" b="1" dirty="0" smtClean="0"/>
              <a:t>Truck</a:t>
            </a:r>
            <a:endParaRPr lang="en-IN" sz="2000" b="1" dirty="0" smtClean="0"/>
          </a:p>
          <a:p>
            <a:pPr lvl="0" algn="ctr"/>
            <a:r>
              <a:rPr lang="en-US" sz="2000" dirty="0" err="1" smtClean="0">
                <a:solidFill>
                  <a:srgbClr val="FFFF00"/>
                </a:solidFill>
              </a:rPr>
              <a:t>horsePower</a:t>
            </a:r>
            <a:endParaRPr lang="en-US" sz="2000" dirty="0" smtClean="0">
              <a:solidFill>
                <a:srgbClr val="FFFF00"/>
              </a:solidFill>
            </a:endParaRPr>
          </a:p>
          <a:p>
            <a:pPr lvl="0" algn="ctr"/>
            <a:r>
              <a:rPr lang="en-US" sz="2000" dirty="0" err="1" smtClean="0">
                <a:solidFill>
                  <a:srgbClr val="FFFF00"/>
                </a:solidFill>
              </a:rPr>
              <a:t>loadingCapacity</a:t>
            </a:r>
            <a:endParaRPr lang="en-US" sz="2000" dirty="0" smtClean="0">
              <a:solidFill>
                <a:srgbClr val="FFFF00"/>
              </a:solidFill>
            </a:endParaRPr>
          </a:p>
          <a:p>
            <a:pPr lvl="0" algn="ctr"/>
            <a:r>
              <a:rPr lang="en-US" sz="2000" dirty="0" err="1" smtClean="0">
                <a:solidFill>
                  <a:srgbClr val="FFFF00"/>
                </a:solidFill>
              </a:rPr>
              <a:t>payTollTax</a:t>
            </a:r>
            <a:r>
              <a:rPr lang="en-US" sz="2000" dirty="0" smtClean="0">
                <a:solidFill>
                  <a:srgbClr val="FFFF00"/>
                </a:solidFill>
              </a:rPr>
              <a:t>()</a:t>
            </a:r>
          </a:p>
        </p:txBody>
      </p:sp>
      <p:sp>
        <p:nvSpPr>
          <p:cNvPr id="13" name="Rectangle 10.3"/>
          <p:cNvSpPr/>
          <p:nvPr/>
        </p:nvSpPr>
        <p:spPr>
          <a:xfrm>
            <a:off x="4695903" y="1382595"/>
            <a:ext cx="1828800" cy="12001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dirty="0" err="1" smtClean="0">
                <a:solidFill>
                  <a:schemeClr val="bg1"/>
                </a:solidFill>
              </a:rPr>
              <a:t>noOfPassanger</a:t>
            </a:r>
            <a:endParaRPr lang="en-US" dirty="0" smtClean="0">
              <a:solidFill>
                <a:schemeClr val="bg1"/>
              </a:solidFill>
            </a:endParaRPr>
          </a:p>
          <a:p>
            <a:pPr lvl="0" algn="ctr"/>
            <a:r>
              <a:rPr lang="en-US" dirty="0" err="1" smtClean="0">
                <a:solidFill>
                  <a:schemeClr val="bg1"/>
                </a:solidFill>
              </a:rPr>
              <a:t>maxSpeed</a:t>
            </a:r>
            <a:endParaRPr lang="en-US" dirty="0" smtClean="0">
              <a:solidFill>
                <a:schemeClr val="bg1"/>
              </a:solidFill>
            </a:endParaRPr>
          </a:p>
          <a:p>
            <a:pPr lvl="0" algn="ctr"/>
            <a:r>
              <a:rPr lang="en-US" dirty="0" err="1" smtClean="0">
                <a:solidFill>
                  <a:schemeClr val="bg1"/>
                </a:solidFill>
              </a:rPr>
              <a:t>noOfWheels</a:t>
            </a:r>
            <a:endParaRPr lang="en-US" dirty="0" smtClean="0">
              <a:solidFill>
                <a:schemeClr val="bg1"/>
              </a:solidFill>
            </a:endParaRPr>
          </a:p>
          <a:p>
            <a:pPr lvl="0" algn="ctr"/>
            <a:r>
              <a:rPr lang="en-US" dirty="0" err="1" smtClean="0">
                <a:solidFill>
                  <a:schemeClr val="bg1"/>
                </a:solidFill>
              </a:rPr>
              <a:t>noOfGears</a:t>
            </a:r>
            <a:endParaRPr lang="en-US" dirty="0">
              <a:solidFill>
                <a:schemeClr val="bg1"/>
              </a:solidFill>
            </a:endParaRPr>
          </a:p>
        </p:txBody>
      </p:sp>
      <p:cxnSp>
        <p:nvCxnSpPr>
          <p:cNvPr id="14" name="Elbow Connector 13"/>
          <p:cNvCxnSpPr>
            <a:stCxn id="4" idx="2"/>
            <a:endCxn id="8" idx="0"/>
          </p:cNvCxnSpPr>
          <p:nvPr/>
        </p:nvCxnSpPr>
        <p:spPr>
          <a:xfrm rot="5400000">
            <a:off x="3819603" y="1573095"/>
            <a:ext cx="762000" cy="2819400"/>
          </a:xfrm>
          <a:prstGeom prst="bentConnector3">
            <a:avLst>
              <a:gd name="adj1" fmla="val 50000"/>
            </a:avLst>
          </a:prstGeom>
          <a:ln w="19050">
            <a:tailEnd type="arrow"/>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2992665" y="2601795"/>
            <a:ext cx="1577676" cy="369332"/>
          </a:xfrm>
          <a:prstGeom prst="rect">
            <a:avLst/>
          </a:prstGeom>
          <a:noFill/>
        </p:spPr>
        <p:txBody>
          <a:bodyPr wrap="none" rtlCol="0">
            <a:spAutoFit/>
          </a:bodyPr>
          <a:lstStyle/>
          <a:p>
            <a:r>
              <a:rPr lang="en-IN" b="1" dirty="0" smtClean="0">
                <a:solidFill>
                  <a:srgbClr val="7F0055"/>
                </a:solidFill>
                <a:latin typeface="Consolas"/>
              </a:rPr>
              <a:t>Inheritance</a:t>
            </a:r>
            <a:endParaRPr lang="en-US" b="1" dirty="0" smtClean="0">
              <a:solidFill>
                <a:srgbClr val="7F0055"/>
              </a:solidFill>
              <a:latin typeface="Consolas"/>
            </a:endParaRPr>
          </a:p>
        </p:txBody>
      </p:sp>
      <p:cxnSp>
        <p:nvCxnSpPr>
          <p:cNvPr id="16" name="Elbow Connector 15"/>
          <p:cNvCxnSpPr>
            <a:stCxn id="13" idx="2"/>
            <a:endCxn id="10" idx="0"/>
          </p:cNvCxnSpPr>
          <p:nvPr/>
        </p:nvCxnSpPr>
        <p:spPr>
          <a:xfrm rot="16200000" flipH="1">
            <a:off x="5257878" y="2935170"/>
            <a:ext cx="781050" cy="76200"/>
          </a:xfrm>
          <a:prstGeom prst="bentConnector3">
            <a:avLst>
              <a:gd name="adj1" fmla="val 51038"/>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17" name="Elbow Connector 16"/>
          <p:cNvCxnSpPr>
            <a:stCxn id="4" idx="2"/>
            <a:endCxn id="12" idx="0"/>
          </p:cNvCxnSpPr>
          <p:nvPr/>
        </p:nvCxnSpPr>
        <p:spPr>
          <a:xfrm rot="16200000" flipH="1">
            <a:off x="6677103" y="1534995"/>
            <a:ext cx="762000" cy="2895600"/>
          </a:xfrm>
          <a:prstGeom prst="bentConnector3">
            <a:avLst>
              <a:gd name="adj1" fmla="val 50000"/>
            </a:avLst>
          </a:prstGeom>
          <a:ln w="19050">
            <a:tailEnd type="arrow"/>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5686503" y="2982795"/>
            <a:ext cx="1577676" cy="369332"/>
          </a:xfrm>
          <a:prstGeom prst="rect">
            <a:avLst/>
          </a:prstGeom>
          <a:noFill/>
        </p:spPr>
        <p:txBody>
          <a:bodyPr wrap="none" rtlCol="0">
            <a:spAutoFit/>
          </a:bodyPr>
          <a:lstStyle/>
          <a:p>
            <a:r>
              <a:rPr lang="en-IN" b="1" dirty="0" smtClean="0">
                <a:solidFill>
                  <a:srgbClr val="7F0055"/>
                </a:solidFill>
                <a:latin typeface="Consolas"/>
              </a:rPr>
              <a:t>Inheritance</a:t>
            </a:r>
            <a:endParaRPr lang="en-US" b="1" dirty="0" smtClean="0">
              <a:solidFill>
                <a:srgbClr val="7F0055"/>
              </a:solidFill>
              <a:latin typeface="Consolas"/>
            </a:endParaRPr>
          </a:p>
        </p:txBody>
      </p:sp>
      <p:sp>
        <p:nvSpPr>
          <p:cNvPr id="19" name="TextBox 18"/>
          <p:cNvSpPr txBox="1"/>
          <p:nvPr/>
        </p:nvSpPr>
        <p:spPr>
          <a:xfrm>
            <a:off x="6928227" y="2601795"/>
            <a:ext cx="1577676" cy="369332"/>
          </a:xfrm>
          <a:prstGeom prst="rect">
            <a:avLst/>
          </a:prstGeom>
          <a:noFill/>
        </p:spPr>
        <p:txBody>
          <a:bodyPr wrap="none" rtlCol="0">
            <a:spAutoFit/>
          </a:bodyPr>
          <a:lstStyle/>
          <a:p>
            <a:r>
              <a:rPr lang="en-IN" b="1" dirty="0" smtClean="0">
                <a:solidFill>
                  <a:srgbClr val="7F0055"/>
                </a:solidFill>
                <a:latin typeface="Consolas"/>
              </a:rPr>
              <a:t>Inheritance</a:t>
            </a:r>
            <a:endParaRPr lang="en-US" b="1" dirty="0" smtClean="0">
              <a:solidFill>
                <a:srgbClr val="7F0055"/>
              </a:solidFill>
              <a:latin typeface="Consolas"/>
            </a:endParaRPr>
          </a:p>
        </p:txBody>
      </p:sp>
      <p:sp>
        <p:nvSpPr>
          <p:cNvPr id="20" name="Rectangle 10.0"/>
          <p:cNvSpPr/>
          <p:nvPr/>
        </p:nvSpPr>
        <p:spPr>
          <a:xfrm>
            <a:off x="4695903" y="1382595"/>
            <a:ext cx="1828800" cy="12001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dirty="0" err="1" smtClean="0">
                <a:solidFill>
                  <a:srgbClr val="FFFF00"/>
                </a:solidFill>
              </a:rPr>
              <a:t>noOfPassanger</a:t>
            </a:r>
            <a:endParaRPr lang="en-US" dirty="0" smtClean="0">
              <a:solidFill>
                <a:srgbClr val="FFFF00"/>
              </a:solidFill>
            </a:endParaRPr>
          </a:p>
          <a:p>
            <a:pPr lvl="0" algn="ctr"/>
            <a:r>
              <a:rPr lang="en-US" dirty="0" err="1" smtClean="0">
                <a:solidFill>
                  <a:srgbClr val="FFFF00"/>
                </a:solidFill>
              </a:rPr>
              <a:t>maxSpeed</a:t>
            </a:r>
            <a:endParaRPr lang="en-US" dirty="0" smtClean="0">
              <a:solidFill>
                <a:srgbClr val="FFFF00"/>
              </a:solidFill>
            </a:endParaRPr>
          </a:p>
          <a:p>
            <a:pPr lvl="0" algn="ctr"/>
            <a:r>
              <a:rPr lang="en-US" dirty="0" err="1" smtClean="0">
                <a:solidFill>
                  <a:srgbClr val="FFFF00"/>
                </a:solidFill>
              </a:rPr>
              <a:t>noOfWheels</a:t>
            </a:r>
            <a:endParaRPr lang="en-US" dirty="0" smtClean="0">
              <a:solidFill>
                <a:srgbClr val="FFFF00"/>
              </a:solidFill>
            </a:endParaRPr>
          </a:p>
          <a:p>
            <a:pPr lvl="0" algn="ctr"/>
            <a:r>
              <a:rPr lang="en-US" dirty="0" err="1" smtClean="0">
                <a:solidFill>
                  <a:srgbClr val="FFFF00"/>
                </a:solidFill>
              </a:rPr>
              <a:t>noOfGears</a:t>
            </a:r>
            <a:endParaRPr lang="en-US" dirty="0"/>
          </a:p>
        </p:txBody>
      </p:sp>
    </p:spTree>
    <p:extLst>
      <p:ext uri="{BB962C8B-B14F-4D97-AF65-F5344CB8AC3E}">
        <p14:creationId xmlns:p14="http://schemas.microsoft.com/office/powerpoint/2010/main" val="1449051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0" presetClass="path" presetSubtype="0" accel="50000" decel="50000" fill="hold" grpId="0" nodeType="clickEffect">
                                  <p:stCondLst>
                                    <p:cond delay="0"/>
                                  </p:stCondLst>
                                  <p:childTnLst>
                                    <p:animMotion origin="layout" path="M 3.75E-6 -3.7037E-7 L -0.23125 0.48519 " pathEditMode="relative" rAng="0" ptsTypes="AA">
                                      <p:cBhvr>
                                        <p:cTn id="16" dur="2000" fill="hold"/>
                                        <p:tgtEl>
                                          <p:spTgt spid="9"/>
                                        </p:tgtEl>
                                        <p:attrNameLst>
                                          <p:attrName>ppt_x</p:attrName>
                                          <p:attrName>ppt_y</p:attrName>
                                        </p:attrNameLst>
                                      </p:cBhvr>
                                      <p:rCtr x="-11563" y="24259"/>
                                    </p:animMotion>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0" presetClass="path" presetSubtype="0" accel="50000" decel="50000" fill="hold" grpId="0" nodeType="clickEffect">
                                  <p:stCondLst>
                                    <p:cond delay="0"/>
                                  </p:stCondLst>
                                  <p:childTnLst>
                                    <p:animMotion origin="layout" path="M 3.75E-6 -3.7037E-7 L 0.00833 0.5125 " pathEditMode="relative" rAng="0" ptsTypes="AA">
                                      <p:cBhvr>
                                        <p:cTn id="30" dur="2000" fill="hold"/>
                                        <p:tgtEl>
                                          <p:spTgt spid="11"/>
                                        </p:tgtEl>
                                        <p:attrNameLst>
                                          <p:attrName>ppt_x</p:attrName>
                                          <p:attrName>ppt_y</p:attrName>
                                        </p:attrNameLst>
                                      </p:cBhvr>
                                      <p:rCtr x="417" y="25625"/>
                                    </p:animMotion>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0" presetClass="path" presetSubtype="0" accel="50000" decel="50000" fill="hold" grpId="0" nodeType="clickEffect">
                                  <p:stCondLst>
                                    <p:cond delay="0"/>
                                  </p:stCondLst>
                                  <p:childTnLst>
                                    <p:animMotion origin="layout" path="M 3.75E-6 -3.7037E-7 L 0.2375 0.51944 " pathEditMode="relative" rAng="0" ptsTypes="AA">
                                      <p:cBhvr>
                                        <p:cTn id="44" dur="2000" fill="hold"/>
                                        <p:tgtEl>
                                          <p:spTgt spid="13"/>
                                        </p:tgtEl>
                                        <p:attrNameLst>
                                          <p:attrName>ppt_x</p:attrName>
                                          <p:attrName>ppt_y</p:attrName>
                                        </p:attrNameLst>
                                      </p:cBhvr>
                                      <p:rCtr x="11875" y="2597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1" grpId="0" animBg="1"/>
      <p:bldP spid="13" grpId="0" animBg="1"/>
      <p:bldP spid="15" grpId="0"/>
      <p:bldP spid="18" grpId="0"/>
      <p:bldP spid="1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Abstraction</a:t>
            </a:r>
            <a:endParaRPr lang="en-US" dirty="0"/>
          </a:p>
        </p:txBody>
      </p:sp>
      <p:sp>
        <p:nvSpPr>
          <p:cNvPr id="3" name="Content Placeholder 2"/>
          <p:cNvSpPr>
            <a:spLocks noGrp="1"/>
          </p:cNvSpPr>
          <p:nvPr>
            <p:ph idx="1"/>
          </p:nvPr>
        </p:nvSpPr>
        <p:spPr/>
        <p:txBody>
          <a:bodyPr/>
          <a:lstStyle/>
          <a:p>
            <a:pPr algn="just">
              <a:buClr>
                <a:schemeClr val="tx1">
                  <a:lumMod val="95000"/>
                  <a:lumOff val="5000"/>
                </a:schemeClr>
              </a:buClr>
            </a:pPr>
            <a:r>
              <a:rPr lang="en-US" b="1" dirty="0" smtClean="0">
                <a:solidFill>
                  <a:schemeClr val="tx2"/>
                </a:solidFill>
              </a:rPr>
              <a:t>Abstraction</a:t>
            </a:r>
            <a:r>
              <a:rPr lang="en-US" dirty="0" smtClean="0"/>
              <a:t> refers to the act of representing essential features without including the background details or explanations.</a:t>
            </a:r>
          </a:p>
          <a:p>
            <a:pPr algn="just">
              <a:buClr>
                <a:schemeClr val="tx1">
                  <a:lumMod val="95000"/>
                  <a:lumOff val="5000"/>
                </a:schemeClr>
              </a:buClr>
            </a:pPr>
            <a:r>
              <a:rPr lang="en-IN" b="1" dirty="0">
                <a:solidFill>
                  <a:schemeClr val="tx2"/>
                </a:solidFill>
              </a:rPr>
              <a:t>Abstraction</a:t>
            </a:r>
            <a:r>
              <a:rPr lang="en-IN" dirty="0"/>
              <a:t> provides you a generalized view of your classes or object by providing relevant information.</a:t>
            </a:r>
          </a:p>
          <a:p>
            <a:pPr algn="just">
              <a:buClr>
                <a:schemeClr val="tx1">
                  <a:lumMod val="95000"/>
                  <a:lumOff val="5000"/>
                </a:schemeClr>
              </a:buClr>
            </a:pPr>
            <a:r>
              <a:rPr lang="en-IN" b="1" dirty="0">
                <a:solidFill>
                  <a:schemeClr val="tx2"/>
                </a:solidFill>
              </a:rPr>
              <a:t>Abstraction</a:t>
            </a:r>
            <a:r>
              <a:rPr lang="en-IN" dirty="0"/>
              <a:t> is the process of hiding the working style of an object, and showing the information of an object in understandable manner</a:t>
            </a:r>
            <a:r>
              <a:rPr lang="en-IN" dirty="0" smtClean="0"/>
              <a:t>.</a:t>
            </a:r>
          </a:p>
          <a:p>
            <a:pPr algn="just">
              <a:buClr>
                <a:schemeClr val="tx1">
                  <a:lumMod val="95000"/>
                  <a:lumOff val="5000"/>
                </a:schemeClr>
              </a:buClr>
            </a:pPr>
            <a:r>
              <a:rPr lang="en-IN" dirty="0" smtClean="0"/>
              <a:t>Example:</a:t>
            </a:r>
          </a:p>
          <a:p>
            <a:pPr lvl="1">
              <a:buClr>
                <a:schemeClr val="tx1">
                  <a:lumMod val="95000"/>
                  <a:lumOff val="5000"/>
                </a:schemeClr>
              </a:buClr>
            </a:pPr>
            <a:r>
              <a:rPr lang="en-IN" b="1" dirty="0" smtClean="0"/>
              <a:t>Electric Switch Board</a:t>
            </a:r>
            <a:r>
              <a:rPr lang="en-IN" dirty="0" smtClean="0"/>
              <a:t>: we need not to worry about the internal work of switch board in order to use it, simply switch on/off to start/stop the device.</a:t>
            </a:r>
          </a:p>
          <a:p>
            <a:pPr lvl="1">
              <a:buClr>
                <a:schemeClr val="tx1">
                  <a:lumMod val="95000"/>
                  <a:lumOff val="5000"/>
                </a:schemeClr>
              </a:buClr>
            </a:pPr>
            <a:r>
              <a:rPr lang="en-IN" b="1" dirty="0" smtClean="0"/>
              <a:t>Car</a:t>
            </a:r>
            <a:r>
              <a:rPr lang="en-IN" dirty="0" smtClean="0"/>
              <a:t>: </a:t>
            </a:r>
            <a:r>
              <a:rPr lang="en-US" dirty="0"/>
              <a:t>you need not to understand how engine works in order to drive a car, you just need to know how to drive the car</a:t>
            </a:r>
            <a:r>
              <a:rPr lang="en-US" dirty="0" smtClean="0"/>
              <a:t>.</a:t>
            </a:r>
          </a:p>
          <a:p>
            <a:pPr lvl="1">
              <a:buClr>
                <a:schemeClr val="tx1">
                  <a:lumMod val="95000"/>
                  <a:lumOff val="5000"/>
                </a:schemeClr>
              </a:buClr>
            </a:pPr>
            <a:r>
              <a:rPr lang="en-US" b="1" dirty="0" smtClean="0"/>
              <a:t>TV Remote</a:t>
            </a:r>
            <a:r>
              <a:rPr lang="en-US" dirty="0" smtClean="0"/>
              <a:t>: </a:t>
            </a:r>
            <a:r>
              <a:rPr lang="en-US" dirty="0"/>
              <a:t>while increasing the TV volume you need not to understand the underlying process, just press the + volume button and it will </a:t>
            </a:r>
            <a:r>
              <a:rPr lang="en-US" dirty="0" smtClean="0"/>
              <a:t>work.</a:t>
            </a:r>
            <a:endParaRPr lang="en-US" dirty="0"/>
          </a:p>
          <a:p>
            <a:pPr lvl="1">
              <a:buClr>
                <a:schemeClr val="tx1">
                  <a:lumMod val="95000"/>
                  <a:lumOff val="5000"/>
                </a:schemeClr>
              </a:buClr>
            </a:pPr>
            <a:endParaRPr lang="en-IN" dirty="0"/>
          </a:p>
        </p:txBody>
      </p:sp>
    </p:spTree>
    <p:custDataLst>
      <p:tags r:id="rId1"/>
    </p:custDataLst>
    <p:extLst>
      <p:ext uri="{BB962C8B-B14F-4D97-AF65-F5344CB8AC3E}">
        <p14:creationId xmlns:p14="http://schemas.microsoft.com/office/powerpoint/2010/main" val="41923401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smtClean="0"/>
              <a:t>Polymorphism</a:t>
            </a:r>
            <a:endParaRPr lang="en-IN" dirty="0"/>
          </a:p>
        </p:txBody>
      </p:sp>
      <p:sp>
        <p:nvSpPr>
          <p:cNvPr id="3" name="Content Placeholder 2"/>
          <p:cNvSpPr>
            <a:spLocks noGrp="1"/>
          </p:cNvSpPr>
          <p:nvPr>
            <p:ph idx="1"/>
          </p:nvPr>
        </p:nvSpPr>
        <p:spPr>
          <a:ln>
            <a:noFill/>
          </a:ln>
        </p:spPr>
        <p:txBody>
          <a:bodyPr/>
          <a:lstStyle/>
          <a:p>
            <a:r>
              <a:rPr lang="en-US" dirty="0"/>
              <a:t>Polymorphism is a Greek term which means ability to take </a:t>
            </a:r>
            <a:r>
              <a:rPr lang="en-US" b="1" dirty="0"/>
              <a:t>more than one form</a:t>
            </a:r>
            <a:r>
              <a:rPr lang="en-US" dirty="0" smtClean="0"/>
              <a:t>.</a:t>
            </a:r>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r>
              <a:rPr lang="en-US" dirty="0" smtClean="0"/>
              <a:t>A </a:t>
            </a:r>
            <a:r>
              <a:rPr lang="en-US" dirty="0"/>
              <a:t>person at the same time can have different characteristics. Like a man at the same time is a father, a husband, an employee. So the same person possesses different behavior in different situations. This is called polymorphism. </a:t>
            </a:r>
          </a:p>
          <a:p>
            <a:pPr marL="0" indent="0" algn="just">
              <a:buNone/>
            </a:pPr>
            <a:endParaRPr lang="en-IN" dirty="0" smtClean="0"/>
          </a:p>
        </p:txBody>
      </p:sp>
      <p:pic>
        <p:nvPicPr>
          <p:cNvPr id="5" name="Picture 4"/>
          <p:cNvPicPr>
            <a:picLocks noChangeAspect="1"/>
          </p:cNvPicPr>
          <p:nvPr/>
        </p:nvPicPr>
        <p:blipFill rotWithShape="1">
          <a:blip r:embed="rId3">
            <a:extLst>
              <a:ext uri="{BEBA8EAE-BF5A-486C-A8C5-ECC9F3942E4B}">
                <a14:imgProps xmlns:a14="http://schemas.microsoft.com/office/drawing/2010/main">
                  <a14:imgLayer r:embed="rId4">
                    <a14:imgEffect>
                      <a14:sharpenSoften amount="25000"/>
                    </a14:imgEffect>
                    <a14:imgEffect>
                      <a14:brightnessContrast contrast="23000"/>
                    </a14:imgEffect>
                  </a14:imgLayer>
                </a14:imgProps>
              </a:ext>
              <a:ext uri="{28A0092B-C50C-407E-A947-70E740481C1C}">
                <a14:useLocalDpi xmlns:a14="http://schemas.microsoft.com/office/drawing/2010/main" val="0"/>
              </a:ext>
            </a:extLst>
          </a:blip>
          <a:srcRect l="8333" r="6667"/>
          <a:stretch/>
        </p:blipFill>
        <p:spPr>
          <a:xfrm>
            <a:off x="3091431" y="1240889"/>
            <a:ext cx="6002235" cy="3702634"/>
          </a:xfrm>
          <a:prstGeom prst="rect">
            <a:avLst/>
          </a:prstGeom>
        </p:spPr>
      </p:pic>
    </p:spTree>
    <p:custDataLst>
      <p:tags r:id="rId1"/>
    </p:custDataLst>
    <p:extLst>
      <p:ext uri="{BB962C8B-B14F-4D97-AF65-F5344CB8AC3E}">
        <p14:creationId xmlns:p14="http://schemas.microsoft.com/office/powerpoint/2010/main" val="12470812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1"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up)">
                                      <p:cBhvr>
                                        <p:cTn id="11" dur="5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Creating Object &amp; Accessing members</a:t>
            </a:r>
          </a:p>
        </p:txBody>
      </p:sp>
      <p:sp>
        <p:nvSpPr>
          <p:cNvPr id="3" name="Content Placeholder 2"/>
          <p:cNvSpPr>
            <a:spLocks noGrp="1"/>
          </p:cNvSpPr>
          <p:nvPr>
            <p:ph idx="1"/>
          </p:nvPr>
        </p:nvSpPr>
        <p:spPr/>
        <p:txBody>
          <a:bodyPr/>
          <a:lstStyle/>
          <a:p>
            <a:r>
              <a:rPr lang="en-US" b="1" dirty="0">
                <a:latin typeface="Cambria" pitchFamily="18" charset="0"/>
                <a:ea typeface="Cambria" pitchFamily="18" charset="0"/>
                <a:cs typeface="Courier New" pitchFamily="49" charset="0"/>
              </a:rPr>
              <a:t>new</a:t>
            </a:r>
            <a:r>
              <a:rPr lang="en-US" dirty="0"/>
              <a:t> keyword creates new object</a:t>
            </a:r>
          </a:p>
          <a:p>
            <a:r>
              <a:rPr lang="en-US" dirty="0"/>
              <a:t>Syntax:</a:t>
            </a:r>
          </a:p>
          <a:p>
            <a:pPr lvl="1">
              <a:buNone/>
            </a:pPr>
            <a:r>
              <a:rPr lang="en-US" sz="2400" dirty="0">
                <a:latin typeface="Cambria" pitchFamily="18" charset="0"/>
                <a:ea typeface="Cambria" pitchFamily="18" charset="0"/>
              </a:rPr>
              <a:t>	</a:t>
            </a:r>
            <a:r>
              <a:rPr lang="en-US" sz="2400" dirty="0" err="1">
                <a:latin typeface="Cambria" pitchFamily="18" charset="0"/>
                <a:ea typeface="Cambria" pitchFamily="18" charset="0"/>
                <a:cs typeface="Courier New" pitchFamily="49" charset="0"/>
              </a:rPr>
              <a:t>ClassName</a:t>
            </a:r>
            <a:r>
              <a:rPr lang="en-US" sz="2400" dirty="0">
                <a:latin typeface="Cambria" pitchFamily="18" charset="0"/>
                <a:ea typeface="Cambria" pitchFamily="18" charset="0"/>
                <a:cs typeface="Courier New" pitchFamily="49" charset="0"/>
              </a:rPr>
              <a:t> </a:t>
            </a:r>
            <a:r>
              <a:rPr lang="en-US" sz="2400" dirty="0" err="1">
                <a:latin typeface="Cambria" pitchFamily="18" charset="0"/>
                <a:ea typeface="Cambria" pitchFamily="18" charset="0"/>
                <a:cs typeface="Courier New" pitchFamily="49" charset="0"/>
              </a:rPr>
              <a:t>objName</a:t>
            </a:r>
            <a:r>
              <a:rPr lang="en-US" sz="2400" dirty="0">
                <a:latin typeface="Cambria" pitchFamily="18" charset="0"/>
                <a:ea typeface="Cambria" pitchFamily="18" charset="0"/>
                <a:cs typeface="Courier New" pitchFamily="49" charset="0"/>
              </a:rPr>
              <a:t> = </a:t>
            </a:r>
            <a:r>
              <a:rPr lang="en-US" sz="2400" b="1" dirty="0">
                <a:latin typeface="Cambria" pitchFamily="18" charset="0"/>
                <a:ea typeface="Cambria" pitchFamily="18" charset="0"/>
                <a:cs typeface="Courier New" pitchFamily="49" charset="0"/>
              </a:rPr>
              <a:t>new</a:t>
            </a:r>
            <a:r>
              <a:rPr lang="en-US" sz="2400" dirty="0">
                <a:latin typeface="Cambria" pitchFamily="18" charset="0"/>
                <a:ea typeface="Cambria" pitchFamily="18" charset="0"/>
                <a:cs typeface="Courier New" pitchFamily="49" charset="0"/>
              </a:rPr>
              <a:t> </a:t>
            </a:r>
            <a:r>
              <a:rPr lang="en-US" sz="2400" dirty="0" err="1">
                <a:latin typeface="Cambria" pitchFamily="18" charset="0"/>
                <a:ea typeface="Cambria" pitchFamily="18" charset="0"/>
                <a:cs typeface="Courier New" pitchFamily="49" charset="0"/>
              </a:rPr>
              <a:t>ClassName</a:t>
            </a:r>
            <a:r>
              <a:rPr lang="en-US" sz="2400" dirty="0">
                <a:latin typeface="Cambria" pitchFamily="18" charset="0"/>
                <a:ea typeface="Cambria" pitchFamily="18" charset="0"/>
                <a:cs typeface="Courier New" pitchFamily="49" charset="0"/>
              </a:rPr>
              <a:t>();</a:t>
            </a:r>
          </a:p>
          <a:p>
            <a:pPr lvl="1">
              <a:buNone/>
            </a:pPr>
            <a:r>
              <a:rPr lang="en-IN" sz="2400" dirty="0"/>
              <a:t>Example :</a:t>
            </a:r>
          </a:p>
          <a:p>
            <a:pPr lvl="1">
              <a:buNone/>
            </a:pPr>
            <a:r>
              <a:rPr lang="en-IN" sz="2400" dirty="0">
                <a:latin typeface="Cambria" pitchFamily="18" charset="0"/>
                <a:ea typeface="Cambria" pitchFamily="18" charset="0"/>
              </a:rPr>
              <a:t>	</a:t>
            </a:r>
            <a:r>
              <a:rPr lang="en-IN" sz="2400" dirty="0" err="1">
                <a:latin typeface="Cambria" pitchFamily="18" charset="0"/>
                <a:ea typeface="Cambria" pitchFamily="18" charset="0"/>
                <a:cs typeface="Courier New" pitchFamily="49" charset="0"/>
              </a:rPr>
              <a:t>SmartPhone</a:t>
            </a:r>
            <a:r>
              <a:rPr lang="en-IN" sz="2400" dirty="0">
                <a:latin typeface="Cambria" pitchFamily="18" charset="0"/>
                <a:ea typeface="Cambria" pitchFamily="18" charset="0"/>
                <a:cs typeface="Courier New" pitchFamily="49" charset="0"/>
              </a:rPr>
              <a:t> iPhone = </a:t>
            </a:r>
            <a:r>
              <a:rPr lang="en-IN" sz="2400" b="1" dirty="0">
                <a:latin typeface="Cambria" pitchFamily="18" charset="0"/>
                <a:ea typeface="Cambria" pitchFamily="18" charset="0"/>
                <a:cs typeface="Courier New" pitchFamily="49" charset="0"/>
              </a:rPr>
              <a:t>new</a:t>
            </a:r>
            <a:r>
              <a:rPr lang="en-IN" sz="2400" dirty="0">
                <a:latin typeface="Cambria" pitchFamily="18" charset="0"/>
                <a:ea typeface="Cambria" pitchFamily="18" charset="0"/>
                <a:cs typeface="Courier New" pitchFamily="49" charset="0"/>
              </a:rPr>
              <a:t> </a:t>
            </a:r>
            <a:r>
              <a:rPr lang="en-IN" sz="2400" dirty="0" err="1">
                <a:latin typeface="Cambria" pitchFamily="18" charset="0"/>
                <a:ea typeface="Cambria" pitchFamily="18" charset="0"/>
                <a:cs typeface="Courier New" pitchFamily="49" charset="0"/>
              </a:rPr>
              <a:t>SmartPhone</a:t>
            </a:r>
            <a:r>
              <a:rPr lang="en-IN" sz="2400" dirty="0">
                <a:latin typeface="Cambria" pitchFamily="18" charset="0"/>
                <a:ea typeface="Cambria" pitchFamily="18" charset="0"/>
                <a:cs typeface="Courier New" pitchFamily="49" charset="0"/>
              </a:rPr>
              <a:t>();</a:t>
            </a:r>
            <a:endParaRPr lang="en-US" sz="2400" dirty="0">
              <a:latin typeface="Cambria" pitchFamily="18" charset="0"/>
              <a:ea typeface="Cambria" pitchFamily="18" charset="0"/>
              <a:cs typeface="Courier New" pitchFamily="49" charset="0"/>
            </a:endParaRPr>
          </a:p>
          <a:p>
            <a:r>
              <a:rPr lang="en-US" dirty="0"/>
              <a:t>Object variables and methods can be accessed using the </a:t>
            </a:r>
            <a:r>
              <a:rPr lang="en-US" b="1" dirty="0">
                <a:latin typeface="Cambria" pitchFamily="18" charset="0"/>
                <a:ea typeface="Cambria" pitchFamily="18" charset="0"/>
                <a:cs typeface="Courier New" pitchFamily="49" charset="0"/>
              </a:rPr>
              <a:t>dot (.)</a:t>
            </a:r>
            <a:r>
              <a:rPr lang="en-US" dirty="0">
                <a:latin typeface="Cambria" pitchFamily="18" charset="0"/>
                <a:ea typeface="Cambria" pitchFamily="18" charset="0"/>
                <a:cs typeface="Courier New" pitchFamily="49" charset="0"/>
              </a:rPr>
              <a:t> </a:t>
            </a:r>
            <a:r>
              <a:rPr lang="en-US" dirty="0"/>
              <a:t>operator</a:t>
            </a:r>
          </a:p>
          <a:p>
            <a:r>
              <a:rPr lang="en-US" dirty="0"/>
              <a:t>Example:</a:t>
            </a:r>
          </a:p>
          <a:p>
            <a:pPr lvl="1">
              <a:buNone/>
            </a:pPr>
            <a:r>
              <a:rPr lang="en-US" sz="2400" dirty="0" err="1">
                <a:latin typeface="Cambria" pitchFamily="18" charset="0"/>
                <a:ea typeface="Cambria" pitchFamily="18" charset="0"/>
                <a:cs typeface="Courier New" pitchFamily="49" charset="0"/>
              </a:rPr>
              <a:t>iPhone.storage</a:t>
            </a:r>
            <a:r>
              <a:rPr lang="en-US" sz="2400" dirty="0">
                <a:latin typeface="Cambria" pitchFamily="18" charset="0"/>
                <a:ea typeface="Cambria" pitchFamily="18" charset="0"/>
                <a:cs typeface="Courier New" pitchFamily="49" charset="0"/>
              </a:rPr>
              <a:t> = 8000;</a:t>
            </a:r>
          </a:p>
          <a:p>
            <a:pPr lvl="1">
              <a:buNone/>
            </a:pPr>
            <a:endParaRPr lang="en-US" sz="2400" dirty="0"/>
          </a:p>
          <a:p>
            <a:endParaRPr lang="en-US" dirty="0"/>
          </a:p>
        </p:txBody>
      </p:sp>
    </p:spTree>
    <p:extLst>
      <p:ext uri="{BB962C8B-B14F-4D97-AF65-F5344CB8AC3E}">
        <p14:creationId xmlns:p14="http://schemas.microsoft.com/office/powerpoint/2010/main" val="273975389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xmlns="" id="{D9EBF344-4A7B-4C4A-AF6D-6441BD040AB3}"/>
              </a:ext>
            </a:extLst>
          </p:cNvPr>
          <p:cNvCxnSpPr>
            <a:cxnSpLocks/>
            <a:endCxn id="6" idx="0"/>
          </p:cNvCxnSpPr>
          <p:nvPr/>
        </p:nvCxnSpPr>
        <p:spPr>
          <a:xfrm>
            <a:off x="1191446" y="0"/>
            <a:ext cx="0" cy="682906"/>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xmlns="" id="{CA925EF2-D58F-4AC0-ACED-F747CC08D69F}"/>
              </a:ext>
            </a:extLst>
          </p:cNvPr>
          <p:cNvCxnSpPr>
            <a:cxnSpLocks/>
          </p:cNvCxnSpPr>
          <p:nvPr/>
        </p:nvCxnSpPr>
        <p:spPr>
          <a:xfrm>
            <a:off x="1191446" y="5063613"/>
            <a:ext cx="0" cy="1794387"/>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 name="Oval 5">
            <a:extLst>
              <a:ext uri="{FF2B5EF4-FFF2-40B4-BE49-F238E27FC236}">
                <a16:creationId xmlns:a16="http://schemas.microsoft.com/office/drawing/2014/main" xmlns="" id="{4BD1E24D-7739-4C4F-8234-2614FB54ADBC}"/>
              </a:ext>
            </a:extLst>
          </p:cNvPr>
          <p:cNvSpPr/>
          <p:nvPr/>
        </p:nvSpPr>
        <p:spPr>
          <a:xfrm>
            <a:off x="954165" y="682906"/>
            <a:ext cx="474562" cy="474562"/>
          </a:xfrm>
          <a:prstGeom prst="ellipse">
            <a:avLst/>
          </a:prstGeom>
          <a:ln>
            <a:solidFill>
              <a:schemeClr val="bg1">
                <a:lumMod val="6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sym typeface="Wingdings 2" panose="05020102010507070707" pitchFamily="18" charset="2"/>
              </a:rPr>
              <a:t></a:t>
            </a:r>
            <a:endParaRPr lang="en-US" sz="2800" dirty="0"/>
          </a:p>
        </p:txBody>
      </p:sp>
      <p:sp>
        <p:nvSpPr>
          <p:cNvPr id="7" name="TextBox 6">
            <a:extLst>
              <a:ext uri="{FF2B5EF4-FFF2-40B4-BE49-F238E27FC236}">
                <a16:creationId xmlns:a16="http://schemas.microsoft.com/office/drawing/2014/main" xmlns="" id="{00F422F9-3B3A-4A97-ADB3-F83B13E11C16}"/>
              </a:ext>
            </a:extLst>
          </p:cNvPr>
          <p:cNvSpPr txBox="1"/>
          <p:nvPr/>
        </p:nvSpPr>
        <p:spPr>
          <a:xfrm>
            <a:off x="1527893" y="720132"/>
            <a:ext cx="1175322" cy="400110"/>
          </a:xfrm>
          <a:prstGeom prst="rect">
            <a:avLst/>
          </a:prstGeom>
          <a:noFill/>
        </p:spPr>
        <p:txBody>
          <a:bodyPr wrap="none" rtlCol="0">
            <a:spAutoFit/>
          </a:bodyPr>
          <a:lstStyle/>
          <a:p>
            <a:r>
              <a:rPr lang="en-US" sz="2000" b="1" dirty="0">
                <a:solidFill>
                  <a:schemeClr val="bg1"/>
                </a:solidFill>
              </a:rPr>
              <a:t>Looping</a:t>
            </a:r>
          </a:p>
        </p:txBody>
      </p:sp>
      <p:cxnSp>
        <p:nvCxnSpPr>
          <p:cNvPr id="8" name="Straight Connector 7">
            <a:extLst>
              <a:ext uri="{FF2B5EF4-FFF2-40B4-BE49-F238E27FC236}">
                <a16:creationId xmlns:a16="http://schemas.microsoft.com/office/drawing/2014/main" xmlns="" id="{F34260FD-CAA3-43A0-977C-7E4B57013872}"/>
              </a:ext>
            </a:extLst>
          </p:cNvPr>
          <p:cNvCxnSpPr>
            <a:cxnSpLocks/>
          </p:cNvCxnSpPr>
          <p:nvPr/>
        </p:nvCxnSpPr>
        <p:spPr>
          <a:xfrm>
            <a:off x="1191446" y="1157468"/>
            <a:ext cx="0" cy="2465408"/>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xmlns="" id="{BDA2F9A4-6988-4274-8384-12496EC9D59D}"/>
              </a:ext>
            </a:extLst>
          </p:cNvPr>
          <p:cNvSpPr txBox="1"/>
          <p:nvPr/>
        </p:nvSpPr>
        <p:spPr>
          <a:xfrm>
            <a:off x="1458964" y="712385"/>
            <a:ext cx="4909938" cy="4431983"/>
          </a:xfrm>
          <a:prstGeom prst="rect">
            <a:avLst/>
          </a:prstGeom>
          <a:noFill/>
        </p:spPr>
        <p:txBody>
          <a:bodyPr wrap="square" rtlCol="0">
            <a:spAutoFit/>
          </a:bodyPr>
          <a:lstStyle/>
          <a:p>
            <a:r>
              <a:rPr lang="en-IN" sz="2400" b="1" dirty="0" smtClean="0"/>
              <a:t>Outline</a:t>
            </a:r>
            <a:endParaRPr lang="en-US" b="1" dirty="0" smtClean="0"/>
          </a:p>
          <a:p>
            <a:endParaRPr lang="en-US" b="1" dirty="0" smtClean="0"/>
          </a:p>
          <a:p>
            <a:pPr indent="446088">
              <a:buFont typeface="Wingdings" pitchFamily="2" charset="2"/>
              <a:buChar char="ü"/>
            </a:pPr>
            <a:r>
              <a:rPr lang="en-US" sz="2000" dirty="0" smtClean="0"/>
              <a:t>Class</a:t>
            </a:r>
          </a:p>
          <a:p>
            <a:pPr indent="446088">
              <a:buFont typeface="Wingdings" pitchFamily="2" charset="2"/>
              <a:buChar char="ü"/>
            </a:pPr>
            <a:r>
              <a:rPr lang="en-US" sz="2000" dirty="0" smtClean="0"/>
              <a:t>Object</a:t>
            </a:r>
          </a:p>
          <a:p>
            <a:pPr indent="446088">
              <a:buFont typeface="Wingdings" pitchFamily="2" charset="2"/>
              <a:buChar char="ü"/>
            </a:pPr>
            <a:r>
              <a:rPr lang="en-US" sz="2000" dirty="0" smtClean="0"/>
              <a:t>Object Oriented Concepts</a:t>
            </a:r>
          </a:p>
          <a:p>
            <a:pPr lvl="1" indent="446088">
              <a:buFont typeface="Wingdings" pitchFamily="2" charset="2"/>
              <a:buChar char="ü"/>
            </a:pPr>
            <a:r>
              <a:rPr lang="en-US" sz="2000" dirty="0" smtClean="0"/>
              <a:t>Encapsulation</a:t>
            </a:r>
          </a:p>
          <a:p>
            <a:pPr lvl="1" indent="446088">
              <a:buFont typeface="Wingdings" pitchFamily="2" charset="2"/>
              <a:buChar char="ü"/>
            </a:pPr>
            <a:r>
              <a:rPr lang="en-US" sz="2000" dirty="0" smtClean="0"/>
              <a:t>Inheritance</a:t>
            </a:r>
          </a:p>
          <a:p>
            <a:pPr lvl="1" indent="446088">
              <a:buFont typeface="Wingdings" pitchFamily="2" charset="2"/>
              <a:buChar char="ü"/>
            </a:pPr>
            <a:r>
              <a:rPr lang="en-US" sz="2000" dirty="0" smtClean="0"/>
              <a:t>Polymorphism</a:t>
            </a:r>
          </a:p>
          <a:p>
            <a:pPr lvl="1" indent="446088">
              <a:buFont typeface="Wingdings" pitchFamily="2" charset="2"/>
              <a:buChar char="ü"/>
            </a:pPr>
            <a:r>
              <a:rPr lang="en-US" sz="2000" dirty="0" smtClean="0"/>
              <a:t>Abstraction</a:t>
            </a:r>
          </a:p>
          <a:p>
            <a:pPr indent="446088">
              <a:buFont typeface="Wingdings" pitchFamily="2" charset="2"/>
              <a:buChar char="ü"/>
            </a:pPr>
            <a:r>
              <a:rPr lang="en-US" sz="2000" dirty="0"/>
              <a:t>Object Reference</a:t>
            </a:r>
          </a:p>
          <a:p>
            <a:pPr indent="446088">
              <a:buFont typeface="Wingdings" pitchFamily="2" charset="2"/>
              <a:buChar char="ü"/>
            </a:pPr>
            <a:r>
              <a:rPr lang="en-US" sz="2000" dirty="0"/>
              <a:t>Methods</a:t>
            </a:r>
          </a:p>
          <a:p>
            <a:pPr indent="446088">
              <a:buFont typeface="Wingdings" pitchFamily="2" charset="2"/>
              <a:buChar char="ü"/>
            </a:pPr>
            <a:r>
              <a:rPr lang="en-US" sz="2000" dirty="0"/>
              <a:t>Method Overloading</a:t>
            </a:r>
          </a:p>
          <a:p>
            <a:pPr indent="446088">
              <a:buFont typeface="Wingdings" pitchFamily="2" charset="2"/>
              <a:buChar char="ü"/>
            </a:pPr>
            <a:r>
              <a:rPr lang="en-US" sz="2000" dirty="0"/>
              <a:t>Constructor</a:t>
            </a:r>
          </a:p>
          <a:p>
            <a:pPr indent="446088">
              <a:buFont typeface="Wingdings" pitchFamily="2" charset="2"/>
              <a:buChar char="ü"/>
            </a:pPr>
            <a:r>
              <a:rPr lang="en-US" sz="2000" dirty="0"/>
              <a:t>Constructor </a:t>
            </a:r>
            <a:r>
              <a:rPr lang="en-US" sz="2000" dirty="0" smtClean="0"/>
              <a:t>Overloading </a:t>
            </a:r>
          </a:p>
        </p:txBody>
      </p:sp>
      <p:sp>
        <p:nvSpPr>
          <p:cNvPr id="10" name="TextBox 9">
            <a:extLst>
              <a:ext uri="{FF2B5EF4-FFF2-40B4-BE49-F238E27FC236}">
                <a16:creationId xmlns:a16="http://schemas.microsoft.com/office/drawing/2014/main" xmlns="" id="{BDA2F9A4-6988-4274-8384-12496EC9D59D}"/>
              </a:ext>
            </a:extLst>
          </p:cNvPr>
          <p:cNvSpPr txBox="1"/>
          <p:nvPr/>
        </p:nvSpPr>
        <p:spPr>
          <a:xfrm>
            <a:off x="5167839" y="712385"/>
            <a:ext cx="4909938" cy="3816429"/>
          </a:xfrm>
          <a:prstGeom prst="rect">
            <a:avLst/>
          </a:prstGeom>
          <a:noFill/>
        </p:spPr>
        <p:txBody>
          <a:bodyPr wrap="square" rtlCol="0">
            <a:spAutoFit/>
          </a:bodyPr>
          <a:lstStyle/>
          <a:p>
            <a:r>
              <a:rPr lang="en-IN" sz="2400" b="1" dirty="0" smtClean="0"/>
              <a:t> </a:t>
            </a:r>
            <a:endParaRPr lang="en-US" b="1" dirty="0" smtClean="0"/>
          </a:p>
          <a:p>
            <a:endParaRPr lang="en-US" b="1" dirty="0" smtClean="0"/>
          </a:p>
          <a:p>
            <a:pPr indent="446088">
              <a:buFont typeface="Wingdings" pitchFamily="2" charset="2"/>
              <a:buChar char="ü"/>
            </a:pPr>
            <a:r>
              <a:rPr lang="en-US" sz="2000" dirty="0" smtClean="0"/>
              <a:t>Recursion</a:t>
            </a:r>
          </a:p>
          <a:p>
            <a:pPr indent="446088">
              <a:buFont typeface="Wingdings" pitchFamily="2" charset="2"/>
              <a:buChar char="ü"/>
            </a:pPr>
            <a:r>
              <a:rPr lang="en-US" sz="2000" dirty="0" smtClean="0"/>
              <a:t>Passing and Returning Object</a:t>
            </a:r>
          </a:p>
          <a:p>
            <a:pPr indent="446088">
              <a:buFont typeface="Wingdings" pitchFamily="2" charset="2"/>
              <a:buChar char="ü"/>
            </a:pPr>
            <a:r>
              <a:rPr lang="en-US" sz="2000" dirty="0" smtClean="0"/>
              <a:t>this keyword</a:t>
            </a:r>
          </a:p>
          <a:p>
            <a:pPr indent="446088">
              <a:buFont typeface="Wingdings" pitchFamily="2" charset="2"/>
              <a:buChar char="ü"/>
            </a:pPr>
            <a:r>
              <a:rPr lang="en-US" sz="2000" dirty="0" smtClean="0"/>
              <a:t>static keyword</a:t>
            </a:r>
          </a:p>
          <a:p>
            <a:pPr indent="446088">
              <a:buFont typeface="Wingdings" pitchFamily="2" charset="2"/>
              <a:buChar char="ü"/>
            </a:pPr>
            <a:r>
              <a:rPr lang="en-US" sz="2000" dirty="0" smtClean="0"/>
              <a:t>Access control</a:t>
            </a:r>
          </a:p>
          <a:p>
            <a:pPr indent="446088">
              <a:buFont typeface="Wingdings" pitchFamily="2" charset="2"/>
              <a:buChar char="ü"/>
            </a:pPr>
            <a:r>
              <a:rPr lang="en-US" sz="2000" dirty="0" smtClean="0"/>
              <a:t>Nested class / Anonymous inner class</a:t>
            </a:r>
          </a:p>
          <a:p>
            <a:pPr indent="446088">
              <a:buFont typeface="Wingdings" pitchFamily="2" charset="2"/>
              <a:buChar char="ü"/>
            </a:pPr>
            <a:r>
              <a:rPr lang="en-US" sz="2000" dirty="0" smtClean="0"/>
              <a:t>String Class</a:t>
            </a:r>
          </a:p>
          <a:p>
            <a:pPr indent="446088">
              <a:buFont typeface="Wingdings" pitchFamily="2" charset="2"/>
              <a:buChar char="ü"/>
            </a:pPr>
            <a:r>
              <a:rPr lang="en-US" sz="2000" dirty="0" err="1" smtClean="0"/>
              <a:t>StringBuffer</a:t>
            </a:r>
            <a:r>
              <a:rPr lang="en-US" sz="2000" dirty="0" smtClean="0"/>
              <a:t> Class</a:t>
            </a:r>
          </a:p>
          <a:p>
            <a:pPr indent="446088">
              <a:buFont typeface="Wingdings" pitchFamily="2" charset="2"/>
              <a:buChar char="ü"/>
            </a:pPr>
            <a:r>
              <a:rPr lang="en-US" sz="2000" dirty="0" smtClean="0"/>
              <a:t>Math Class</a:t>
            </a:r>
          </a:p>
          <a:p>
            <a:pPr indent="446088">
              <a:buFont typeface="Wingdings" pitchFamily="2" charset="2"/>
              <a:buChar char="ü"/>
            </a:pPr>
            <a:r>
              <a:rPr lang="en-US" sz="2000" dirty="0" smtClean="0"/>
              <a:t>Wrapper Classes</a:t>
            </a:r>
          </a:p>
        </p:txBody>
      </p:sp>
    </p:spTree>
    <p:extLst>
      <p:ext uri="{BB962C8B-B14F-4D97-AF65-F5344CB8AC3E}">
        <p14:creationId xmlns:p14="http://schemas.microsoft.com/office/powerpoint/2010/main" val="4216305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p:cTn id="11" dur="500" fill="hold"/>
                                        <p:tgtEl>
                                          <p:spTgt spid="6"/>
                                        </p:tgtEl>
                                        <p:attrNameLst>
                                          <p:attrName>ppt_w</p:attrName>
                                        </p:attrNameLst>
                                      </p:cBhvr>
                                      <p:tavLst>
                                        <p:tav tm="0">
                                          <p:val>
                                            <p:fltVal val="0"/>
                                          </p:val>
                                        </p:tav>
                                        <p:tav tm="100000">
                                          <p:val>
                                            <p:strVal val="#ppt_w"/>
                                          </p:val>
                                        </p:tav>
                                      </p:tavLst>
                                    </p:anim>
                                    <p:anim calcmode="lin" valueType="num">
                                      <p:cBhvr>
                                        <p:cTn id="12" dur="500" fill="hold"/>
                                        <p:tgtEl>
                                          <p:spTgt spid="6"/>
                                        </p:tgtEl>
                                        <p:attrNameLst>
                                          <p:attrName>ppt_h</p:attrName>
                                        </p:attrNameLst>
                                      </p:cBhvr>
                                      <p:tavLst>
                                        <p:tav tm="0">
                                          <p:val>
                                            <p:fltVal val="0"/>
                                          </p:val>
                                        </p:tav>
                                        <p:tav tm="100000">
                                          <p:val>
                                            <p:strVal val="#ppt_h"/>
                                          </p:val>
                                        </p:tav>
                                      </p:tavLst>
                                    </p:anim>
                                    <p:animEffect transition="in" filter="fade">
                                      <p:cBhvr>
                                        <p:cTn id="13" dur="500"/>
                                        <p:tgtEl>
                                          <p:spTgt spid="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par>
                          <p:cTn id="17" fill="hold">
                            <p:stCondLst>
                              <p:cond delay="1000"/>
                            </p:stCondLst>
                            <p:childTnLst>
                              <p:par>
                                <p:cTn id="18" presetID="1" presetClass="entr" presetSubtype="0" fill="hold" grpId="0" nodeType="afterEffect">
                                  <p:stCondLst>
                                    <p:cond delay="0"/>
                                  </p:stCondLst>
                                  <p:childTnLst>
                                    <p:set>
                                      <p:cBhvr>
                                        <p:cTn id="19" dur="1" fill="hold">
                                          <p:stCondLst>
                                            <p:cond delay="0"/>
                                          </p:stCondLst>
                                        </p:cTn>
                                        <p:tgtEl>
                                          <p:spTgt spid="7"/>
                                        </p:tgtEl>
                                        <p:attrNameLst>
                                          <p:attrName>style.visibility</p:attrName>
                                        </p:attrNameLst>
                                      </p:cBhvr>
                                      <p:to>
                                        <p:strVal val="visible"/>
                                      </p:to>
                                    </p:set>
                                  </p:childTnLst>
                                </p:cTn>
                              </p:par>
                            </p:childTnLst>
                          </p:cTn>
                        </p:par>
                        <p:par>
                          <p:cTn id="20" fill="hold">
                            <p:stCondLst>
                              <p:cond delay="1000"/>
                            </p:stCondLst>
                            <p:childTnLst>
                              <p:par>
                                <p:cTn id="21" presetID="22" presetClass="entr" presetSubtype="1" fill="hold"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wipe(up)">
                                      <p:cBhvr>
                                        <p:cTn id="23" dur="500"/>
                                        <p:tgtEl>
                                          <p:spTgt spid="8"/>
                                        </p:tgtEl>
                                      </p:cBhvr>
                                    </p:animEffect>
                                  </p:childTnLst>
                                </p:cTn>
                              </p:par>
                            </p:childTnLst>
                          </p:cTn>
                        </p:par>
                        <p:par>
                          <p:cTn id="24" fill="hold">
                            <p:stCondLst>
                              <p:cond delay="1500"/>
                            </p:stCondLst>
                            <p:childTnLst>
                              <p:par>
                                <p:cTn id="25" presetID="22" presetClass="entr" presetSubtype="1" fill="hold" nodeType="after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wipe(up)">
                                      <p:cBhvr>
                                        <p:cTn id="27" dur="500"/>
                                        <p:tgtEl>
                                          <p:spTgt spid="5"/>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fade">
                                      <p:cBhvr>
                                        <p:cTn id="3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9" grpId="0"/>
      <p:bldP spid="1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p:cNvSpPr>
          <p:nvPr/>
        </p:nvSpPr>
        <p:spPr>
          <a:xfrm>
            <a:off x="0" y="0"/>
            <a:ext cx="9144000" cy="68580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Font typeface="Arial" panose="020B0604020202020204" pitchFamily="34" charset="0"/>
              <a:buNone/>
            </a:pPr>
            <a:r>
              <a:rPr lang="en-IN" sz="1900" dirty="0" smtClean="0">
                <a:solidFill>
                  <a:srgbClr val="7F0055"/>
                </a:solidFill>
                <a:latin typeface="Consolas" panose="020B0609020204030204" pitchFamily="49" charset="0"/>
              </a:rPr>
              <a:t>class</a:t>
            </a:r>
            <a:r>
              <a:rPr lang="en-IN" sz="1900" dirty="0" smtClean="0">
                <a:latin typeface="Consolas" panose="020B0609020204030204" pitchFamily="49" charset="0"/>
              </a:rPr>
              <a:t> Box {</a:t>
            </a:r>
          </a:p>
          <a:p>
            <a:pPr marL="0" indent="0">
              <a:spcBef>
                <a:spcPts val="0"/>
              </a:spcBef>
              <a:buFont typeface="Arial" panose="020B0604020202020204" pitchFamily="34" charset="0"/>
              <a:buNone/>
            </a:pPr>
            <a:r>
              <a:rPr lang="en-IN" sz="1900" dirty="0" smtClean="0">
                <a:latin typeface="Consolas" panose="020B0609020204030204" pitchFamily="49" charset="0"/>
              </a:rPr>
              <a:t>	</a:t>
            </a:r>
            <a:r>
              <a:rPr lang="en-IN" sz="1900" dirty="0" smtClean="0">
                <a:solidFill>
                  <a:srgbClr val="7F0055"/>
                </a:solidFill>
                <a:latin typeface="Consolas" panose="020B0609020204030204" pitchFamily="49" charset="0"/>
              </a:rPr>
              <a:t>double</a:t>
            </a:r>
            <a:r>
              <a:rPr lang="en-IN" sz="1900" dirty="0" smtClean="0">
                <a:latin typeface="Consolas" panose="020B0609020204030204" pitchFamily="49" charset="0"/>
              </a:rPr>
              <a:t> length;</a:t>
            </a:r>
          </a:p>
          <a:p>
            <a:pPr marL="0" indent="0">
              <a:spcBef>
                <a:spcPts val="0"/>
              </a:spcBef>
              <a:buFont typeface="Arial" panose="020B0604020202020204" pitchFamily="34" charset="0"/>
              <a:buNone/>
            </a:pPr>
            <a:r>
              <a:rPr lang="en-IN" sz="1900" dirty="0" smtClean="0">
                <a:latin typeface="Consolas" panose="020B0609020204030204" pitchFamily="49" charset="0"/>
              </a:rPr>
              <a:t>	</a:t>
            </a:r>
            <a:r>
              <a:rPr lang="en-IN" sz="1900" dirty="0" smtClean="0">
                <a:solidFill>
                  <a:srgbClr val="7F0055"/>
                </a:solidFill>
                <a:latin typeface="Consolas" panose="020B0609020204030204" pitchFamily="49" charset="0"/>
              </a:rPr>
              <a:t>double</a:t>
            </a:r>
            <a:r>
              <a:rPr lang="en-IN" sz="1900" dirty="0" smtClean="0">
                <a:latin typeface="Consolas" panose="020B0609020204030204" pitchFamily="49" charset="0"/>
              </a:rPr>
              <a:t> breadth;</a:t>
            </a:r>
          </a:p>
          <a:p>
            <a:pPr marL="0" indent="0">
              <a:spcBef>
                <a:spcPts val="0"/>
              </a:spcBef>
              <a:buFont typeface="Arial" panose="020B0604020202020204" pitchFamily="34" charset="0"/>
              <a:buNone/>
            </a:pPr>
            <a:r>
              <a:rPr lang="en-IN" sz="1900" dirty="0" smtClean="0">
                <a:latin typeface="Consolas" panose="020B0609020204030204" pitchFamily="49" charset="0"/>
              </a:rPr>
              <a:t>	</a:t>
            </a:r>
            <a:r>
              <a:rPr lang="en-IN" sz="1900" dirty="0" smtClean="0">
                <a:solidFill>
                  <a:srgbClr val="7F0055"/>
                </a:solidFill>
                <a:latin typeface="Consolas" panose="020B0609020204030204" pitchFamily="49" charset="0"/>
              </a:rPr>
              <a:t>double</a:t>
            </a:r>
            <a:r>
              <a:rPr lang="en-IN" sz="1900" dirty="0" smtClean="0">
                <a:latin typeface="Consolas" panose="020B0609020204030204" pitchFamily="49" charset="0"/>
              </a:rPr>
              <a:t> height;</a:t>
            </a:r>
          </a:p>
          <a:p>
            <a:pPr marL="0" indent="0">
              <a:spcBef>
                <a:spcPts val="0"/>
              </a:spcBef>
              <a:buFont typeface="Arial" panose="020B0604020202020204" pitchFamily="34" charset="0"/>
              <a:buNone/>
            </a:pPr>
            <a:r>
              <a:rPr lang="en-IN" sz="1900" dirty="0" smtClean="0">
                <a:latin typeface="Consolas" panose="020B0609020204030204" pitchFamily="49" charset="0"/>
              </a:rPr>
              <a:t>}</a:t>
            </a:r>
          </a:p>
          <a:p>
            <a:pPr marL="0" indent="0">
              <a:spcBef>
                <a:spcPts val="0"/>
              </a:spcBef>
              <a:buFont typeface="Arial" panose="020B0604020202020204" pitchFamily="34" charset="0"/>
              <a:buNone/>
            </a:pPr>
            <a:r>
              <a:rPr lang="en-IN" sz="1900" dirty="0" smtClean="0">
                <a:solidFill>
                  <a:srgbClr val="7F0055"/>
                </a:solidFill>
                <a:latin typeface="Consolas" panose="020B0609020204030204" pitchFamily="49" charset="0"/>
              </a:rPr>
              <a:t>class</a:t>
            </a:r>
            <a:r>
              <a:rPr lang="en-IN" sz="1900" dirty="0" smtClean="0">
                <a:latin typeface="Consolas" panose="020B0609020204030204" pitchFamily="49" charset="0"/>
              </a:rPr>
              <a:t> </a:t>
            </a:r>
            <a:r>
              <a:rPr lang="en-IN" sz="1900" dirty="0" err="1" smtClean="0">
                <a:latin typeface="Consolas" panose="020B0609020204030204" pitchFamily="49" charset="0"/>
              </a:rPr>
              <a:t>BoxDemo</a:t>
            </a:r>
            <a:r>
              <a:rPr lang="en-IN" sz="1900" dirty="0" smtClean="0">
                <a:latin typeface="Consolas" panose="020B0609020204030204" pitchFamily="49" charset="0"/>
              </a:rPr>
              <a:t> {</a:t>
            </a:r>
          </a:p>
          <a:p>
            <a:pPr marL="0" indent="0">
              <a:spcBef>
                <a:spcPts val="0"/>
              </a:spcBef>
              <a:buFont typeface="Arial" panose="020B0604020202020204" pitchFamily="34" charset="0"/>
              <a:buNone/>
            </a:pPr>
            <a:r>
              <a:rPr lang="en-IN" sz="1900" dirty="0" smtClean="0">
                <a:latin typeface="Consolas" panose="020B0609020204030204" pitchFamily="49" charset="0"/>
              </a:rPr>
              <a:t>	</a:t>
            </a:r>
            <a:r>
              <a:rPr lang="en-IN" sz="1900" dirty="0" smtClean="0">
                <a:solidFill>
                  <a:srgbClr val="7F0055"/>
                </a:solidFill>
                <a:latin typeface="Consolas" panose="020B0609020204030204" pitchFamily="49" charset="0"/>
              </a:rPr>
              <a:t>public</a:t>
            </a:r>
            <a:r>
              <a:rPr lang="en-IN" sz="1900" dirty="0" smtClean="0">
                <a:latin typeface="Consolas" panose="020B0609020204030204" pitchFamily="49" charset="0"/>
              </a:rPr>
              <a:t> </a:t>
            </a:r>
            <a:r>
              <a:rPr lang="en-IN" sz="1900" dirty="0" smtClean="0">
                <a:solidFill>
                  <a:srgbClr val="7F0055"/>
                </a:solidFill>
                <a:latin typeface="Consolas" panose="020B0609020204030204" pitchFamily="49" charset="0"/>
              </a:rPr>
              <a:t>static</a:t>
            </a:r>
            <a:r>
              <a:rPr lang="en-IN" sz="1900" dirty="0" smtClean="0">
                <a:latin typeface="Consolas" panose="020B0609020204030204" pitchFamily="49" charset="0"/>
              </a:rPr>
              <a:t> </a:t>
            </a:r>
            <a:r>
              <a:rPr lang="en-IN" sz="1900" dirty="0" smtClean="0">
                <a:solidFill>
                  <a:srgbClr val="7F0055"/>
                </a:solidFill>
                <a:latin typeface="Consolas" panose="020B0609020204030204" pitchFamily="49" charset="0"/>
              </a:rPr>
              <a:t>void</a:t>
            </a:r>
            <a:r>
              <a:rPr lang="en-IN" sz="1900" dirty="0" smtClean="0">
                <a:latin typeface="Consolas" panose="020B0609020204030204" pitchFamily="49" charset="0"/>
              </a:rPr>
              <a:t> main(String </a:t>
            </a:r>
            <a:r>
              <a:rPr lang="en-IN" sz="1900" dirty="0" err="1" smtClean="0">
                <a:latin typeface="Consolas" panose="020B0609020204030204" pitchFamily="49" charset="0"/>
              </a:rPr>
              <a:t>args</a:t>
            </a:r>
            <a:r>
              <a:rPr lang="en-IN" sz="1900" dirty="0" smtClean="0">
                <a:latin typeface="Consolas" panose="020B0609020204030204" pitchFamily="49" charset="0"/>
              </a:rPr>
              <a:t>[]) {</a:t>
            </a:r>
          </a:p>
          <a:p>
            <a:pPr marL="0" indent="0">
              <a:spcBef>
                <a:spcPts val="0"/>
              </a:spcBef>
              <a:buFont typeface="Arial" panose="020B0604020202020204" pitchFamily="34" charset="0"/>
              <a:buNone/>
            </a:pPr>
            <a:r>
              <a:rPr lang="en-IN" sz="1900" dirty="0" smtClean="0">
                <a:latin typeface="Consolas" panose="020B0609020204030204" pitchFamily="49" charset="0"/>
              </a:rPr>
              <a:t>		Box </a:t>
            </a:r>
            <a:r>
              <a:rPr lang="en-IN" sz="1900" dirty="0" smtClean="0">
                <a:solidFill>
                  <a:schemeClr val="accent6">
                    <a:lumMod val="50000"/>
                  </a:schemeClr>
                </a:solidFill>
                <a:latin typeface="Consolas" panose="020B0609020204030204" pitchFamily="49" charset="0"/>
              </a:rPr>
              <a:t>myBox1 </a:t>
            </a:r>
            <a:r>
              <a:rPr lang="en-IN" sz="1900" dirty="0" smtClean="0">
                <a:latin typeface="Consolas" panose="020B0609020204030204" pitchFamily="49" charset="0"/>
              </a:rPr>
              <a:t>= </a:t>
            </a:r>
            <a:r>
              <a:rPr lang="en-IN" sz="1900" dirty="0" smtClean="0">
                <a:solidFill>
                  <a:srgbClr val="7F0055"/>
                </a:solidFill>
                <a:latin typeface="Consolas" panose="020B0609020204030204" pitchFamily="49" charset="0"/>
              </a:rPr>
              <a:t>new</a:t>
            </a:r>
            <a:r>
              <a:rPr lang="en-IN" sz="1900" dirty="0" smtClean="0">
                <a:latin typeface="Consolas" panose="020B0609020204030204" pitchFamily="49" charset="0"/>
              </a:rPr>
              <a:t> Box();</a:t>
            </a:r>
          </a:p>
          <a:p>
            <a:pPr marL="0" indent="0">
              <a:spcBef>
                <a:spcPts val="0"/>
              </a:spcBef>
              <a:buFont typeface="Arial" panose="020B0604020202020204" pitchFamily="34" charset="0"/>
              <a:buNone/>
            </a:pPr>
            <a:r>
              <a:rPr lang="en-IN" sz="1900" dirty="0" smtClean="0">
                <a:latin typeface="Consolas" panose="020B0609020204030204" pitchFamily="49" charset="0"/>
              </a:rPr>
              <a:t>		Box </a:t>
            </a:r>
            <a:r>
              <a:rPr lang="en-IN" sz="1900" dirty="0" smtClean="0">
                <a:solidFill>
                  <a:schemeClr val="accent6">
                    <a:lumMod val="50000"/>
                  </a:schemeClr>
                </a:solidFill>
                <a:latin typeface="Consolas" panose="020B0609020204030204" pitchFamily="49" charset="0"/>
              </a:rPr>
              <a:t>myBox2 </a:t>
            </a:r>
            <a:r>
              <a:rPr lang="en-IN" sz="1900" dirty="0" smtClean="0">
                <a:latin typeface="Consolas" panose="020B0609020204030204" pitchFamily="49" charset="0"/>
              </a:rPr>
              <a:t>= </a:t>
            </a:r>
            <a:r>
              <a:rPr lang="en-IN" sz="1900" dirty="0" smtClean="0">
                <a:solidFill>
                  <a:srgbClr val="7F0055"/>
                </a:solidFill>
                <a:latin typeface="Consolas" panose="020B0609020204030204" pitchFamily="49" charset="0"/>
              </a:rPr>
              <a:t>new</a:t>
            </a:r>
            <a:r>
              <a:rPr lang="en-IN" sz="1900" dirty="0" smtClean="0">
                <a:latin typeface="Consolas" panose="020B0609020204030204" pitchFamily="49" charset="0"/>
              </a:rPr>
              <a:t> Box();</a:t>
            </a:r>
          </a:p>
          <a:p>
            <a:pPr marL="0" indent="0">
              <a:spcBef>
                <a:spcPts val="0"/>
              </a:spcBef>
              <a:buFont typeface="Arial" panose="020B0604020202020204" pitchFamily="34" charset="0"/>
              <a:buNone/>
            </a:pPr>
            <a:r>
              <a:rPr lang="en-IN" sz="1900" dirty="0" smtClean="0">
                <a:latin typeface="Consolas" panose="020B0609020204030204" pitchFamily="49" charset="0"/>
              </a:rPr>
              <a:t>		</a:t>
            </a:r>
            <a:r>
              <a:rPr lang="en-IN" sz="1900" dirty="0" smtClean="0">
                <a:solidFill>
                  <a:srgbClr val="7F0055"/>
                </a:solidFill>
                <a:latin typeface="Consolas" panose="020B0609020204030204" pitchFamily="49" charset="0"/>
              </a:rPr>
              <a:t>double</a:t>
            </a:r>
            <a:r>
              <a:rPr lang="en-IN" sz="1900" dirty="0" smtClean="0">
                <a:latin typeface="Consolas" panose="020B0609020204030204" pitchFamily="49" charset="0"/>
              </a:rPr>
              <a:t> </a:t>
            </a:r>
            <a:r>
              <a:rPr lang="en-IN" sz="1900" dirty="0" err="1" smtClean="0">
                <a:latin typeface="Consolas" panose="020B0609020204030204" pitchFamily="49" charset="0"/>
              </a:rPr>
              <a:t>vol</a:t>
            </a:r>
            <a:r>
              <a:rPr lang="en-IN" sz="1900" dirty="0" smtClean="0">
                <a:latin typeface="Consolas" panose="020B0609020204030204" pitchFamily="49" charset="0"/>
              </a:rPr>
              <a:t>;</a:t>
            </a:r>
          </a:p>
          <a:p>
            <a:pPr marL="0" indent="0">
              <a:spcBef>
                <a:spcPts val="0"/>
              </a:spcBef>
              <a:buFont typeface="Arial" panose="020B0604020202020204" pitchFamily="34" charset="0"/>
              <a:buNone/>
            </a:pPr>
            <a:endParaRPr lang="en-IN" sz="1900" dirty="0" smtClean="0">
              <a:latin typeface="Consolas" panose="020B0609020204030204" pitchFamily="49" charset="0"/>
            </a:endParaRPr>
          </a:p>
          <a:p>
            <a:pPr marL="0" indent="0">
              <a:spcBef>
                <a:spcPts val="0"/>
              </a:spcBef>
              <a:buFont typeface="Arial" panose="020B0604020202020204" pitchFamily="34" charset="0"/>
              <a:buNone/>
            </a:pPr>
            <a:r>
              <a:rPr lang="en-IN" sz="1900" dirty="0" smtClean="0">
                <a:latin typeface="Consolas" panose="020B0609020204030204" pitchFamily="49" charset="0"/>
              </a:rPr>
              <a:t>		</a:t>
            </a:r>
            <a:r>
              <a:rPr lang="en-IN" sz="1900" dirty="0" smtClean="0">
                <a:solidFill>
                  <a:schemeClr val="accent6">
                    <a:lumMod val="50000"/>
                  </a:schemeClr>
                </a:solidFill>
                <a:latin typeface="Consolas" panose="020B0609020204030204" pitchFamily="49" charset="0"/>
              </a:rPr>
              <a:t>myBox1</a:t>
            </a:r>
            <a:r>
              <a:rPr lang="en-IN" sz="1900" dirty="0" smtClean="0">
                <a:latin typeface="Consolas" panose="020B0609020204030204" pitchFamily="49" charset="0"/>
              </a:rPr>
              <a:t>.</a:t>
            </a:r>
            <a:r>
              <a:rPr lang="en-IN" sz="1900" dirty="0" smtClean="0">
                <a:solidFill>
                  <a:srgbClr val="0000FF"/>
                </a:solidFill>
                <a:latin typeface="Consolas" panose="020B0609020204030204" pitchFamily="49" charset="0"/>
              </a:rPr>
              <a:t>length</a:t>
            </a:r>
            <a:r>
              <a:rPr lang="en-IN" sz="1900" dirty="0" smtClean="0">
                <a:latin typeface="Consolas" panose="020B0609020204030204" pitchFamily="49" charset="0"/>
              </a:rPr>
              <a:t> = 10;</a:t>
            </a:r>
          </a:p>
          <a:p>
            <a:pPr marL="0" indent="0">
              <a:spcBef>
                <a:spcPts val="0"/>
              </a:spcBef>
              <a:buFont typeface="Arial" panose="020B0604020202020204" pitchFamily="34" charset="0"/>
              <a:buNone/>
            </a:pPr>
            <a:r>
              <a:rPr lang="en-IN" sz="1900" dirty="0" smtClean="0">
                <a:latin typeface="Consolas" panose="020B0609020204030204" pitchFamily="49" charset="0"/>
              </a:rPr>
              <a:t>		</a:t>
            </a:r>
            <a:r>
              <a:rPr lang="en-IN" sz="1900" dirty="0" smtClean="0">
                <a:solidFill>
                  <a:schemeClr val="accent6">
                    <a:lumMod val="50000"/>
                  </a:schemeClr>
                </a:solidFill>
                <a:latin typeface="Consolas" panose="020B0609020204030204" pitchFamily="49" charset="0"/>
              </a:rPr>
              <a:t>myBox1</a:t>
            </a:r>
            <a:r>
              <a:rPr lang="en-IN" sz="1900" dirty="0" smtClean="0">
                <a:latin typeface="Consolas" panose="020B0609020204030204" pitchFamily="49" charset="0"/>
              </a:rPr>
              <a:t>.</a:t>
            </a:r>
            <a:r>
              <a:rPr lang="en-IN" sz="1900" dirty="0" smtClean="0">
                <a:solidFill>
                  <a:srgbClr val="0000FF"/>
                </a:solidFill>
                <a:latin typeface="Consolas" panose="020B0609020204030204" pitchFamily="49" charset="0"/>
              </a:rPr>
              <a:t>breadth</a:t>
            </a:r>
            <a:r>
              <a:rPr lang="en-IN" sz="1900" dirty="0" smtClean="0">
                <a:latin typeface="Consolas" panose="020B0609020204030204" pitchFamily="49" charset="0"/>
              </a:rPr>
              <a:t> = 20;</a:t>
            </a:r>
          </a:p>
          <a:p>
            <a:pPr marL="0" indent="0">
              <a:spcBef>
                <a:spcPts val="0"/>
              </a:spcBef>
              <a:buFont typeface="Arial" panose="020B0604020202020204" pitchFamily="34" charset="0"/>
              <a:buNone/>
            </a:pPr>
            <a:r>
              <a:rPr lang="en-IN" sz="1900" dirty="0" smtClean="0">
                <a:latin typeface="Consolas" panose="020B0609020204030204" pitchFamily="49" charset="0"/>
              </a:rPr>
              <a:t>		</a:t>
            </a:r>
            <a:r>
              <a:rPr lang="en-IN" sz="1900" dirty="0" smtClean="0">
                <a:solidFill>
                  <a:schemeClr val="accent6">
                    <a:lumMod val="50000"/>
                  </a:schemeClr>
                </a:solidFill>
                <a:latin typeface="Consolas" panose="020B0609020204030204" pitchFamily="49" charset="0"/>
              </a:rPr>
              <a:t>myBox1</a:t>
            </a:r>
            <a:r>
              <a:rPr lang="en-IN" sz="1900" dirty="0" smtClean="0">
                <a:latin typeface="Consolas" panose="020B0609020204030204" pitchFamily="49" charset="0"/>
              </a:rPr>
              <a:t>.</a:t>
            </a:r>
            <a:r>
              <a:rPr lang="en-IN" sz="1900" dirty="0" smtClean="0">
                <a:solidFill>
                  <a:srgbClr val="0000FF"/>
                </a:solidFill>
                <a:latin typeface="Consolas" panose="020B0609020204030204" pitchFamily="49" charset="0"/>
              </a:rPr>
              <a:t>height</a:t>
            </a:r>
            <a:r>
              <a:rPr lang="en-IN" sz="1900" dirty="0" smtClean="0">
                <a:latin typeface="Consolas" panose="020B0609020204030204" pitchFamily="49" charset="0"/>
              </a:rPr>
              <a:t> = 30;</a:t>
            </a:r>
          </a:p>
          <a:p>
            <a:pPr marL="0" indent="0">
              <a:spcBef>
                <a:spcPts val="0"/>
              </a:spcBef>
              <a:buFont typeface="Arial" panose="020B0604020202020204" pitchFamily="34" charset="0"/>
              <a:buNone/>
            </a:pPr>
            <a:endParaRPr lang="en-IN" sz="1900" dirty="0" smtClean="0">
              <a:latin typeface="Consolas" panose="020B0609020204030204" pitchFamily="49" charset="0"/>
            </a:endParaRPr>
          </a:p>
          <a:p>
            <a:pPr marL="0" indent="0">
              <a:spcBef>
                <a:spcPts val="0"/>
              </a:spcBef>
              <a:buFont typeface="Arial" panose="020B0604020202020204" pitchFamily="34" charset="0"/>
              <a:buNone/>
            </a:pPr>
            <a:r>
              <a:rPr lang="en-IN" sz="1900" dirty="0" smtClean="0">
                <a:solidFill>
                  <a:schemeClr val="accent6">
                    <a:lumMod val="50000"/>
                  </a:schemeClr>
                </a:solidFill>
                <a:latin typeface="Consolas" panose="020B0609020204030204" pitchFamily="49" charset="0"/>
              </a:rPr>
              <a:t>		myBox2</a:t>
            </a:r>
            <a:r>
              <a:rPr lang="en-IN" sz="1900" dirty="0" smtClean="0">
                <a:latin typeface="Consolas" panose="020B0609020204030204" pitchFamily="49" charset="0"/>
              </a:rPr>
              <a:t>.</a:t>
            </a:r>
            <a:r>
              <a:rPr lang="en-IN" sz="1900" dirty="0" smtClean="0">
                <a:solidFill>
                  <a:srgbClr val="0000FF"/>
                </a:solidFill>
                <a:latin typeface="Consolas" panose="020B0609020204030204" pitchFamily="49" charset="0"/>
              </a:rPr>
              <a:t>length</a:t>
            </a:r>
            <a:r>
              <a:rPr lang="en-IN" sz="1900" dirty="0" smtClean="0">
                <a:latin typeface="Consolas" panose="020B0609020204030204" pitchFamily="49" charset="0"/>
              </a:rPr>
              <a:t> = 3;</a:t>
            </a:r>
          </a:p>
          <a:p>
            <a:pPr marL="0" indent="0">
              <a:spcBef>
                <a:spcPts val="0"/>
              </a:spcBef>
              <a:buFont typeface="Arial" panose="020B0604020202020204" pitchFamily="34" charset="0"/>
              <a:buNone/>
            </a:pPr>
            <a:r>
              <a:rPr lang="en-IN" sz="1900" dirty="0" smtClean="0">
                <a:latin typeface="Consolas" panose="020B0609020204030204" pitchFamily="49" charset="0"/>
              </a:rPr>
              <a:t>		</a:t>
            </a:r>
            <a:r>
              <a:rPr lang="en-IN" sz="1900" dirty="0" smtClean="0">
                <a:solidFill>
                  <a:schemeClr val="accent6">
                    <a:lumMod val="50000"/>
                  </a:schemeClr>
                </a:solidFill>
                <a:latin typeface="Consolas" panose="020B0609020204030204" pitchFamily="49" charset="0"/>
              </a:rPr>
              <a:t>myBox2</a:t>
            </a:r>
            <a:r>
              <a:rPr lang="en-IN" sz="1900" dirty="0" smtClean="0">
                <a:latin typeface="Consolas" panose="020B0609020204030204" pitchFamily="49" charset="0"/>
              </a:rPr>
              <a:t>.</a:t>
            </a:r>
            <a:r>
              <a:rPr lang="en-IN" sz="1900" dirty="0" smtClean="0">
                <a:solidFill>
                  <a:srgbClr val="0000FF"/>
                </a:solidFill>
                <a:latin typeface="Consolas" panose="020B0609020204030204" pitchFamily="49" charset="0"/>
              </a:rPr>
              <a:t>breadth</a:t>
            </a:r>
            <a:r>
              <a:rPr lang="en-IN" sz="1900" dirty="0" smtClean="0">
                <a:latin typeface="Consolas" panose="020B0609020204030204" pitchFamily="49" charset="0"/>
              </a:rPr>
              <a:t> = 6;</a:t>
            </a:r>
          </a:p>
          <a:p>
            <a:pPr marL="0" indent="0">
              <a:spcBef>
                <a:spcPts val="0"/>
              </a:spcBef>
              <a:buFont typeface="Arial" panose="020B0604020202020204" pitchFamily="34" charset="0"/>
              <a:buNone/>
            </a:pPr>
            <a:r>
              <a:rPr lang="en-IN" sz="1900" dirty="0" smtClean="0">
                <a:latin typeface="Consolas" panose="020B0609020204030204" pitchFamily="49" charset="0"/>
              </a:rPr>
              <a:t>		</a:t>
            </a:r>
            <a:r>
              <a:rPr lang="en-IN" sz="1900" dirty="0" smtClean="0">
                <a:solidFill>
                  <a:schemeClr val="accent6">
                    <a:lumMod val="50000"/>
                  </a:schemeClr>
                </a:solidFill>
                <a:latin typeface="Consolas" panose="020B0609020204030204" pitchFamily="49" charset="0"/>
              </a:rPr>
              <a:t>myBox2</a:t>
            </a:r>
            <a:r>
              <a:rPr lang="en-IN" sz="1900" dirty="0" smtClean="0">
                <a:latin typeface="Consolas" panose="020B0609020204030204" pitchFamily="49" charset="0"/>
              </a:rPr>
              <a:t>.</a:t>
            </a:r>
            <a:r>
              <a:rPr lang="en-IN" sz="1900" dirty="0" smtClean="0">
                <a:solidFill>
                  <a:srgbClr val="0000FF"/>
                </a:solidFill>
                <a:latin typeface="Consolas" panose="020B0609020204030204" pitchFamily="49" charset="0"/>
              </a:rPr>
              <a:t>height</a:t>
            </a:r>
            <a:r>
              <a:rPr lang="en-IN" sz="1900" dirty="0" smtClean="0">
                <a:latin typeface="Consolas" panose="020B0609020204030204" pitchFamily="49" charset="0"/>
              </a:rPr>
              <a:t> = 9;</a:t>
            </a:r>
          </a:p>
          <a:p>
            <a:pPr marL="0" indent="0">
              <a:spcBef>
                <a:spcPts val="0"/>
              </a:spcBef>
              <a:buFont typeface="Arial" panose="020B0604020202020204" pitchFamily="34" charset="0"/>
              <a:buNone/>
            </a:pPr>
            <a:endParaRPr lang="en-IN" sz="1900" dirty="0" smtClean="0">
              <a:latin typeface="Consolas" panose="020B0609020204030204" pitchFamily="49" charset="0"/>
            </a:endParaRPr>
          </a:p>
          <a:p>
            <a:pPr marL="0" indent="0">
              <a:spcBef>
                <a:spcPts val="0"/>
              </a:spcBef>
              <a:buFont typeface="Arial" panose="020B0604020202020204" pitchFamily="34" charset="0"/>
              <a:buNone/>
            </a:pPr>
            <a:r>
              <a:rPr lang="en-IN" sz="1900" dirty="0" smtClean="0">
                <a:latin typeface="Consolas" panose="020B0609020204030204" pitchFamily="49" charset="0"/>
              </a:rPr>
              <a:t>		</a:t>
            </a:r>
            <a:r>
              <a:rPr lang="en-IN" sz="1900" dirty="0" err="1" smtClean="0">
                <a:solidFill>
                  <a:schemeClr val="accent6">
                    <a:lumMod val="50000"/>
                  </a:schemeClr>
                </a:solidFill>
                <a:latin typeface="Consolas" panose="020B0609020204030204" pitchFamily="49" charset="0"/>
              </a:rPr>
              <a:t>vol</a:t>
            </a:r>
            <a:r>
              <a:rPr lang="en-IN" sz="1900" dirty="0" smtClean="0">
                <a:latin typeface="Consolas" panose="020B0609020204030204" pitchFamily="49" charset="0"/>
              </a:rPr>
              <a:t> = </a:t>
            </a:r>
            <a:r>
              <a:rPr lang="en-IN" sz="1900" dirty="0" smtClean="0">
                <a:solidFill>
                  <a:schemeClr val="accent6">
                    <a:lumMod val="50000"/>
                  </a:schemeClr>
                </a:solidFill>
                <a:latin typeface="Consolas" panose="020B0609020204030204" pitchFamily="49" charset="0"/>
              </a:rPr>
              <a:t>myBox1</a:t>
            </a:r>
            <a:r>
              <a:rPr lang="en-IN" sz="1900" dirty="0" smtClean="0">
                <a:latin typeface="Consolas" panose="020B0609020204030204" pitchFamily="49" charset="0"/>
              </a:rPr>
              <a:t>.</a:t>
            </a:r>
            <a:r>
              <a:rPr lang="en-IN" sz="1900" dirty="0" smtClean="0">
                <a:solidFill>
                  <a:srgbClr val="0000FF"/>
                </a:solidFill>
                <a:latin typeface="Consolas" panose="020B0609020204030204" pitchFamily="49" charset="0"/>
              </a:rPr>
              <a:t>length</a:t>
            </a:r>
            <a:r>
              <a:rPr lang="en-IN" sz="1900" dirty="0" smtClean="0">
                <a:latin typeface="Consolas" panose="020B0609020204030204" pitchFamily="49" charset="0"/>
              </a:rPr>
              <a:t> * </a:t>
            </a:r>
            <a:r>
              <a:rPr lang="en-IN" sz="1900" dirty="0" smtClean="0">
                <a:solidFill>
                  <a:schemeClr val="accent6">
                    <a:lumMod val="50000"/>
                  </a:schemeClr>
                </a:solidFill>
                <a:latin typeface="Consolas" panose="020B0609020204030204" pitchFamily="49" charset="0"/>
              </a:rPr>
              <a:t>myBox1</a:t>
            </a:r>
            <a:r>
              <a:rPr lang="en-IN" sz="1900" dirty="0" smtClean="0">
                <a:latin typeface="Consolas" panose="020B0609020204030204" pitchFamily="49" charset="0"/>
              </a:rPr>
              <a:t>.</a:t>
            </a:r>
            <a:r>
              <a:rPr lang="en-IN" sz="1900" dirty="0" smtClean="0">
                <a:solidFill>
                  <a:srgbClr val="0000FF"/>
                </a:solidFill>
                <a:latin typeface="Consolas" panose="020B0609020204030204" pitchFamily="49" charset="0"/>
              </a:rPr>
              <a:t>breadth</a:t>
            </a:r>
            <a:r>
              <a:rPr lang="en-IN" sz="1900" dirty="0" smtClean="0">
                <a:latin typeface="Consolas" panose="020B0609020204030204" pitchFamily="49" charset="0"/>
              </a:rPr>
              <a:t> * </a:t>
            </a:r>
            <a:r>
              <a:rPr lang="en-IN" sz="1900" dirty="0" smtClean="0">
                <a:solidFill>
                  <a:schemeClr val="accent6">
                    <a:lumMod val="50000"/>
                  </a:schemeClr>
                </a:solidFill>
                <a:latin typeface="Consolas" panose="020B0609020204030204" pitchFamily="49" charset="0"/>
              </a:rPr>
              <a:t>myBox1</a:t>
            </a:r>
            <a:r>
              <a:rPr lang="en-IN" sz="1900" dirty="0" smtClean="0">
                <a:latin typeface="Consolas" panose="020B0609020204030204" pitchFamily="49" charset="0"/>
              </a:rPr>
              <a:t>.</a:t>
            </a:r>
            <a:r>
              <a:rPr lang="en-IN" sz="1900" dirty="0" smtClean="0">
                <a:solidFill>
                  <a:srgbClr val="0000FF"/>
                </a:solidFill>
                <a:latin typeface="Consolas" panose="020B0609020204030204" pitchFamily="49" charset="0"/>
              </a:rPr>
              <a:t>height</a:t>
            </a:r>
            <a:r>
              <a:rPr lang="en-IN" sz="1900" dirty="0" smtClean="0">
                <a:latin typeface="Consolas" panose="020B0609020204030204" pitchFamily="49" charset="0"/>
              </a:rPr>
              <a:t>;</a:t>
            </a:r>
          </a:p>
          <a:p>
            <a:pPr marL="0" indent="0">
              <a:spcBef>
                <a:spcPts val="0"/>
              </a:spcBef>
              <a:buFont typeface="Arial" panose="020B0604020202020204" pitchFamily="34" charset="0"/>
              <a:buNone/>
            </a:pPr>
            <a:r>
              <a:rPr lang="en-IN" sz="1900" dirty="0" smtClean="0">
                <a:latin typeface="Consolas" panose="020B0609020204030204" pitchFamily="49" charset="0"/>
              </a:rPr>
              <a:t>		</a:t>
            </a:r>
            <a:r>
              <a:rPr lang="en-IN" sz="1900" dirty="0" err="1" smtClean="0">
                <a:latin typeface="Consolas" panose="020B0609020204030204" pitchFamily="49" charset="0"/>
              </a:rPr>
              <a:t>System.</a:t>
            </a:r>
            <a:r>
              <a:rPr lang="en-IN" sz="1900" i="1" dirty="0" err="1" smtClean="0">
                <a:solidFill>
                  <a:srgbClr val="0000FF"/>
                </a:solidFill>
                <a:latin typeface="Consolas" panose="020B0609020204030204" pitchFamily="49" charset="0"/>
              </a:rPr>
              <a:t>out</a:t>
            </a:r>
            <a:r>
              <a:rPr lang="en-IN" sz="1900" dirty="0" err="1" smtClean="0">
                <a:latin typeface="Consolas" panose="020B0609020204030204" pitchFamily="49" charset="0"/>
              </a:rPr>
              <a:t>.println</a:t>
            </a:r>
            <a:r>
              <a:rPr lang="en-IN" sz="1900" dirty="0" smtClean="0">
                <a:latin typeface="Consolas" panose="020B0609020204030204" pitchFamily="49" charset="0"/>
              </a:rPr>
              <a:t>(</a:t>
            </a:r>
            <a:r>
              <a:rPr lang="en-IN" sz="1900" dirty="0" smtClean="0">
                <a:solidFill>
                  <a:srgbClr val="0000FF"/>
                </a:solidFill>
              </a:rPr>
              <a:t>"</a:t>
            </a:r>
            <a:r>
              <a:rPr lang="en-IN" sz="1900" dirty="0" smtClean="0">
                <a:solidFill>
                  <a:srgbClr val="0000FF"/>
                </a:solidFill>
                <a:latin typeface="Consolas" panose="020B0609020204030204" pitchFamily="49" charset="0"/>
              </a:rPr>
              <a:t>Volume is </a:t>
            </a:r>
            <a:r>
              <a:rPr lang="en-IN" sz="1900" dirty="0" smtClean="0">
                <a:solidFill>
                  <a:srgbClr val="0000FF"/>
                </a:solidFill>
              </a:rPr>
              <a:t>"</a:t>
            </a:r>
            <a:r>
              <a:rPr lang="en-IN" sz="1900" dirty="0" smtClean="0">
                <a:latin typeface="Consolas" panose="020B0609020204030204" pitchFamily="49" charset="0"/>
              </a:rPr>
              <a:t> + </a:t>
            </a:r>
            <a:r>
              <a:rPr lang="en-IN" sz="1900" dirty="0" err="1" smtClean="0">
                <a:solidFill>
                  <a:schemeClr val="accent6">
                    <a:lumMod val="50000"/>
                  </a:schemeClr>
                </a:solidFill>
                <a:latin typeface="Consolas" panose="020B0609020204030204" pitchFamily="49" charset="0"/>
              </a:rPr>
              <a:t>vol</a:t>
            </a:r>
            <a:r>
              <a:rPr lang="en-IN" sz="1900" dirty="0" smtClean="0">
                <a:latin typeface="Consolas" panose="020B0609020204030204" pitchFamily="49" charset="0"/>
              </a:rPr>
              <a:t>);</a:t>
            </a:r>
          </a:p>
          <a:p>
            <a:pPr marL="0" indent="0">
              <a:spcBef>
                <a:spcPts val="0"/>
              </a:spcBef>
              <a:buFont typeface="Arial" panose="020B0604020202020204" pitchFamily="34" charset="0"/>
              <a:buNone/>
            </a:pPr>
            <a:r>
              <a:rPr lang="en-IN" sz="1900" dirty="0" smtClean="0">
                <a:latin typeface="Consolas" panose="020B0609020204030204" pitchFamily="49" charset="0"/>
              </a:rPr>
              <a:t>		</a:t>
            </a:r>
            <a:r>
              <a:rPr lang="en-IN" sz="1900" dirty="0" err="1" smtClean="0">
                <a:solidFill>
                  <a:schemeClr val="accent6">
                    <a:lumMod val="50000"/>
                  </a:schemeClr>
                </a:solidFill>
                <a:latin typeface="Consolas" panose="020B0609020204030204" pitchFamily="49" charset="0"/>
              </a:rPr>
              <a:t>vol</a:t>
            </a:r>
            <a:r>
              <a:rPr lang="en-IN" sz="1900" dirty="0" smtClean="0">
                <a:latin typeface="Consolas" panose="020B0609020204030204" pitchFamily="49" charset="0"/>
              </a:rPr>
              <a:t> = </a:t>
            </a:r>
            <a:r>
              <a:rPr lang="en-IN" sz="1900" dirty="0" smtClean="0">
                <a:solidFill>
                  <a:schemeClr val="accent6">
                    <a:lumMod val="50000"/>
                  </a:schemeClr>
                </a:solidFill>
                <a:latin typeface="Consolas" panose="020B0609020204030204" pitchFamily="49" charset="0"/>
              </a:rPr>
              <a:t>myBox2</a:t>
            </a:r>
            <a:r>
              <a:rPr lang="en-IN" sz="1900" dirty="0" smtClean="0">
                <a:latin typeface="Consolas" panose="020B0609020204030204" pitchFamily="49" charset="0"/>
              </a:rPr>
              <a:t>.</a:t>
            </a:r>
            <a:r>
              <a:rPr lang="en-IN" sz="1900" dirty="0" smtClean="0">
                <a:solidFill>
                  <a:srgbClr val="0000FF"/>
                </a:solidFill>
                <a:latin typeface="Consolas" panose="020B0609020204030204" pitchFamily="49" charset="0"/>
              </a:rPr>
              <a:t>length</a:t>
            </a:r>
            <a:r>
              <a:rPr lang="en-IN" sz="1900" dirty="0" smtClean="0">
                <a:latin typeface="Consolas" panose="020B0609020204030204" pitchFamily="49" charset="0"/>
              </a:rPr>
              <a:t> * </a:t>
            </a:r>
            <a:r>
              <a:rPr lang="en-IN" sz="1900" dirty="0" smtClean="0">
                <a:solidFill>
                  <a:schemeClr val="accent6">
                    <a:lumMod val="50000"/>
                  </a:schemeClr>
                </a:solidFill>
                <a:latin typeface="Consolas" panose="020B0609020204030204" pitchFamily="49" charset="0"/>
              </a:rPr>
              <a:t>myBox2</a:t>
            </a:r>
            <a:r>
              <a:rPr lang="en-IN" sz="1900" dirty="0" smtClean="0">
                <a:latin typeface="Consolas" panose="020B0609020204030204" pitchFamily="49" charset="0"/>
              </a:rPr>
              <a:t>.</a:t>
            </a:r>
            <a:r>
              <a:rPr lang="en-IN" sz="1900" dirty="0" smtClean="0">
                <a:solidFill>
                  <a:srgbClr val="0000FF"/>
                </a:solidFill>
                <a:latin typeface="Consolas" panose="020B0609020204030204" pitchFamily="49" charset="0"/>
              </a:rPr>
              <a:t>breadth</a:t>
            </a:r>
            <a:r>
              <a:rPr lang="en-IN" sz="1900" dirty="0" smtClean="0">
                <a:latin typeface="Consolas" panose="020B0609020204030204" pitchFamily="49" charset="0"/>
              </a:rPr>
              <a:t> * </a:t>
            </a:r>
            <a:r>
              <a:rPr lang="en-IN" sz="1900" dirty="0" smtClean="0">
                <a:solidFill>
                  <a:schemeClr val="accent6">
                    <a:lumMod val="50000"/>
                  </a:schemeClr>
                </a:solidFill>
                <a:latin typeface="Consolas" panose="020B0609020204030204" pitchFamily="49" charset="0"/>
              </a:rPr>
              <a:t>myBox2</a:t>
            </a:r>
            <a:r>
              <a:rPr lang="en-IN" sz="1900" dirty="0" smtClean="0">
                <a:latin typeface="Consolas" panose="020B0609020204030204" pitchFamily="49" charset="0"/>
              </a:rPr>
              <a:t>.</a:t>
            </a:r>
            <a:r>
              <a:rPr lang="en-IN" sz="1900" dirty="0" smtClean="0">
                <a:solidFill>
                  <a:srgbClr val="0000FF"/>
                </a:solidFill>
                <a:latin typeface="Consolas" panose="020B0609020204030204" pitchFamily="49" charset="0"/>
              </a:rPr>
              <a:t>height</a:t>
            </a:r>
            <a:r>
              <a:rPr lang="en-IN" sz="1900" dirty="0" smtClean="0">
                <a:latin typeface="Consolas" panose="020B0609020204030204" pitchFamily="49" charset="0"/>
              </a:rPr>
              <a:t>;</a:t>
            </a:r>
          </a:p>
          <a:p>
            <a:pPr marL="0" indent="0">
              <a:spcBef>
                <a:spcPts val="0"/>
              </a:spcBef>
              <a:buFont typeface="Arial" panose="020B0604020202020204" pitchFamily="34" charset="0"/>
              <a:buNone/>
            </a:pPr>
            <a:r>
              <a:rPr lang="en-IN" sz="1900" dirty="0" smtClean="0">
                <a:latin typeface="Consolas" panose="020B0609020204030204" pitchFamily="49" charset="0"/>
              </a:rPr>
              <a:t>		</a:t>
            </a:r>
            <a:r>
              <a:rPr lang="en-IN" sz="1900" dirty="0" err="1" smtClean="0">
                <a:latin typeface="Consolas" panose="020B0609020204030204" pitchFamily="49" charset="0"/>
              </a:rPr>
              <a:t>System.</a:t>
            </a:r>
            <a:r>
              <a:rPr lang="en-IN" sz="1900" i="1" dirty="0" err="1" smtClean="0">
                <a:solidFill>
                  <a:srgbClr val="0000FF"/>
                </a:solidFill>
                <a:latin typeface="Consolas" panose="020B0609020204030204" pitchFamily="49" charset="0"/>
              </a:rPr>
              <a:t>out</a:t>
            </a:r>
            <a:r>
              <a:rPr lang="en-IN" sz="1900" dirty="0" err="1" smtClean="0">
                <a:latin typeface="Consolas" panose="020B0609020204030204" pitchFamily="49" charset="0"/>
              </a:rPr>
              <a:t>.println</a:t>
            </a:r>
            <a:r>
              <a:rPr lang="en-IN" sz="1900" dirty="0" smtClean="0">
                <a:latin typeface="Consolas" panose="020B0609020204030204" pitchFamily="49" charset="0"/>
              </a:rPr>
              <a:t>(</a:t>
            </a:r>
            <a:r>
              <a:rPr lang="en-IN" sz="1900" dirty="0" smtClean="0">
                <a:solidFill>
                  <a:srgbClr val="0000FF"/>
                </a:solidFill>
              </a:rPr>
              <a:t>"</a:t>
            </a:r>
            <a:r>
              <a:rPr lang="en-IN" sz="1900" dirty="0" smtClean="0">
                <a:solidFill>
                  <a:srgbClr val="0000FF"/>
                </a:solidFill>
                <a:latin typeface="Consolas" panose="020B0609020204030204" pitchFamily="49" charset="0"/>
              </a:rPr>
              <a:t>Volume is </a:t>
            </a:r>
            <a:r>
              <a:rPr lang="en-IN" sz="1900" dirty="0" smtClean="0">
                <a:solidFill>
                  <a:srgbClr val="0000FF"/>
                </a:solidFill>
              </a:rPr>
              <a:t>"</a:t>
            </a:r>
            <a:r>
              <a:rPr lang="en-IN" sz="1900" dirty="0" smtClean="0">
                <a:latin typeface="Consolas" panose="020B0609020204030204" pitchFamily="49" charset="0"/>
              </a:rPr>
              <a:t> + </a:t>
            </a:r>
            <a:r>
              <a:rPr lang="en-IN" sz="1900" dirty="0" err="1" smtClean="0">
                <a:solidFill>
                  <a:schemeClr val="accent6">
                    <a:lumMod val="50000"/>
                  </a:schemeClr>
                </a:solidFill>
                <a:latin typeface="Consolas" panose="020B0609020204030204" pitchFamily="49" charset="0"/>
              </a:rPr>
              <a:t>vol</a:t>
            </a:r>
            <a:r>
              <a:rPr lang="en-IN" sz="1900" dirty="0" smtClean="0">
                <a:latin typeface="Consolas" panose="020B0609020204030204" pitchFamily="49" charset="0"/>
              </a:rPr>
              <a:t>);</a:t>
            </a:r>
          </a:p>
          <a:p>
            <a:pPr marL="0" indent="0">
              <a:spcBef>
                <a:spcPts val="0"/>
              </a:spcBef>
              <a:buFont typeface="Arial" panose="020B0604020202020204" pitchFamily="34" charset="0"/>
              <a:buNone/>
            </a:pPr>
            <a:r>
              <a:rPr lang="en-IN" sz="1900" dirty="0" smtClean="0">
                <a:latin typeface="Consolas" panose="020B0609020204030204" pitchFamily="49" charset="0"/>
              </a:rPr>
              <a:t>	}</a:t>
            </a:r>
          </a:p>
          <a:p>
            <a:pPr marL="0" indent="0">
              <a:spcBef>
                <a:spcPts val="0"/>
              </a:spcBef>
              <a:buFont typeface="Arial" panose="020B0604020202020204" pitchFamily="34" charset="0"/>
              <a:buNone/>
            </a:pPr>
            <a:r>
              <a:rPr lang="en-IN" sz="1900" dirty="0" smtClean="0">
                <a:latin typeface="Consolas" panose="020B0609020204030204" pitchFamily="49" charset="0"/>
              </a:rPr>
              <a:t>}</a:t>
            </a:r>
          </a:p>
        </p:txBody>
      </p:sp>
      <p:grpSp>
        <p:nvGrpSpPr>
          <p:cNvPr id="5" name="Group 4"/>
          <p:cNvGrpSpPr/>
          <p:nvPr/>
        </p:nvGrpSpPr>
        <p:grpSpPr>
          <a:xfrm>
            <a:off x="7680628" y="314227"/>
            <a:ext cx="1371600" cy="1602441"/>
            <a:chOff x="7448391" y="620806"/>
            <a:chExt cx="1371600" cy="1602441"/>
          </a:xfrm>
        </p:grpSpPr>
        <p:sp>
          <p:nvSpPr>
            <p:cNvPr id="6" name="Rectangle 5"/>
            <p:cNvSpPr/>
            <p:nvPr/>
          </p:nvSpPr>
          <p:spPr>
            <a:xfrm>
              <a:off x="7448391" y="620806"/>
              <a:ext cx="1371600" cy="533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6"/>
            <p:cNvSpPr/>
            <p:nvPr/>
          </p:nvSpPr>
          <p:spPr>
            <a:xfrm>
              <a:off x="7448391" y="1154206"/>
              <a:ext cx="1371600" cy="533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dirty="0"/>
            </a:p>
          </p:txBody>
        </p:sp>
        <p:sp>
          <p:nvSpPr>
            <p:cNvPr id="8" name="Rectangle 7"/>
            <p:cNvSpPr/>
            <p:nvPr/>
          </p:nvSpPr>
          <p:spPr>
            <a:xfrm>
              <a:off x="7448391" y="1689847"/>
              <a:ext cx="1371600" cy="533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TextBox 8"/>
          <p:cNvSpPr txBox="1"/>
          <p:nvPr/>
        </p:nvSpPr>
        <p:spPr>
          <a:xfrm>
            <a:off x="7969809" y="409136"/>
            <a:ext cx="779123" cy="369332"/>
          </a:xfrm>
          <a:prstGeom prst="rect">
            <a:avLst/>
          </a:prstGeom>
          <a:noFill/>
        </p:spPr>
        <p:txBody>
          <a:bodyPr wrap="none" rtlCol="0">
            <a:spAutoFit/>
          </a:bodyPr>
          <a:lstStyle/>
          <a:p>
            <a:pPr algn="ctr"/>
            <a:r>
              <a:rPr lang="en-IN" dirty="0" smtClean="0"/>
              <a:t>length</a:t>
            </a:r>
            <a:endParaRPr lang="en-IN" dirty="0"/>
          </a:p>
        </p:txBody>
      </p:sp>
      <p:sp>
        <p:nvSpPr>
          <p:cNvPr id="10" name="TextBox 9"/>
          <p:cNvSpPr txBox="1"/>
          <p:nvPr/>
        </p:nvSpPr>
        <p:spPr>
          <a:xfrm>
            <a:off x="7901300" y="935495"/>
            <a:ext cx="930256" cy="369332"/>
          </a:xfrm>
          <a:prstGeom prst="rect">
            <a:avLst/>
          </a:prstGeom>
          <a:noFill/>
        </p:spPr>
        <p:txBody>
          <a:bodyPr wrap="none" rtlCol="0">
            <a:spAutoFit/>
          </a:bodyPr>
          <a:lstStyle/>
          <a:p>
            <a:pPr algn="ctr"/>
            <a:r>
              <a:rPr lang="en-IN" dirty="0" smtClean="0"/>
              <a:t>breadth</a:t>
            </a:r>
            <a:endParaRPr lang="en-IN" dirty="0"/>
          </a:p>
        </p:txBody>
      </p:sp>
      <p:sp>
        <p:nvSpPr>
          <p:cNvPr id="11" name="TextBox 10"/>
          <p:cNvSpPr txBox="1"/>
          <p:nvPr/>
        </p:nvSpPr>
        <p:spPr>
          <a:xfrm>
            <a:off x="7976193" y="1459468"/>
            <a:ext cx="780470" cy="369332"/>
          </a:xfrm>
          <a:prstGeom prst="rect">
            <a:avLst/>
          </a:prstGeom>
          <a:noFill/>
        </p:spPr>
        <p:txBody>
          <a:bodyPr wrap="none" rtlCol="0">
            <a:spAutoFit/>
          </a:bodyPr>
          <a:lstStyle/>
          <a:p>
            <a:pPr algn="ctr"/>
            <a:r>
              <a:rPr lang="en-IN" dirty="0" smtClean="0"/>
              <a:t>height</a:t>
            </a:r>
            <a:endParaRPr lang="en-IN" dirty="0"/>
          </a:p>
        </p:txBody>
      </p:sp>
      <p:grpSp>
        <p:nvGrpSpPr>
          <p:cNvPr id="12" name="Group 11"/>
          <p:cNvGrpSpPr/>
          <p:nvPr/>
        </p:nvGrpSpPr>
        <p:grpSpPr>
          <a:xfrm>
            <a:off x="5475314" y="320192"/>
            <a:ext cx="2205314" cy="896767"/>
            <a:chOff x="5475314" y="320192"/>
            <a:chExt cx="2205314" cy="896767"/>
          </a:xfrm>
        </p:grpSpPr>
        <p:sp>
          <p:nvSpPr>
            <p:cNvPr id="13" name="TextBox 12"/>
            <p:cNvSpPr txBox="1"/>
            <p:nvPr/>
          </p:nvSpPr>
          <p:spPr>
            <a:xfrm>
              <a:off x="5697269" y="847627"/>
              <a:ext cx="927690" cy="369332"/>
            </a:xfrm>
            <a:prstGeom prst="rect">
              <a:avLst/>
            </a:prstGeom>
            <a:noFill/>
          </p:spPr>
          <p:txBody>
            <a:bodyPr wrap="none" rtlCol="0">
              <a:spAutoFit/>
            </a:bodyPr>
            <a:lstStyle/>
            <a:p>
              <a:r>
                <a:rPr lang="en-IN" dirty="0" smtClean="0"/>
                <a:t>myBox1</a:t>
              </a:r>
              <a:endParaRPr lang="en-IN" dirty="0"/>
            </a:p>
          </p:txBody>
        </p:sp>
        <p:sp>
          <p:nvSpPr>
            <p:cNvPr id="14" name="Rectangle 13"/>
            <p:cNvSpPr/>
            <p:nvPr/>
          </p:nvSpPr>
          <p:spPr>
            <a:xfrm>
              <a:off x="5475314" y="320192"/>
              <a:ext cx="1371600" cy="533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5" name="Straight Arrow Connector 14"/>
            <p:cNvCxnSpPr>
              <a:endCxn id="6" idx="1"/>
            </p:cNvCxnSpPr>
            <p:nvPr/>
          </p:nvCxnSpPr>
          <p:spPr>
            <a:xfrm>
              <a:off x="6161114" y="580927"/>
              <a:ext cx="1519514" cy="0"/>
            </a:xfrm>
            <a:prstGeom prst="straightConnector1">
              <a:avLst/>
            </a:prstGeom>
            <a:ln w="31750">
              <a:tailEnd type="stealth" w="lg" len="lg"/>
            </a:ln>
          </p:spPr>
          <p:style>
            <a:lnRef idx="1">
              <a:schemeClr val="accent1"/>
            </a:lnRef>
            <a:fillRef idx="0">
              <a:schemeClr val="accent1"/>
            </a:fillRef>
            <a:effectRef idx="0">
              <a:schemeClr val="accent1"/>
            </a:effectRef>
            <a:fontRef idx="minor">
              <a:schemeClr val="tx1"/>
            </a:fontRef>
          </p:style>
        </p:cxnSp>
      </p:grpSp>
      <p:grpSp>
        <p:nvGrpSpPr>
          <p:cNvPr id="16" name="Group 15"/>
          <p:cNvGrpSpPr/>
          <p:nvPr/>
        </p:nvGrpSpPr>
        <p:grpSpPr>
          <a:xfrm>
            <a:off x="7680628" y="2505404"/>
            <a:ext cx="1371600" cy="1602441"/>
            <a:chOff x="7448391" y="620806"/>
            <a:chExt cx="1371600" cy="1602441"/>
          </a:xfrm>
        </p:grpSpPr>
        <p:sp>
          <p:nvSpPr>
            <p:cNvPr id="17" name="Rectangle 16"/>
            <p:cNvSpPr/>
            <p:nvPr/>
          </p:nvSpPr>
          <p:spPr>
            <a:xfrm>
              <a:off x="7448391" y="620806"/>
              <a:ext cx="1371600" cy="533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Rectangle 17"/>
            <p:cNvSpPr/>
            <p:nvPr/>
          </p:nvSpPr>
          <p:spPr>
            <a:xfrm>
              <a:off x="7448391" y="1154206"/>
              <a:ext cx="1371600" cy="533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dirty="0"/>
            </a:p>
          </p:txBody>
        </p:sp>
        <p:sp>
          <p:nvSpPr>
            <p:cNvPr id="19" name="Rectangle 18"/>
            <p:cNvSpPr/>
            <p:nvPr/>
          </p:nvSpPr>
          <p:spPr>
            <a:xfrm>
              <a:off x="7448391" y="1689847"/>
              <a:ext cx="1371600" cy="533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0" name="TextBox 19"/>
          <p:cNvSpPr txBox="1"/>
          <p:nvPr/>
        </p:nvSpPr>
        <p:spPr>
          <a:xfrm>
            <a:off x="7976866" y="2590800"/>
            <a:ext cx="779123" cy="369332"/>
          </a:xfrm>
          <a:prstGeom prst="rect">
            <a:avLst/>
          </a:prstGeom>
          <a:noFill/>
        </p:spPr>
        <p:txBody>
          <a:bodyPr wrap="none" rtlCol="0">
            <a:spAutoFit/>
          </a:bodyPr>
          <a:lstStyle/>
          <a:p>
            <a:pPr algn="ctr"/>
            <a:r>
              <a:rPr lang="en-IN" dirty="0" smtClean="0"/>
              <a:t>length</a:t>
            </a:r>
            <a:endParaRPr lang="en-IN" dirty="0"/>
          </a:p>
        </p:txBody>
      </p:sp>
      <p:sp>
        <p:nvSpPr>
          <p:cNvPr id="21" name="TextBox 20"/>
          <p:cNvSpPr txBox="1"/>
          <p:nvPr/>
        </p:nvSpPr>
        <p:spPr>
          <a:xfrm>
            <a:off x="7901300" y="3126672"/>
            <a:ext cx="930256" cy="369332"/>
          </a:xfrm>
          <a:prstGeom prst="rect">
            <a:avLst/>
          </a:prstGeom>
          <a:noFill/>
        </p:spPr>
        <p:txBody>
          <a:bodyPr wrap="none" rtlCol="0">
            <a:spAutoFit/>
          </a:bodyPr>
          <a:lstStyle/>
          <a:p>
            <a:pPr algn="ctr"/>
            <a:r>
              <a:rPr lang="en-IN" dirty="0" smtClean="0"/>
              <a:t>breadth</a:t>
            </a:r>
            <a:endParaRPr lang="en-IN" dirty="0"/>
          </a:p>
        </p:txBody>
      </p:sp>
      <p:sp>
        <p:nvSpPr>
          <p:cNvPr id="22" name="TextBox 21"/>
          <p:cNvSpPr txBox="1"/>
          <p:nvPr/>
        </p:nvSpPr>
        <p:spPr>
          <a:xfrm>
            <a:off x="7976193" y="3650645"/>
            <a:ext cx="780470" cy="369332"/>
          </a:xfrm>
          <a:prstGeom prst="rect">
            <a:avLst/>
          </a:prstGeom>
          <a:noFill/>
        </p:spPr>
        <p:txBody>
          <a:bodyPr wrap="none" rtlCol="0">
            <a:spAutoFit/>
          </a:bodyPr>
          <a:lstStyle/>
          <a:p>
            <a:pPr algn="ctr"/>
            <a:r>
              <a:rPr lang="en-IN" dirty="0" smtClean="0"/>
              <a:t>height</a:t>
            </a:r>
            <a:endParaRPr lang="en-IN" dirty="0"/>
          </a:p>
        </p:txBody>
      </p:sp>
      <p:grpSp>
        <p:nvGrpSpPr>
          <p:cNvPr id="23" name="Group 22"/>
          <p:cNvGrpSpPr/>
          <p:nvPr/>
        </p:nvGrpSpPr>
        <p:grpSpPr>
          <a:xfrm>
            <a:off x="5475314" y="2511369"/>
            <a:ext cx="2205314" cy="896767"/>
            <a:chOff x="5475314" y="2511369"/>
            <a:chExt cx="2205314" cy="896767"/>
          </a:xfrm>
        </p:grpSpPr>
        <p:sp>
          <p:nvSpPr>
            <p:cNvPr id="24" name="TextBox 23"/>
            <p:cNvSpPr txBox="1"/>
            <p:nvPr/>
          </p:nvSpPr>
          <p:spPr>
            <a:xfrm>
              <a:off x="5697269" y="3038804"/>
              <a:ext cx="927690" cy="369332"/>
            </a:xfrm>
            <a:prstGeom prst="rect">
              <a:avLst/>
            </a:prstGeom>
            <a:noFill/>
          </p:spPr>
          <p:txBody>
            <a:bodyPr wrap="none" rtlCol="0">
              <a:spAutoFit/>
            </a:bodyPr>
            <a:lstStyle/>
            <a:p>
              <a:r>
                <a:rPr lang="en-IN" dirty="0" smtClean="0"/>
                <a:t>myBox2</a:t>
              </a:r>
              <a:endParaRPr lang="en-IN" dirty="0"/>
            </a:p>
          </p:txBody>
        </p:sp>
        <p:sp>
          <p:nvSpPr>
            <p:cNvPr id="25" name="Rectangle 24"/>
            <p:cNvSpPr/>
            <p:nvPr/>
          </p:nvSpPr>
          <p:spPr>
            <a:xfrm>
              <a:off x="5475314" y="2511369"/>
              <a:ext cx="1371600" cy="533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6" name="Straight Arrow Connector 25"/>
            <p:cNvCxnSpPr>
              <a:endCxn id="17" idx="1"/>
            </p:cNvCxnSpPr>
            <p:nvPr/>
          </p:nvCxnSpPr>
          <p:spPr>
            <a:xfrm>
              <a:off x="6161114" y="2772104"/>
              <a:ext cx="1519514" cy="0"/>
            </a:xfrm>
            <a:prstGeom prst="straightConnector1">
              <a:avLst/>
            </a:prstGeom>
            <a:ln w="31750">
              <a:tailEnd type="stealth" w="lg" len="lg"/>
            </a:ln>
          </p:spPr>
          <p:style>
            <a:lnRef idx="1">
              <a:schemeClr val="accent1"/>
            </a:lnRef>
            <a:fillRef idx="0">
              <a:schemeClr val="accent1"/>
            </a:fillRef>
            <a:effectRef idx="0">
              <a:schemeClr val="accent1"/>
            </a:effectRef>
            <a:fontRef idx="minor">
              <a:schemeClr val="tx1"/>
            </a:fontRef>
          </p:style>
        </p:cxnSp>
      </p:grpSp>
      <p:sp>
        <p:nvSpPr>
          <p:cNvPr id="27" name="TextBox 26"/>
          <p:cNvSpPr txBox="1"/>
          <p:nvPr/>
        </p:nvSpPr>
        <p:spPr>
          <a:xfrm>
            <a:off x="7734447" y="381000"/>
            <a:ext cx="1260000" cy="369332"/>
          </a:xfrm>
          <a:prstGeom prst="rect">
            <a:avLst/>
          </a:prstGeom>
          <a:noFill/>
        </p:spPr>
        <p:txBody>
          <a:bodyPr wrap="none" rtlCol="0">
            <a:spAutoFit/>
          </a:bodyPr>
          <a:lstStyle/>
          <a:p>
            <a:pPr algn="ctr"/>
            <a:r>
              <a:rPr lang="en-IN" dirty="0" smtClean="0"/>
              <a:t>length = 10</a:t>
            </a:r>
            <a:endParaRPr lang="en-IN" dirty="0"/>
          </a:p>
        </p:txBody>
      </p:sp>
      <p:sp>
        <p:nvSpPr>
          <p:cNvPr id="28" name="TextBox 27"/>
          <p:cNvSpPr txBox="1"/>
          <p:nvPr/>
        </p:nvSpPr>
        <p:spPr>
          <a:xfrm>
            <a:off x="7734447" y="914400"/>
            <a:ext cx="1260000" cy="369332"/>
          </a:xfrm>
          <a:prstGeom prst="rect">
            <a:avLst/>
          </a:prstGeom>
          <a:noFill/>
        </p:spPr>
        <p:txBody>
          <a:bodyPr wrap="none" rtlCol="0">
            <a:spAutoFit/>
          </a:bodyPr>
          <a:lstStyle/>
          <a:p>
            <a:pPr algn="ctr"/>
            <a:r>
              <a:rPr lang="en-IN" dirty="0" smtClean="0"/>
              <a:t>breadth = 20</a:t>
            </a:r>
            <a:endParaRPr lang="en-IN" dirty="0"/>
          </a:p>
        </p:txBody>
      </p:sp>
      <p:sp>
        <p:nvSpPr>
          <p:cNvPr id="29" name="TextBox 28"/>
          <p:cNvSpPr txBox="1"/>
          <p:nvPr/>
        </p:nvSpPr>
        <p:spPr>
          <a:xfrm>
            <a:off x="7734447" y="1438373"/>
            <a:ext cx="1260000" cy="369332"/>
          </a:xfrm>
          <a:prstGeom prst="rect">
            <a:avLst/>
          </a:prstGeom>
          <a:noFill/>
        </p:spPr>
        <p:txBody>
          <a:bodyPr wrap="none" rtlCol="0">
            <a:spAutoFit/>
          </a:bodyPr>
          <a:lstStyle/>
          <a:p>
            <a:pPr algn="ctr"/>
            <a:r>
              <a:rPr lang="en-IN" dirty="0"/>
              <a:t>h</a:t>
            </a:r>
            <a:r>
              <a:rPr lang="en-IN" dirty="0" smtClean="0"/>
              <a:t>eight = 30</a:t>
            </a:r>
            <a:endParaRPr lang="en-IN" dirty="0"/>
          </a:p>
        </p:txBody>
      </p:sp>
      <p:sp>
        <p:nvSpPr>
          <p:cNvPr id="30" name="TextBox 29"/>
          <p:cNvSpPr txBox="1"/>
          <p:nvPr/>
        </p:nvSpPr>
        <p:spPr>
          <a:xfrm>
            <a:off x="7805768" y="2593272"/>
            <a:ext cx="1117357" cy="369332"/>
          </a:xfrm>
          <a:prstGeom prst="rect">
            <a:avLst/>
          </a:prstGeom>
          <a:noFill/>
        </p:spPr>
        <p:txBody>
          <a:bodyPr wrap="none" rtlCol="0">
            <a:spAutoFit/>
          </a:bodyPr>
          <a:lstStyle/>
          <a:p>
            <a:pPr algn="ctr"/>
            <a:r>
              <a:rPr lang="en-IN" dirty="0" smtClean="0"/>
              <a:t>length = 3</a:t>
            </a:r>
            <a:endParaRPr lang="en-IN" dirty="0"/>
          </a:p>
        </p:txBody>
      </p:sp>
      <p:sp>
        <p:nvSpPr>
          <p:cNvPr id="31" name="TextBox 30"/>
          <p:cNvSpPr txBox="1"/>
          <p:nvPr/>
        </p:nvSpPr>
        <p:spPr>
          <a:xfrm>
            <a:off x="7730202" y="3126672"/>
            <a:ext cx="1268489" cy="369332"/>
          </a:xfrm>
          <a:prstGeom prst="rect">
            <a:avLst/>
          </a:prstGeom>
          <a:noFill/>
        </p:spPr>
        <p:txBody>
          <a:bodyPr wrap="none" rtlCol="0">
            <a:spAutoFit/>
          </a:bodyPr>
          <a:lstStyle/>
          <a:p>
            <a:pPr algn="ctr"/>
            <a:r>
              <a:rPr lang="en-IN" dirty="0" smtClean="0"/>
              <a:t>breadth = 6</a:t>
            </a:r>
            <a:endParaRPr lang="en-IN" dirty="0"/>
          </a:p>
        </p:txBody>
      </p:sp>
      <p:sp>
        <p:nvSpPr>
          <p:cNvPr id="32" name="TextBox 31"/>
          <p:cNvSpPr txBox="1"/>
          <p:nvPr/>
        </p:nvSpPr>
        <p:spPr>
          <a:xfrm>
            <a:off x="7805094" y="3650645"/>
            <a:ext cx="1118704" cy="369332"/>
          </a:xfrm>
          <a:prstGeom prst="rect">
            <a:avLst/>
          </a:prstGeom>
          <a:noFill/>
        </p:spPr>
        <p:txBody>
          <a:bodyPr wrap="none" rtlCol="0">
            <a:spAutoFit/>
          </a:bodyPr>
          <a:lstStyle/>
          <a:p>
            <a:pPr algn="ctr"/>
            <a:r>
              <a:rPr lang="en-IN" dirty="0"/>
              <a:t>h</a:t>
            </a:r>
            <a:r>
              <a:rPr lang="en-IN" dirty="0" smtClean="0"/>
              <a:t>eight = 9</a:t>
            </a:r>
            <a:endParaRPr lang="en-IN" dirty="0"/>
          </a:p>
        </p:txBody>
      </p:sp>
      <p:cxnSp>
        <p:nvCxnSpPr>
          <p:cNvPr id="33" name="Straight Connector 32"/>
          <p:cNvCxnSpPr/>
          <p:nvPr/>
        </p:nvCxnSpPr>
        <p:spPr>
          <a:xfrm>
            <a:off x="3562350" y="2105025"/>
            <a:ext cx="1327533" cy="0"/>
          </a:xfrm>
          <a:prstGeom prst="line">
            <a:avLst/>
          </a:prstGeom>
          <a:ln w="31750">
            <a:solidFill>
              <a:srgbClr val="C00000"/>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4233267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nodeType="clickEffect">
                                  <p:stCondLst>
                                    <p:cond delay="0"/>
                                  </p:stCondLst>
                                  <p:childTnLst>
                                    <p:set>
                                      <p:cBhvr>
                                        <p:cTn id="10" dur="1" fill="hold">
                                          <p:stCondLst>
                                            <p:cond delay="0"/>
                                          </p:stCondLst>
                                        </p:cTn>
                                        <p:tgtEl>
                                          <p:spTgt spid="33"/>
                                        </p:tgtEl>
                                        <p:attrNameLst>
                                          <p:attrName>style.visibility</p:attrName>
                                        </p:attrNameLst>
                                      </p:cBhvr>
                                      <p:to>
                                        <p:strVal val="visible"/>
                                      </p:to>
                                    </p:set>
                                    <p:animEffect transition="in" filter="wipe(left)">
                                      <p:cBhvr>
                                        <p:cTn id="11" dur="500"/>
                                        <p:tgtEl>
                                          <p:spTgt spid="33"/>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5"/>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10"/>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11"/>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wipe(left)">
                                      <p:cBhvr>
                                        <p:cTn id="28" dur="500"/>
                                        <p:tgtEl>
                                          <p:spTgt spid="12"/>
                                        </p:tgtEl>
                                      </p:cBhvr>
                                    </p:animEffec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
                                            <p:txEl>
                                              <p:pRg st="8" end="8"/>
                                            </p:txEl>
                                          </p:spTgt>
                                        </p:tgtEl>
                                        <p:attrNameLst>
                                          <p:attrName>style.visibility</p:attrName>
                                        </p:attrNameLst>
                                      </p:cBhvr>
                                      <p:to>
                                        <p:strVal val="visible"/>
                                      </p:to>
                                    </p:set>
                                  </p:childTnLst>
                                </p:cTn>
                              </p:par>
                              <p:par>
                                <p:cTn id="33" presetID="42" presetClass="path" presetSubtype="0" accel="50000" decel="50000" fill="hold" nodeType="withEffect">
                                  <p:stCondLst>
                                    <p:cond delay="0"/>
                                  </p:stCondLst>
                                  <p:childTnLst>
                                    <p:animMotion origin="layout" path="M -4.58333E-6 -4.44444E-6 L -4.58333E-6 0.04445 " pathEditMode="relative" rAng="0" ptsTypes="AA">
                                      <p:cBhvr>
                                        <p:cTn id="34" dur="2000" fill="hold"/>
                                        <p:tgtEl>
                                          <p:spTgt spid="33"/>
                                        </p:tgtEl>
                                        <p:attrNameLst>
                                          <p:attrName>ppt_x</p:attrName>
                                          <p:attrName>ppt_y</p:attrName>
                                        </p:attrNameLst>
                                      </p:cBhvr>
                                      <p:rCtr x="0" y="2222"/>
                                    </p:animMotion>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nodeType="clickEffect">
                                  <p:stCondLst>
                                    <p:cond delay="0"/>
                                  </p:stCondLst>
                                  <p:childTnLst>
                                    <p:set>
                                      <p:cBhvr>
                                        <p:cTn id="50" dur="1" fill="hold">
                                          <p:stCondLst>
                                            <p:cond delay="0"/>
                                          </p:stCondLst>
                                        </p:cTn>
                                        <p:tgtEl>
                                          <p:spTgt spid="23"/>
                                        </p:tgtEl>
                                        <p:attrNameLst>
                                          <p:attrName>style.visibility</p:attrName>
                                        </p:attrNameLst>
                                      </p:cBhvr>
                                      <p:to>
                                        <p:strVal val="visible"/>
                                      </p:to>
                                    </p:set>
                                    <p:animEffect transition="in" filter="wipe(left)">
                                      <p:cBhvr>
                                        <p:cTn id="51" dur="500"/>
                                        <p:tgtEl>
                                          <p:spTgt spid="23"/>
                                        </p:tgtEl>
                                      </p:cBhvr>
                                    </p:animEffec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nodeType="clickEffect">
                                  <p:stCondLst>
                                    <p:cond delay="0"/>
                                  </p:stCondLst>
                                  <p:childTnLst>
                                    <p:set>
                                      <p:cBhvr>
                                        <p:cTn id="55" dur="1" fill="hold">
                                          <p:stCondLst>
                                            <p:cond delay="0"/>
                                          </p:stCondLst>
                                        </p:cTn>
                                        <p:tgtEl>
                                          <p:spTgt spid="4">
                                            <p:txEl>
                                              <p:pRg st="9" end="9"/>
                                            </p:txEl>
                                          </p:spTgt>
                                        </p:tgtEl>
                                        <p:attrNameLst>
                                          <p:attrName>style.visibility</p:attrName>
                                        </p:attrNameLst>
                                      </p:cBhvr>
                                      <p:to>
                                        <p:strVal val="visible"/>
                                      </p:to>
                                    </p:set>
                                  </p:childTnLst>
                                </p:cTn>
                              </p:par>
                              <p:par>
                                <p:cTn id="56" presetID="1" presetClass="exit" presetSubtype="0" fill="hold" nodeType="withEffect">
                                  <p:stCondLst>
                                    <p:cond delay="0"/>
                                  </p:stCondLst>
                                  <p:childTnLst>
                                    <p:set>
                                      <p:cBhvr>
                                        <p:cTn id="57" dur="1" fill="hold">
                                          <p:stCondLst>
                                            <p:cond delay="0"/>
                                          </p:stCondLst>
                                        </p:cTn>
                                        <p:tgtEl>
                                          <p:spTgt spid="33"/>
                                        </p:tgtEl>
                                        <p:attrNameLst>
                                          <p:attrName>style.visibility</p:attrName>
                                        </p:attrNameLst>
                                      </p:cBhvr>
                                      <p:to>
                                        <p:strVal val="hidden"/>
                                      </p:to>
                                    </p:se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nodeType="clickEffect">
                                  <p:stCondLst>
                                    <p:cond delay="0"/>
                                  </p:stCondLst>
                                  <p:childTnLst>
                                    <p:set>
                                      <p:cBhvr>
                                        <p:cTn id="61" dur="1" fill="hold">
                                          <p:stCondLst>
                                            <p:cond delay="0"/>
                                          </p:stCondLst>
                                        </p:cTn>
                                        <p:tgtEl>
                                          <p:spTgt spid="4">
                                            <p:txEl>
                                              <p:pRg st="11" end="11"/>
                                            </p:txEl>
                                          </p:spTgt>
                                        </p:tgtEl>
                                        <p:attrNameLst>
                                          <p:attrName>style.visibility</p:attrName>
                                        </p:attrNameLst>
                                      </p:cBhvr>
                                      <p:to>
                                        <p:strVal val="visible"/>
                                      </p:to>
                                    </p:set>
                                  </p:childTnLst>
                                </p:cTn>
                              </p:par>
                              <p:par>
                                <p:cTn id="62" presetID="1" presetClass="entr" presetSubtype="0" fill="hold" nodeType="withEffect">
                                  <p:stCondLst>
                                    <p:cond delay="0"/>
                                  </p:stCondLst>
                                  <p:childTnLst>
                                    <p:set>
                                      <p:cBhvr>
                                        <p:cTn id="63" dur="1" fill="hold">
                                          <p:stCondLst>
                                            <p:cond delay="0"/>
                                          </p:stCondLst>
                                        </p:cTn>
                                        <p:tgtEl>
                                          <p:spTgt spid="4">
                                            <p:txEl>
                                              <p:pRg st="12" end="12"/>
                                            </p:txEl>
                                          </p:spTgt>
                                        </p:tgtEl>
                                        <p:attrNameLst>
                                          <p:attrName>style.visibility</p:attrName>
                                        </p:attrNameLst>
                                      </p:cBhvr>
                                      <p:to>
                                        <p:strVal val="visible"/>
                                      </p:to>
                                    </p:set>
                                  </p:childTnLst>
                                </p:cTn>
                              </p:par>
                              <p:par>
                                <p:cTn id="64" presetID="1" presetClass="entr" presetSubtype="0" fill="hold" nodeType="withEffect">
                                  <p:stCondLst>
                                    <p:cond delay="0"/>
                                  </p:stCondLst>
                                  <p:childTnLst>
                                    <p:set>
                                      <p:cBhvr>
                                        <p:cTn id="65" dur="1" fill="hold">
                                          <p:stCondLst>
                                            <p:cond delay="0"/>
                                          </p:stCondLst>
                                        </p:cTn>
                                        <p:tgtEl>
                                          <p:spTgt spid="4">
                                            <p:txEl>
                                              <p:pRg st="13" end="13"/>
                                            </p:txEl>
                                          </p:spTgt>
                                        </p:tgtEl>
                                        <p:attrNameLst>
                                          <p:attrName>style.visibility</p:attrName>
                                        </p:attrNameLst>
                                      </p:cBhvr>
                                      <p:to>
                                        <p:strVal val="visible"/>
                                      </p:to>
                                    </p:se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27"/>
                                        </p:tgtEl>
                                        <p:attrNameLst>
                                          <p:attrName>style.visibility</p:attrName>
                                        </p:attrNameLst>
                                      </p:cBhvr>
                                      <p:to>
                                        <p:strVal val="visible"/>
                                      </p:to>
                                    </p:set>
                                    <p:animEffect transition="in" filter="fade">
                                      <p:cBhvr>
                                        <p:cTn id="70" dur="500"/>
                                        <p:tgtEl>
                                          <p:spTgt spid="27"/>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28"/>
                                        </p:tgtEl>
                                        <p:attrNameLst>
                                          <p:attrName>style.visibility</p:attrName>
                                        </p:attrNameLst>
                                      </p:cBhvr>
                                      <p:to>
                                        <p:strVal val="visible"/>
                                      </p:to>
                                    </p:set>
                                    <p:animEffect transition="in" filter="fade">
                                      <p:cBhvr>
                                        <p:cTn id="73" dur="500"/>
                                        <p:tgtEl>
                                          <p:spTgt spid="28"/>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29"/>
                                        </p:tgtEl>
                                        <p:attrNameLst>
                                          <p:attrName>style.visibility</p:attrName>
                                        </p:attrNameLst>
                                      </p:cBhvr>
                                      <p:to>
                                        <p:strVal val="visible"/>
                                      </p:to>
                                    </p:set>
                                    <p:animEffect transition="in" filter="fade">
                                      <p:cBhvr>
                                        <p:cTn id="76" dur="500"/>
                                        <p:tgtEl>
                                          <p:spTgt spid="29"/>
                                        </p:tgtEl>
                                      </p:cBhvr>
                                    </p:animEffect>
                                  </p:childTnLst>
                                </p:cTn>
                              </p:par>
                              <p:par>
                                <p:cTn id="77" presetID="1" presetClass="exit" presetSubtype="0" fill="hold" grpId="1" nodeType="withEffect">
                                  <p:stCondLst>
                                    <p:cond delay="0"/>
                                  </p:stCondLst>
                                  <p:childTnLst>
                                    <p:set>
                                      <p:cBhvr>
                                        <p:cTn id="78" dur="1" fill="hold">
                                          <p:stCondLst>
                                            <p:cond delay="0"/>
                                          </p:stCondLst>
                                        </p:cTn>
                                        <p:tgtEl>
                                          <p:spTgt spid="9"/>
                                        </p:tgtEl>
                                        <p:attrNameLst>
                                          <p:attrName>style.visibility</p:attrName>
                                        </p:attrNameLst>
                                      </p:cBhvr>
                                      <p:to>
                                        <p:strVal val="hidden"/>
                                      </p:to>
                                    </p:set>
                                  </p:childTnLst>
                                </p:cTn>
                              </p:par>
                              <p:par>
                                <p:cTn id="79" presetID="1" presetClass="exit" presetSubtype="0" fill="hold" grpId="1" nodeType="withEffect">
                                  <p:stCondLst>
                                    <p:cond delay="0"/>
                                  </p:stCondLst>
                                  <p:childTnLst>
                                    <p:set>
                                      <p:cBhvr>
                                        <p:cTn id="80" dur="1" fill="hold">
                                          <p:stCondLst>
                                            <p:cond delay="0"/>
                                          </p:stCondLst>
                                        </p:cTn>
                                        <p:tgtEl>
                                          <p:spTgt spid="10"/>
                                        </p:tgtEl>
                                        <p:attrNameLst>
                                          <p:attrName>style.visibility</p:attrName>
                                        </p:attrNameLst>
                                      </p:cBhvr>
                                      <p:to>
                                        <p:strVal val="hidden"/>
                                      </p:to>
                                    </p:set>
                                  </p:childTnLst>
                                </p:cTn>
                              </p:par>
                              <p:par>
                                <p:cTn id="81" presetID="1" presetClass="exit" presetSubtype="0" fill="hold" grpId="1" nodeType="withEffect">
                                  <p:stCondLst>
                                    <p:cond delay="0"/>
                                  </p:stCondLst>
                                  <p:childTnLst>
                                    <p:set>
                                      <p:cBhvr>
                                        <p:cTn id="82" dur="1" fill="hold">
                                          <p:stCondLst>
                                            <p:cond delay="0"/>
                                          </p:stCondLst>
                                        </p:cTn>
                                        <p:tgtEl>
                                          <p:spTgt spid="11"/>
                                        </p:tgtEl>
                                        <p:attrNameLst>
                                          <p:attrName>style.visibility</p:attrName>
                                        </p:attrNameLst>
                                      </p:cBhvr>
                                      <p:to>
                                        <p:strVal val="hidden"/>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4">
                                            <p:txEl>
                                              <p:pRg st="15" end="15"/>
                                            </p:txEl>
                                          </p:spTgt>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4">
                                            <p:txEl>
                                              <p:pRg st="16" end="16"/>
                                            </p:txEl>
                                          </p:spTgt>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4">
                                            <p:txEl>
                                              <p:pRg st="17" end="17"/>
                                            </p:txEl>
                                          </p:spTgt>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0" presetClass="entr" presetSubtype="0" fill="hold" grpId="0" nodeType="clickEffect">
                                  <p:stCondLst>
                                    <p:cond delay="0"/>
                                  </p:stCondLst>
                                  <p:childTnLst>
                                    <p:set>
                                      <p:cBhvr>
                                        <p:cTn id="94" dur="1" fill="hold">
                                          <p:stCondLst>
                                            <p:cond delay="0"/>
                                          </p:stCondLst>
                                        </p:cTn>
                                        <p:tgtEl>
                                          <p:spTgt spid="32"/>
                                        </p:tgtEl>
                                        <p:attrNameLst>
                                          <p:attrName>style.visibility</p:attrName>
                                        </p:attrNameLst>
                                      </p:cBhvr>
                                      <p:to>
                                        <p:strVal val="visible"/>
                                      </p:to>
                                    </p:set>
                                    <p:animEffect transition="in" filter="fade">
                                      <p:cBhvr>
                                        <p:cTn id="95" dur="500"/>
                                        <p:tgtEl>
                                          <p:spTgt spid="32"/>
                                        </p:tgtEl>
                                      </p:cBhvr>
                                    </p:animEffect>
                                  </p:childTnLst>
                                </p:cTn>
                              </p:par>
                              <p:par>
                                <p:cTn id="96" presetID="10" presetClass="entr" presetSubtype="0" fill="hold" grpId="0" nodeType="withEffect">
                                  <p:stCondLst>
                                    <p:cond delay="0"/>
                                  </p:stCondLst>
                                  <p:childTnLst>
                                    <p:set>
                                      <p:cBhvr>
                                        <p:cTn id="97" dur="1" fill="hold">
                                          <p:stCondLst>
                                            <p:cond delay="0"/>
                                          </p:stCondLst>
                                        </p:cTn>
                                        <p:tgtEl>
                                          <p:spTgt spid="31"/>
                                        </p:tgtEl>
                                        <p:attrNameLst>
                                          <p:attrName>style.visibility</p:attrName>
                                        </p:attrNameLst>
                                      </p:cBhvr>
                                      <p:to>
                                        <p:strVal val="visible"/>
                                      </p:to>
                                    </p:set>
                                    <p:animEffect transition="in" filter="fade">
                                      <p:cBhvr>
                                        <p:cTn id="98" dur="500"/>
                                        <p:tgtEl>
                                          <p:spTgt spid="31"/>
                                        </p:tgtEl>
                                      </p:cBhvr>
                                    </p:animEffect>
                                  </p:childTnLst>
                                </p:cTn>
                              </p:par>
                              <p:par>
                                <p:cTn id="99" presetID="10" presetClass="entr" presetSubtype="0" fill="hold" grpId="0" nodeType="withEffect">
                                  <p:stCondLst>
                                    <p:cond delay="0"/>
                                  </p:stCondLst>
                                  <p:childTnLst>
                                    <p:set>
                                      <p:cBhvr>
                                        <p:cTn id="100" dur="1" fill="hold">
                                          <p:stCondLst>
                                            <p:cond delay="0"/>
                                          </p:stCondLst>
                                        </p:cTn>
                                        <p:tgtEl>
                                          <p:spTgt spid="30"/>
                                        </p:tgtEl>
                                        <p:attrNameLst>
                                          <p:attrName>style.visibility</p:attrName>
                                        </p:attrNameLst>
                                      </p:cBhvr>
                                      <p:to>
                                        <p:strVal val="visible"/>
                                      </p:to>
                                    </p:set>
                                    <p:animEffect transition="in" filter="fade">
                                      <p:cBhvr>
                                        <p:cTn id="101" dur="500"/>
                                        <p:tgtEl>
                                          <p:spTgt spid="30"/>
                                        </p:tgtEl>
                                      </p:cBhvr>
                                    </p:animEffect>
                                  </p:childTnLst>
                                </p:cTn>
                              </p:par>
                              <p:par>
                                <p:cTn id="102" presetID="1" presetClass="exit" presetSubtype="0" fill="hold" grpId="1" nodeType="withEffect">
                                  <p:stCondLst>
                                    <p:cond delay="0"/>
                                  </p:stCondLst>
                                  <p:childTnLst>
                                    <p:set>
                                      <p:cBhvr>
                                        <p:cTn id="103" dur="1" fill="hold">
                                          <p:stCondLst>
                                            <p:cond delay="0"/>
                                          </p:stCondLst>
                                        </p:cTn>
                                        <p:tgtEl>
                                          <p:spTgt spid="22"/>
                                        </p:tgtEl>
                                        <p:attrNameLst>
                                          <p:attrName>style.visibility</p:attrName>
                                        </p:attrNameLst>
                                      </p:cBhvr>
                                      <p:to>
                                        <p:strVal val="hidden"/>
                                      </p:to>
                                    </p:set>
                                  </p:childTnLst>
                                </p:cTn>
                              </p:par>
                              <p:par>
                                <p:cTn id="104" presetID="1" presetClass="exit" presetSubtype="0" fill="hold" grpId="1" nodeType="withEffect">
                                  <p:stCondLst>
                                    <p:cond delay="0"/>
                                  </p:stCondLst>
                                  <p:childTnLst>
                                    <p:set>
                                      <p:cBhvr>
                                        <p:cTn id="105" dur="1" fill="hold">
                                          <p:stCondLst>
                                            <p:cond delay="0"/>
                                          </p:stCondLst>
                                        </p:cTn>
                                        <p:tgtEl>
                                          <p:spTgt spid="21"/>
                                        </p:tgtEl>
                                        <p:attrNameLst>
                                          <p:attrName>style.visibility</p:attrName>
                                        </p:attrNameLst>
                                      </p:cBhvr>
                                      <p:to>
                                        <p:strVal val="hidden"/>
                                      </p:to>
                                    </p:set>
                                  </p:childTnLst>
                                </p:cTn>
                              </p:par>
                              <p:par>
                                <p:cTn id="106" presetID="1" presetClass="exit" presetSubtype="0" fill="hold" grpId="1" nodeType="withEffect">
                                  <p:stCondLst>
                                    <p:cond delay="0"/>
                                  </p:stCondLst>
                                  <p:childTnLst>
                                    <p:set>
                                      <p:cBhvr>
                                        <p:cTn id="107" dur="1" fill="hold">
                                          <p:stCondLst>
                                            <p:cond delay="0"/>
                                          </p:stCondLst>
                                        </p:cTn>
                                        <p:tgtEl>
                                          <p:spTgt spid="20"/>
                                        </p:tgtEl>
                                        <p:attrNameLst>
                                          <p:attrName>style.visibility</p:attrName>
                                        </p:attrNameLst>
                                      </p:cBhvr>
                                      <p:to>
                                        <p:strVal val="hidden"/>
                                      </p:to>
                                    </p:set>
                                  </p:childTnLst>
                                </p:cTn>
                              </p:par>
                            </p:childTnLst>
                          </p:cTn>
                        </p:par>
                      </p:childTnLst>
                    </p:cTn>
                  </p:par>
                  <p:par>
                    <p:cTn id="108" fill="hold">
                      <p:stCondLst>
                        <p:cond delay="indefinite"/>
                      </p:stCondLst>
                      <p:childTnLst>
                        <p:par>
                          <p:cTn id="109" fill="hold">
                            <p:stCondLst>
                              <p:cond delay="0"/>
                            </p:stCondLst>
                            <p:childTnLst>
                              <p:par>
                                <p:cTn id="110" presetID="1" presetClass="entr" presetSubtype="0" fill="hold" nodeType="clickEffect">
                                  <p:stCondLst>
                                    <p:cond delay="0"/>
                                  </p:stCondLst>
                                  <p:childTnLst>
                                    <p:set>
                                      <p:cBhvr>
                                        <p:cTn id="111" dur="1" fill="hold">
                                          <p:stCondLst>
                                            <p:cond delay="0"/>
                                          </p:stCondLst>
                                        </p:cTn>
                                        <p:tgtEl>
                                          <p:spTgt spid="4">
                                            <p:txEl>
                                              <p:pRg st="19" end="19"/>
                                            </p:txEl>
                                          </p:spTgt>
                                        </p:tgtEl>
                                        <p:attrNameLst>
                                          <p:attrName>style.visibility</p:attrName>
                                        </p:attrNameLst>
                                      </p:cBhvr>
                                      <p:to>
                                        <p:strVal val="visible"/>
                                      </p:to>
                                    </p:set>
                                  </p:childTnLst>
                                </p:cTn>
                              </p:par>
                              <p:par>
                                <p:cTn id="112" presetID="1" presetClass="entr" presetSubtype="0" fill="hold" nodeType="withEffect">
                                  <p:stCondLst>
                                    <p:cond delay="0"/>
                                  </p:stCondLst>
                                  <p:childTnLst>
                                    <p:set>
                                      <p:cBhvr>
                                        <p:cTn id="113" dur="1" fill="hold">
                                          <p:stCondLst>
                                            <p:cond delay="0"/>
                                          </p:stCondLst>
                                        </p:cTn>
                                        <p:tgtEl>
                                          <p:spTgt spid="4">
                                            <p:txEl>
                                              <p:pRg st="20" end="20"/>
                                            </p:txEl>
                                          </p:spTgt>
                                        </p:tgtEl>
                                        <p:attrNameLst>
                                          <p:attrName>style.visibility</p:attrName>
                                        </p:attrNameLst>
                                      </p:cBhvr>
                                      <p:to>
                                        <p:strVal val="visible"/>
                                      </p:to>
                                    </p:set>
                                  </p:childTnLst>
                                </p:cTn>
                              </p:par>
                            </p:childTnLst>
                          </p:cTn>
                        </p:par>
                      </p:childTnLst>
                    </p:cTn>
                  </p:par>
                  <p:par>
                    <p:cTn id="114" fill="hold">
                      <p:stCondLst>
                        <p:cond delay="indefinite"/>
                      </p:stCondLst>
                      <p:childTnLst>
                        <p:par>
                          <p:cTn id="115" fill="hold">
                            <p:stCondLst>
                              <p:cond delay="0"/>
                            </p:stCondLst>
                            <p:childTnLst>
                              <p:par>
                                <p:cTn id="116" presetID="1" presetClass="entr" presetSubtype="0" fill="hold" nodeType="clickEffect">
                                  <p:stCondLst>
                                    <p:cond delay="0"/>
                                  </p:stCondLst>
                                  <p:childTnLst>
                                    <p:set>
                                      <p:cBhvr>
                                        <p:cTn id="117" dur="1" fill="hold">
                                          <p:stCondLst>
                                            <p:cond delay="0"/>
                                          </p:stCondLst>
                                        </p:cTn>
                                        <p:tgtEl>
                                          <p:spTgt spid="4">
                                            <p:txEl>
                                              <p:pRg st="21" end="21"/>
                                            </p:txEl>
                                          </p:spTgt>
                                        </p:tgtEl>
                                        <p:attrNameLst>
                                          <p:attrName>style.visibility</p:attrName>
                                        </p:attrNameLst>
                                      </p:cBhvr>
                                      <p:to>
                                        <p:strVal val="visible"/>
                                      </p:to>
                                    </p:set>
                                  </p:childTnLst>
                                </p:cTn>
                              </p:par>
                              <p:par>
                                <p:cTn id="118" presetID="1" presetClass="entr" presetSubtype="0" fill="hold" nodeType="withEffect">
                                  <p:stCondLst>
                                    <p:cond delay="0"/>
                                  </p:stCondLst>
                                  <p:childTnLst>
                                    <p:set>
                                      <p:cBhvr>
                                        <p:cTn id="119" dur="1" fill="hold">
                                          <p:stCondLst>
                                            <p:cond delay="0"/>
                                          </p:stCondLst>
                                        </p:cTn>
                                        <p:tgtEl>
                                          <p:spTgt spid="4">
                                            <p:txEl>
                                              <p:pRg st="22" end="2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P spid="10" grpId="0"/>
      <p:bldP spid="10" grpId="1"/>
      <p:bldP spid="11" grpId="0"/>
      <p:bldP spid="11" grpId="1"/>
      <p:bldP spid="20" grpId="0"/>
      <p:bldP spid="20" grpId="1"/>
      <p:bldP spid="21" grpId="0"/>
      <p:bldP spid="21" grpId="1"/>
      <p:bldP spid="22" grpId="0"/>
      <p:bldP spid="22" grpId="1"/>
      <p:bldP spid="27" grpId="0"/>
      <p:bldP spid="28" grpId="0"/>
      <p:bldP spid="29" grpId="0"/>
      <p:bldP spid="30" grpId="0"/>
      <p:bldP spid="31" grpId="0"/>
      <p:bldP spid="3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Introducing methods</a:t>
            </a:r>
          </a:p>
        </p:txBody>
      </p:sp>
      <p:sp>
        <p:nvSpPr>
          <p:cNvPr id="3" name="Content Placeholder 2"/>
          <p:cNvSpPr>
            <a:spLocks noGrp="1"/>
          </p:cNvSpPr>
          <p:nvPr>
            <p:ph idx="1"/>
          </p:nvPr>
        </p:nvSpPr>
        <p:spPr/>
        <p:txBody>
          <a:bodyPr/>
          <a:lstStyle/>
          <a:p>
            <a:r>
              <a:rPr lang="en-US" dirty="0"/>
              <a:t>Methods represents the </a:t>
            </a:r>
            <a:r>
              <a:rPr lang="en-US" b="1" dirty="0"/>
              <a:t>behavior</a:t>
            </a:r>
            <a:r>
              <a:rPr lang="en-US" dirty="0"/>
              <a:t> of a class.</a:t>
            </a:r>
          </a:p>
          <a:p>
            <a:r>
              <a:rPr lang="en-US" dirty="0"/>
              <a:t>Remember : a Method is always invoked relative to an object. (except ….)</a:t>
            </a:r>
          </a:p>
          <a:p>
            <a:r>
              <a:rPr lang="en-US" dirty="0"/>
              <a:t>Syntax: </a:t>
            </a:r>
            <a:endParaRPr lang="en-IN" dirty="0"/>
          </a:p>
          <a:p>
            <a:pPr>
              <a:buNone/>
            </a:pPr>
            <a:r>
              <a:rPr lang="en-IN" dirty="0">
                <a:latin typeface="Cambria" pitchFamily="18" charset="0"/>
                <a:ea typeface="Cambria" pitchFamily="18" charset="0"/>
                <a:cs typeface="Courier New" pitchFamily="49" charset="0"/>
              </a:rPr>
              <a:t>	</a:t>
            </a:r>
            <a:r>
              <a:rPr lang="en-IN" dirty="0" err="1">
                <a:solidFill>
                  <a:schemeClr val="accent2">
                    <a:lumMod val="75000"/>
                  </a:schemeClr>
                </a:solidFill>
                <a:latin typeface="Cambria" pitchFamily="18" charset="0"/>
                <a:ea typeface="Cambria" pitchFamily="18" charset="0"/>
                <a:cs typeface="Courier New" pitchFamily="49" charset="0"/>
              </a:rPr>
              <a:t>access_specifier</a:t>
            </a:r>
            <a:r>
              <a:rPr lang="en-IN" dirty="0">
                <a:latin typeface="Cambria" pitchFamily="18" charset="0"/>
                <a:ea typeface="Cambria" pitchFamily="18" charset="0"/>
                <a:cs typeface="Courier New" pitchFamily="49" charset="0"/>
              </a:rPr>
              <a:t> </a:t>
            </a:r>
            <a:r>
              <a:rPr lang="en-IN" dirty="0" err="1">
                <a:solidFill>
                  <a:schemeClr val="tx2"/>
                </a:solidFill>
                <a:latin typeface="Cambria" pitchFamily="18" charset="0"/>
                <a:ea typeface="Cambria" pitchFamily="18" charset="0"/>
                <a:cs typeface="Courier New" pitchFamily="49" charset="0"/>
              </a:rPr>
              <a:t>return_type</a:t>
            </a:r>
            <a:r>
              <a:rPr lang="en-IN" dirty="0">
                <a:latin typeface="Cambria" pitchFamily="18" charset="0"/>
                <a:ea typeface="Cambria" pitchFamily="18" charset="0"/>
                <a:cs typeface="Courier New" pitchFamily="49" charset="0"/>
              </a:rPr>
              <a:t> </a:t>
            </a:r>
            <a:r>
              <a:rPr lang="en-IN" dirty="0" err="1">
                <a:solidFill>
                  <a:srgbClr val="FF0000"/>
                </a:solidFill>
                <a:latin typeface="Cambria" pitchFamily="18" charset="0"/>
                <a:ea typeface="Cambria" pitchFamily="18" charset="0"/>
                <a:cs typeface="Courier New" pitchFamily="49" charset="0"/>
              </a:rPr>
              <a:t>method_name</a:t>
            </a:r>
            <a:r>
              <a:rPr lang="en-IN" dirty="0">
                <a:solidFill>
                  <a:srgbClr val="FF0000"/>
                </a:solidFill>
                <a:latin typeface="Cambria" pitchFamily="18" charset="0"/>
                <a:ea typeface="Cambria" pitchFamily="18" charset="0"/>
                <a:cs typeface="Courier New" pitchFamily="49" charset="0"/>
              </a:rPr>
              <a:t>(</a:t>
            </a:r>
            <a:r>
              <a:rPr lang="en-IN" dirty="0" err="1">
                <a:solidFill>
                  <a:srgbClr val="FF0000"/>
                </a:solidFill>
                <a:latin typeface="Cambria" pitchFamily="18" charset="0"/>
                <a:ea typeface="Cambria" pitchFamily="18" charset="0"/>
                <a:cs typeface="Courier New" pitchFamily="49" charset="0"/>
              </a:rPr>
              <a:t>argument_list</a:t>
            </a:r>
            <a:r>
              <a:rPr lang="en-IN" dirty="0">
                <a:solidFill>
                  <a:srgbClr val="FF0000"/>
                </a:solidFill>
                <a:latin typeface="Cambria" pitchFamily="18" charset="0"/>
                <a:ea typeface="Cambria" pitchFamily="18" charset="0"/>
                <a:cs typeface="Courier New" pitchFamily="49" charset="0"/>
              </a:rPr>
              <a:t>)</a:t>
            </a:r>
          </a:p>
          <a:p>
            <a:pPr>
              <a:buNone/>
            </a:pPr>
            <a:r>
              <a:rPr lang="en-IN" dirty="0">
                <a:latin typeface="Cambria" pitchFamily="18" charset="0"/>
                <a:ea typeface="Cambria" pitchFamily="18" charset="0"/>
                <a:cs typeface="Courier New" pitchFamily="49" charset="0"/>
              </a:rPr>
              <a:t>	{</a:t>
            </a:r>
          </a:p>
          <a:p>
            <a:pPr lvl="1">
              <a:buNone/>
            </a:pPr>
            <a:r>
              <a:rPr lang="en-IN" sz="2400" dirty="0">
                <a:latin typeface="Cambria" pitchFamily="18" charset="0"/>
                <a:ea typeface="Cambria" pitchFamily="18" charset="0"/>
                <a:cs typeface="Courier New" pitchFamily="49" charset="0"/>
              </a:rPr>
              <a:t>	// code</a:t>
            </a:r>
          </a:p>
          <a:p>
            <a:pPr>
              <a:buNone/>
            </a:pPr>
            <a:r>
              <a:rPr lang="en-IN" dirty="0">
                <a:latin typeface="Cambria" pitchFamily="18" charset="0"/>
                <a:ea typeface="Cambria" pitchFamily="18" charset="0"/>
                <a:cs typeface="Courier New" pitchFamily="49" charset="0"/>
              </a:rPr>
              <a:t>	}</a:t>
            </a:r>
          </a:p>
          <a:p>
            <a:endParaRPr lang="en-US" dirty="0"/>
          </a:p>
        </p:txBody>
      </p:sp>
    </p:spTree>
    <p:extLst>
      <p:ext uri="{BB962C8B-B14F-4D97-AF65-F5344CB8AC3E}">
        <p14:creationId xmlns:p14="http://schemas.microsoft.com/office/powerpoint/2010/main" val="351701257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(method)</a:t>
            </a:r>
          </a:p>
        </p:txBody>
      </p:sp>
      <p:sp>
        <p:nvSpPr>
          <p:cNvPr id="4" name="Rectangle 3"/>
          <p:cNvSpPr/>
          <p:nvPr/>
        </p:nvSpPr>
        <p:spPr>
          <a:xfrm>
            <a:off x="105987" y="861964"/>
            <a:ext cx="6743700" cy="3416320"/>
          </a:xfrm>
          <a:prstGeom prst="rect">
            <a:avLst/>
          </a:prstGeom>
          <a:ln w="19050">
            <a:solidFill>
              <a:schemeClr val="accent1"/>
            </a:solidFill>
            <a:prstDash val="dash"/>
          </a:ln>
        </p:spPr>
        <p:txBody>
          <a:bodyPr wrap="square">
            <a:spAutoFit/>
          </a:bodyPr>
          <a:lstStyle/>
          <a:p>
            <a:r>
              <a:rPr lang="en-US" b="1" dirty="0" smtClean="0">
                <a:solidFill>
                  <a:srgbClr val="7F0055"/>
                </a:solidFill>
                <a:latin typeface="Consolas"/>
              </a:rPr>
              <a:t>public</a:t>
            </a:r>
            <a:r>
              <a:rPr lang="en-US" b="1" dirty="0" smtClean="0">
                <a:solidFill>
                  <a:srgbClr val="000000"/>
                </a:solidFill>
                <a:latin typeface="Consolas"/>
              </a:rPr>
              <a:t> </a:t>
            </a:r>
            <a:r>
              <a:rPr lang="en-US" b="1" dirty="0" smtClean="0">
                <a:solidFill>
                  <a:srgbClr val="7F0055"/>
                </a:solidFill>
                <a:latin typeface="Consolas"/>
              </a:rPr>
              <a:t>class</a:t>
            </a:r>
            <a:r>
              <a:rPr lang="en-US" b="1" dirty="0" smtClean="0">
                <a:solidFill>
                  <a:srgbClr val="000000"/>
                </a:solidFill>
                <a:latin typeface="Consolas"/>
              </a:rPr>
              <a:t> </a:t>
            </a:r>
            <a:r>
              <a:rPr lang="en-US" b="1" dirty="0" err="1" smtClean="0">
                <a:solidFill>
                  <a:srgbClr val="000000"/>
                </a:solidFill>
                <a:latin typeface="Consolas"/>
              </a:rPr>
              <a:t>SmartPhone</a:t>
            </a:r>
            <a:r>
              <a:rPr lang="en-US" b="1" dirty="0" smtClean="0">
                <a:solidFill>
                  <a:srgbClr val="000000"/>
                </a:solidFill>
                <a:latin typeface="Consolas"/>
              </a:rPr>
              <a:t> {</a:t>
            </a:r>
            <a:endParaRPr lang="en-US" dirty="0" smtClean="0">
              <a:latin typeface="Consolas"/>
            </a:endParaRPr>
          </a:p>
          <a:p>
            <a:pPr lvl="1"/>
            <a:r>
              <a:rPr lang="en-US" dirty="0" smtClean="0">
                <a:solidFill>
                  <a:srgbClr val="000000"/>
                </a:solidFill>
                <a:latin typeface="Consolas"/>
              </a:rPr>
              <a:t>String </a:t>
            </a:r>
            <a:r>
              <a:rPr lang="en-US" dirty="0" smtClean="0">
                <a:solidFill>
                  <a:srgbClr val="0000C0"/>
                </a:solidFill>
                <a:latin typeface="Consolas"/>
              </a:rPr>
              <a:t>manufacturer</a:t>
            </a:r>
            <a:r>
              <a:rPr lang="en-US" dirty="0" smtClean="0">
                <a:solidFill>
                  <a:srgbClr val="000000"/>
                </a:solidFill>
                <a:latin typeface="Consolas"/>
              </a:rPr>
              <a:t>;</a:t>
            </a:r>
          </a:p>
          <a:p>
            <a:pPr lvl="1"/>
            <a:r>
              <a:rPr lang="en-US" dirty="0" smtClean="0">
                <a:solidFill>
                  <a:srgbClr val="000000"/>
                </a:solidFill>
                <a:latin typeface="Consolas"/>
              </a:rPr>
              <a:t>String </a:t>
            </a:r>
            <a:r>
              <a:rPr lang="en-US" dirty="0" smtClean="0">
                <a:solidFill>
                  <a:srgbClr val="0000C0"/>
                </a:solidFill>
                <a:latin typeface="Consolas"/>
              </a:rPr>
              <a:t>model</a:t>
            </a:r>
            <a:r>
              <a:rPr lang="en-US" dirty="0" smtClean="0">
                <a:solidFill>
                  <a:srgbClr val="000000"/>
                </a:solidFill>
                <a:latin typeface="Consolas"/>
              </a:rPr>
              <a:t>;</a:t>
            </a:r>
          </a:p>
          <a:p>
            <a:pPr lvl="1"/>
            <a:r>
              <a:rPr lang="en-US" b="1" dirty="0" smtClean="0">
                <a:solidFill>
                  <a:srgbClr val="7F0055"/>
                </a:solidFill>
                <a:latin typeface="Consolas"/>
              </a:rPr>
              <a:t>double</a:t>
            </a:r>
            <a:r>
              <a:rPr lang="en-US" b="1" dirty="0" smtClean="0">
                <a:solidFill>
                  <a:srgbClr val="000000"/>
                </a:solidFill>
                <a:latin typeface="Consolas"/>
              </a:rPr>
              <a:t> </a:t>
            </a:r>
            <a:r>
              <a:rPr lang="en-US" b="1" dirty="0" smtClean="0">
                <a:solidFill>
                  <a:srgbClr val="0000C0"/>
                </a:solidFill>
                <a:latin typeface="Consolas"/>
              </a:rPr>
              <a:t>storage</a:t>
            </a:r>
            <a:r>
              <a:rPr lang="en-US" b="1" dirty="0" smtClean="0">
                <a:solidFill>
                  <a:srgbClr val="000000"/>
                </a:solidFill>
                <a:latin typeface="Consolas"/>
              </a:rPr>
              <a:t>;</a:t>
            </a:r>
          </a:p>
          <a:p>
            <a:pPr lvl="1"/>
            <a:r>
              <a:rPr lang="en-US" b="1" dirty="0" smtClean="0">
                <a:solidFill>
                  <a:srgbClr val="7F0055"/>
                </a:solidFill>
                <a:latin typeface="Consolas"/>
              </a:rPr>
              <a:t>double</a:t>
            </a:r>
            <a:r>
              <a:rPr lang="en-US" b="1" dirty="0" smtClean="0">
                <a:solidFill>
                  <a:srgbClr val="000000"/>
                </a:solidFill>
                <a:latin typeface="Consolas"/>
              </a:rPr>
              <a:t> </a:t>
            </a:r>
            <a:r>
              <a:rPr lang="en-US" b="1" dirty="0" err="1" smtClean="0">
                <a:solidFill>
                  <a:srgbClr val="0000C0"/>
                </a:solidFill>
                <a:latin typeface="Consolas"/>
              </a:rPr>
              <a:t>screenSize</a:t>
            </a:r>
            <a:r>
              <a:rPr lang="en-US" b="1" dirty="0" smtClean="0">
                <a:solidFill>
                  <a:srgbClr val="000000"/>
                </a:solidFill>
                <a:latin typeface="Consolas"/>
              </a:rPr>
              <a:t>;</a:t>
            </a:r>
            <a:endParaRPr lang="en-US" dirty="0" smtClean="0">
              <a:latin typeface="Consolas"/>
            </a:endParaRPr>
          </a:p>
          <a:p>
            <a:pPr lvl="1"/>
            <a:r>
              <a:rPr lang="en-US" b="1" dirty="0" smtClean="0">
                <a:solidFill>
                  <a:srgbClr val="7F0055"/>
                </a:solidFill>
                <a:latin typeface="Consolas"/>
              </a:rPr>
              <a:t>public</a:t>
            </a:r>
            <a:r>
              <a:rPr lang="en-US" b="1" dirty="0" smtClean="0">
                <a:solidFill>
                  <a:srgbClr val="000000"/>
                </a:solidFill>
                <a:latin typeface="Consolas"/>
              </a:rPr>
              <a:t> String </a:t>
            </a:r>
            <a:r>
              <a:rPr lang="en-US" b="1" dirty="0" err="1" smtClean="0">
                <a:solidFill>
                  <a:srgbClr val="000000"/>
                </a:solidFill>
                <a:latin typeface="Consolas"/>
              </a:rPr>
              <a:t>getManufacturer</a:t>
            </a:r>
            <a:r>
              <a:rPr lang="en-US" b="1" dirty="0" smtClean="0">
                <a:solidFill>
                  <a:srgbClr val="000000"/>
                </a:solidFill>
                <a:latin typeface="Consolas"/>
              </a:rPr>
              <a:t>()</a:t>
            </a:r>
            <a:r>
              <a:rPr lang="en-US" dirty="0" smtClean="0">
                <a:solidFill>
                  <a:srgbClr val="000000"/>
                </a:solidFill>
                <a:latin typeface="Consolas"/>
              </a:rPr>
              <a:t>{</a:t>
            </a:r>
          </a:p>
          <a:p>
            <a:pPr lvl="1"/>
            <a:r>
              <a:rPr lang="en-US" b="1" dirty="0" smtClean="0">
                <a:solidFill>
                  <a:srgbClr val="7F0055"/>
                </a:solidFill>
                <a:latin typeface="Consolas"/>
              </a:rPr>
              <a:t>	return</a:t>
            </a:r>
            <a:r>
              <a:rPr lang="en-US" b="1" dirty="0" smtClean="0">
                <a:solidFill>
                  <a:srgbClr val="000000"/>
                </a:solidFill>
                <a:latin typeface="Consolas"/>
              </a:rPr>
              <a:t> </a:t>
            </a:r>
            <a:r>
              <a:rPr lang="en-US" b="1" dirty="0" smtClean="0">
                <a:solidFill>
                  <a:srgbClr val="0000C0"/>
                </a:solidFill>
                <a:latin typeface="Consolas"/>
              </a:rPr>
              <a:t>manufacturer</a:t>
            </a:r>
            <a:r>
              <a:rPr lang="en-US" b="1" dirty="0" smtClean="0">
                <a:solidFill>
                  <a:srgbClr val="000000"/>
                </a:solidFill>
                <a:latin typeface="Consolas"/>
              </a:rPr>
              <a:t>;</a:t>
            </a:r>
          </a:p>
          <a:p>
            <a:pPr lvl="1"/>
            <a:r>
              <a:rPr lang="en-US" dirty="0" smtClean="0">
                <a:solidFill>
                  <a:srgbClr val="000000"/>
                </a:solidFill>
                <a:latin typeface="Consolas"/>
              </a:rPr>
              <a:t>}</a:t>
            </a:r>
          </a:p>
          <a:p>
            <a:pPr lvl="1"/>
            <a:r>
              <a:rPr lang="en-US" b="1" dirty="0" smtClean="0">
                <a:solidFill>
                  <a:srgbClr val="7F0055"/>
                </a:solidFill>
                <a:latin typeface="Consolas"/>
              </a:rPr>
              <a:t>public</a:t>
            </a:r>
            <a:r>
              <a:rPr lang="en-US" b="1" dirty="0" smtClean="0">
                <a:solidFill>
                  <a:srgbClr val="000000"/>
                </a:solidFill>
                <a:latin typeface="Consolas"/>
              </a:rPr>
              <a:t> </a:t>
            </a:r>
            <a:r>
              <a:rPr lang="en-US" b="1" dirty="0" smtClean="0">
                <a:solidFill>
                  <a:srgbClr val="7F0055"/>
                </a:solidFill>
                <a:latin typeface="Consolas"/>
              </a:rPr>
              <a:t>void</a:t>
            </a:r>
            <a:r>
              <a:rPr lang="en-US" b="1" dirty="0" smtClean="0">
                <a:solidFill>
                  <a:srgbClr val="000000"/>
                </a:solidFill>
                <a:latin typeface="Consolas"/>
              </a:rPr>
              <a:t> </a:t>
            </a:r>
            <a:r>
              <a:rPr lang="en-US" b="1" dirty="0" err="1" smtClean="0">
                <a:solidFill>
                  <a:srgbClr val="000000"/>
                </a:solidFill>
                <a:latin typeface="Consolas"/>
              </a:rPr>
              <a:t>setManufacturer</a:t>
            </a:r>
            <a:r>
              <a:rPr lang="en-US" b="1" dirty="0" smtClean="0">
                <a:solidFill>
                  <a:srgbClr val="000000"/>
                </a:solidFill>
                <a:latin typeface="Consolas"/>
              </a:rPr>
              <a:t>(String </a:t>
            </a:r>
            <a:r>
              <a:rPr lang="en-US" b="1" dirty="0" smtClean="0">
                <a:solidFill>
                  <a:srgbClr val="6A3E3E"/>
                </a:solidFill>
                <a:latin typeface="Consolas"/>
              </a:rPr>
              <a:t>a</a:t>
            </a:r>
            <a:r>
              <a:rPr lang="en-US" b="1" dirty="0" smtClean="0">
                <a:solidFill>
                  <a:srgbClr val="000000"/>
                </a:solidFill>
                <a:latin typeface="Consolas"/>
              </a:rPr>
              <a:t>)</a:t>
            </a:r>
            <a:r>
              <a:rPr lang="en-US" dirty="0" smtClean="0">
                <a:solidFill>
                  <a:srgbClr val="000000"/>
                </a:solidFill>
                <a:latin typeface="Consolas"/>
              </a:rPr>
              <a:t>{</a:t>
            </a:r>
          </a:p>
          <a:p>
            <a:pPr lvl="1"/>
            <a:r>
              <a:rPr lang="en-US" dirty="0" smtClean="0">
                <a:solidFill>
                  <a:srgbClr val="0000C0"/>
                </a:solidFill>
                <a:latin typeface="Consolas"/>
              </a:rPr>
              <a:t>	manufacturer</a:t>
            </a:r>
            <a:r>
              <a:rPr lang="en-US" dirty="0" smtClean="0">
                <a:solidFill>
                  <a:srgbClr val="000000"/>
                </a:solidFill>
                <a:latin typeface="Consolas"/>
              </a:rPr>
              <a:t> = </a:t>
            </a:r>
            <a:r>
              <a:rPr lang="en-US" dirty="0" smtClean="0">
                <a:solidFill>
                  <a:srgbClr val="6A3E3E"/>
                </a:solidFill>
                <a:latin typeface="Consolas"/>
              </a:rPr>
              <a:t>a</a:t>
            </a:r>
            <a:r>
              <a:rPr lang="en-US" dirty="0" smtClean="0">
                <a:solidFill>
                  <a:srgbClr val="000000"/>
                </a:solidFill>
                <a:latin typeface="Consolas"/>
              </a:rPr>
              <a:t>;</a:t>
            </a:r>
          </a:p>
          <a:p>
            <a:pPr lvl="1"/>
            <a:r>
              <a:rPr lang="en-US" dirty="0" smtClean="0">
                <a:solidFill>
                  <a:srgbClr val="000000"/>
                </a:solidFill>
                <a:latin typeface="Consolas"/>
              </a:rPr>
              <a:t>}</a:t>
            </a:r>
          </a:p>
          <a:p>
            <a:r>
              <a:rPr lang="en-US" dirty="0" smtClean="0">
                <a:solidFill>
                  <a:srgbClr val="000000"/>
                </a:solidFill>
                <a:latin typeface="Consolas"/>
              </a:rPr>
              <a:t>}</a:t>
            </a:r>
          </a:p>
        </p:txBody>
      </p:sp>
      <p:sp>
        <p:nvSpPr>
          <p:cNvPr id="5" name="Rectangle 4"/>
          <p:cNvSpPr/>
          <p:nvPr/>
        </p:nvSpPr>
        <p:spPr>
          <a:xfrm>
            <a:off x="962891" y="4064924"/>
            <a:ext cx="8153400" cy="2308324"/>
          </a:xfrm>
          <a:prstGeom prst="rect">
            <a:avLst/>
          </a:prstGeom>
          <a:solidFill>
            <a:schemeClr val="bg1"/>
          </a:solidFill>
          <a:ln w="19050">
            <a:solidFill>
              <a:schemeClr val="accent1"/>
            </a:solidFill>
            <a:prstDash val="dash"/>
          </a:ln>
        </p:spPr>
        <p:txBody>
          <a:bodyPr wrap="square">
            <a:spAutoFit/>
          </a:bodyPr>
          <a:lstStyle/>
          <a:p>
            <a:r>
              <a:rPr lang="en-US" b="1" dirty="0" smtClean="0">
                <a:solidFill>
                  <a:srgbClr val="7F0055"/>
                </a:solidFill>
                <a:latin typeface="Consolas"/>
              </a:rPr>
              <a:t>public</a:t>
            </a:r>
            <a:r>
              <a:rPr lang="en-US" b="1" dirty="0" smtClean="0">
                <a:solidFill>
                  <a:srgbClr val="000000"/>
                </a:solidFill>
                <a:latin typeface="Consolas"/>
              </a:rPr>
              <a:t> </a:t>
            </a:r>
            <a:r>
              <a:rPr lang="en-US" b="1" dirty="0" smtClean="0">
                <a:solidFill>
                  <a:srgbClr val="7F0055"/>
                </a:solidFill>
                <a:latin typeface="Consolas"/>
              </a:rPr>
              <a:t>class</a:t>
            </a:r>
            <a:r>
              <a:rPr lang="en-US" b="1" dirty="0" smtClean="0">
                <a:solidFill>
                  <a:srgbClr val="000000"/>
                </a:solidFill>
                <a:latin typeface="Consolas"/>
              </a:rPr>
              <a:t> Demo {</a:t>
            </a:r>
            <a:endParaRPr lang="en-US" dirty="0" smtClean="0">
              <a:latin typeface="Consolas"/>
            </a:endParaRPr>
          </a:p>
          <a:p>
            <a:pPr lvl="1"/>
            <a:r>
              <a:rPr lang="en-US" b="1" dirty="0" smtClean="0">
                <a:solidFill>
                  <a:srgbClr val="7F0055"/>
                </a:solidFill>
                <a:latin typeface="Consolas"/>
              </a:rPr>
              <a:t>public</a:t>
            </a:r>
            <a:r>
              <a:rPr lang="en-US" b="1" dirty="0" smtClean="0">
                <a:solidFill>
                  <a:srgbClr val="000000"/>
                </a:solidFill>
                <a:latin typeface="Consolas"/>
              </a:rPr>
              <a:t> </a:t>
            </a:r>
            <a:r>
              <a:rPr lang="en-US" b="1" dirty="0" smtClean="0">
                <a:solidFill>
                  <a:srgbClr val="7F0055"/>
                </a:solidFill>
                <a:latin typeface="Consolas"/>
              </a:rPr>
              <a:t>static</a:t>
            </a:r>
            <a:r>
              <a:rPr lang="en-US" b="1" dirty="0" smtClean="0">
                <a:solidFill>
                  <a:srgbClr val="000000"/>
                </a:solidFill>
                <a:latin typeface="Consolas"/>
              </a:rPr>
              <a:t> </a:t>
            </a:r>
            <a:r>
              <a:rPr lang="en-US" b="1" dirty="0" smtClean="0">
                <a:solidFill>
                  <a:srgbClr val="7F0055"/>
                </a:solidFill>
                <a:latin typeface="Consolas"/>
              </a:rPr>
              <a:t>void</a:t>
            </a:r>
            <a:r>
              <a:rPr lang="en-US" b="1" dirty="0" smtClean="0">
                <a:solidFill>
                  <a:srgbClr val="000000"/>
                </a:solidFill>
                <a:latin typeface="Consolas"/>
              </a:rPr>
              <a:t> main(String </a:t>
            </a:r>
            <a:r>
              <a:rPr lang="en-US" b="1" dirty="0" err="1" smtClean="0">
                <a:solidFill>
                  <a:srgbClr val="6A3E3E"/>
                </a:solidFill>
                <a:latin typeface="Consolas"/>
              </a:rPr>
              <a:t>args</a:t>
            </a:r>
            <a:r>
              <a:rPr lang="en-US" b="1" dirty="0" smtClean="0">
                <a:solidFill>
                  <a:srgbClr val="000000"/>
                </a:solidFill>
                <a:latin typeface="Consolas"/>
              </a:rPr>
              <a:t>[]) {</a:t>
            </a:r>
          </a:p>
          <a:p>
            <a:pPr lvl="2"/>
            <a:r>
              <a:rPr lang="en-US" dirty="0" err="1" smtClean="0">
                <a:solidFill>
                  <a:srgbClr val="000000"/>
                </a:solidFill>
                <a:latin typeface="Consolas"/>
              </a:rPr>
              <a:t>SmartPhone</a:t>
            </a:r>
            <a:r>
              <a:rPr lang="en-US" dirty="0" smtClean="0">
                <a:solidFill>
                  <a:srgbClr val="000000"/>
                </a:solidFill>
                <a:latin typeface="Consolas"/>
              </a:rPr>
              <a:t> </a:t>
            </a:r>
            <a:r>
              <a:rPr lang="en-US" dirty="0" smtClean="0">
                <a:solidFill>
                  <a:srgbClr val="6A3E3E"/>
                </a:solidFill>
                <a:latin typeface="Consolas"/>
              </a:rPr>
              <a:t>sp</a:t>
            </a:r>
            <a:r>
              <a:rPr lang="en-US" dirty="0" smtClean="0">
                <a:solidFill>
                  <a:srgbClr val="000000"/>
                </a:solidFill>
                <a:latin typeface="Consolas"/>
              </a:rPr>
              <a:t> = </a:t>
            </a:r>
            <a:r>
              <a:rPr lang="en-US" b="1" dirty="0" smtClean="0">
                <a:solidFill>
                  <a:srgbClr val="7F0055"/>
                </a:solidFill>
                <a:latin typeface="Consolas"/>
              </a:rPr>
              <a:t>new</a:t>
            </a:r>
            <a:r>
              <a:rPr lang="en-US" b="1" dirty="0" smtClean="0">
                <a:solidFill>
                  <a:srgbClr val="000000"/>
                </a:solidFill>
                <a:latin typeface="Consolas"/>
              </a:rPr>
              <a:t> </a:t>
            </a:r>
            <a:r>
              <a:rPr lang="en-US" b="1" dirty="0" err="1" smtClean="0">
                <a:solidFill>
                  <a:srgbClr val="000000"/>
                </a:solidFill>
                <a:latin typeface="Consolas"/>
              </a:rPr>
              <a:t>SmartPhone</a:t>
            </a:r>
            <a:r>
              <a:rPr lang="en-US" b="1" dirty="0" smtClean="0">
                <a:solidFill>
                  <a:srgbClr val="000000"/>
                </a:solidFill>
                <a:latin typeface="Consolas"/>
              </a:rPr>
              <a:t>();</a:t>
            </a:r>
          </a:p>
          <a:p>
            <a:pPr lvl="2"/>
            <a:r>
              <a:rPr lang="en-US" dirty="0" err="1" smtClean="0">
                <a:solidFill>
                  <a:srgbClr val="6A3E3E"/>
                </a:solidFill>
                <a:latin typeface="Consolas"/>
              </a:rPr>
              <a:t>sp</a:t>
            </a:r>
            <a:r>
              <a:rPr lang="en-US" dirty="0" err="1" smtClean="0">
                <a:solidFill>
                  <a:srgbClr val="000000"/>
                </a:solidFill>
                <a:latin typeface="Consolas"/>
              </a:rPr>
              <a:t>.setManufacturer</a:t>
            </a:r>
            <a:r>
              <a:rPr lang="en-US" dirty="0" smtClean="0">
                <a:solidFill>
                  <a:srgbClr val="000000"/>
                </a:solidFill>
                <a:latin typeface="Consolas"/>
              </a:rPr>
              <a:t>(</a:t>
            </a:r>
            <a:r>
              <a:rPr lang="en-US" dirty="0" smtClean="0">
                <a:solidFill>
                  <a:srgbClr val="2A00FF"/>
                </a:solidFill>
                <a:latin typeface="Consolas"/>
              </a:rPr>
              <a:t>"Samsung"</a:t>
            </a:r>
            <a:r>
              <a:rPr lang="en-US" dirty="0" smtClean="0">
                <a:solidFill>
                  <a:srgbClr val="000000"/>
                </a:solidFill>
                <a:latin typeface="Consolas"/>
              </a:rPr>
              <a:t>);</a:t>
            </a:r>
          </a:p>
          <a:p>
            <a:pPr lvl="2"/>
            <a:r>
              <a:rPr lang="en-US" dirty="0" smtClean="0">
                <a:solidFill>
                  <a:srgbClr val="000000"/>
                </a:solidFill>
                <a:latin typeface="Consolas"/>
              </a:rPr>
              <a:t>String </a:t>
            </a:r>
            <a:r>
              <a:rPr lang="en-US" dirty="0" smtClean="0">
                <a:solidFill>
                  <a:srgbClr val="6A3E3E"/>
                </a:solidFill>
                <a:latin typeface="Consolas"/>
              </a:rPr>
              <a:t>name</a:t>
            </a:r>
            <a:r>
              <a:rPr lang="en-US" dirty="0" smtClean="0">
                <a:solidFill>
                  <a:srgbClr val="000000"/>
                </a:solidFill>
                <a:latin typeface="Consolas"/>
              </a:rPr>
              <a:t> = </a:t>
            </a:r>
            <a:r>
              <a:rPr lang="en-US" dirty="0" err="1" smtClean="0">
                <a:solidFill>
                  <a:srgbClr val="6A3E3E"/>
                </a:solidFill>
                <a:latin typeface="Consolas"/>
              </a:rPr>
              <a:t>sp</a:t>
            </a:r>
            <a:r>
              <a:rPr lang="en-US" dirty="0" err="1" smtClean="0">
                <a:solidFill>
                  <a:srgbClr val="000000"/>
                </a:solidFill>
                <a:latin typeface="Consolas"/>
              </a:rPr>
              <a:t>.getManufacturer</a:t>
            </a:r>
            <a:r>
              <a:rPr lang="en-US" dirty="0" smtClean="0">
                <a:solidFill>
                  <a:srgbClr val="000000"/>
                </a:solidFill>
                <a:latin typeface="Consolas"/>
              </a:rPr>
              <a:t>();</a:t>
            </a:r>
          </a:p>
          <a:p>
            <a:pPr lvl="2"/>
            <a:r>
              <a:rPr lang="en-US" dirty="0" err="1" smtClean="0">
                <a:solidFill>
                  <a:srgbClr val="000000"/>
                </a:solidFill>
                <a:latin typeface="Consolas"/>
              </a:rPr>
              <a:t>System.</a:t>
            </a:r>
            <a:r>
              <a:rPr lang="en-US" b="1" i="1" dirty="0" err="1" smtClean="0">
                <a:solidFill>
                  <a:srgbClr val="0000C0"/>
                </a:solidFill>
                <a:latin typeface="Consolas"/>
              </a:rPr>
              <a:t>out</a:t>
            </a:r>
            <a:r>
              <a:rPr lang="en-US" b="1" i="1" dirty="0" err="1" smtClean="0">
                <a:solidFill>
                  <a:srgbClr val="000000"/>
                </a:solidFill>
                <a:latin typeface="Consolas"/>
              </a:rPr>
              <a:t>.println</a:t>
            </a:r>
            <a:r>
              <a:rPr lang="en-US" b="1" i="1" dirty="0" smtClean="0">
                <a:solidFill>
                  <a:srgbClr val="000000"/>
                </a:solidFill>
                <a:latin typeface="Consolas"/>
              </a:rPr>
              <a:t>(</a:t>
            </a:r>
            <a:r>
              <a:rPr lang="en-US" b="1" i="1" dirty="0" smtClean="0">
                <a:solidFill>
                  <a:srgbClr val="6A3E3E"/>
                </a:solidFill>
                <a:latin typeface="Consolas"/>
              </a:rPr>
              <a:t>name</a:t>
            </a:r>
            <a:r>
              <a:rPr lang="en-US" b="1" i="1" dirty="0" smtClean="0">
                <a:solidFill>
                  <a:srgbClr val="000000"/>
                </a:solidFill>
                <a:latin typeface="Consolas"/>
              </a:rPr>
              <a:t>);</a:t>
            </a:r>
          </a:p>
          <a:p>
            <a:pPr lvl="1"/>
            <a:r>
              <a:rPr lang="en-US" dirty="0" smtClean="0">
                <a:solidFill>
                  <a:srgbClr val="000000"/>
                </a:solidFill>
                <a:latin typeface="Consolas"/>
              </a:rPr>
              <a:t>}</a:t>
            </a:r>
          </a:p>
          <a:p>
            <a:r>
              <a:rPr lang="en-US" dirty="0" smtClean="0">
                <a:solidFill>
                  <a:srgbClr val="000000"/>
                </a:solidFill>
                <a:latin typeface="Consolas"/>
              </a:rPr>
              <a:t>}</a:t>
            </a:r>
          </a:p>
        </p:txBody>
      </p:sp>
      <p:pic>
        <p:nvPicPr>
          <p:cNvPr id="6" name="Picture 3"/>
          <p:cNvPicPr>
            <a:picLocks noChangeAspect="1" noChangeArrowheads="1"/>
          </p:cNvPicPr>
          <p:nvPr/>
        </p:nvPicPr>
        <p:blipFill>
          <a:blip r:embed="rId2" cstate="print"/>
          <a:srcRect/>
          <a:stretch>
            <a:fillRect/>
          </a:stretch>
        </p:blipFill>
        <p:spPr bwMode="auto">
          <a:xfrm>
            <a:off x="7031148" y="1929938"/>
            <a:ext cx="4958576" cy="1752600"/>
          </a:xfrm>
          <a:prstGeom prst="rect">
            <a:avLst/>
          </a:prstGeom>
          <a:noFill/>
          <a:ln w="9525">
            <a:noFill/>
            <a:miter lim="800000"/>
            <a:headEnd/>
            <a:tailEnd/>
          </a:ln>
        </p:spPr>
      </p:pic>
    </p:spTree>
    <p:extLst>
      <p:ext uri="{BB962C8B-B14F-4D97-AF65-F5344CB8AC3E}">
        <p14:creationId xmlns:p14="http://schemas.microsoft.com/office/powerpoint/2010/main" val="2778400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5">
                                            <p:bg/>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nodeType="clickEffect">
                                  <p:stCondLst>
                                    <p:cond delay="0"/>
                                  </p:stCondLst>
                                  <p:childTnLst>
                                    <p:set>
                                      <p:cBhvr>
                                        <p:cTn id="9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bldLvl="4" animBg="1"/>
      <p:bldP spid="5" grpId="0" build="p" bldLvl="4"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Constructor</a:t>
            </a:r>
            <a:endParaRPr lang="en-US" dirty="0"/>
          </a:p>
        </p:txBody>
      </p:sp>
      <p:sp>
        <p:nvSpPr>
          <p:cNvPr id="3" name="Content Placeholder 2"/>
          <p:cNvSpPr>
            <a:spLocks noGrp="1"/>
          </p:cNvSpPr>
          <p:nvPr>
            <p:ph idx="1"/>
          </p:nvPr>
        </p:nvSpPr>
        <p:spPr/>
        <p:txBody>
          <a:bodyPr/>
          <a:lstStyle/>
          <a:p>
            <a:r>
              <a:rPr lang="en-US" dirty="0"/>
              <a:t>A </a:t>
            </a:r>
            <a:r>
              <a:rPr lang="en-US" i="1" dirty="0">
                <a:solidFill>
                  <a:schemeClr val="tx2"/>
                </a:solidFill>
              </a:rPr>
              <a:t>constructor</a:t>
            </a:r>
            <a:r>
              <a:rPr lang="en-US" dirty="0">
                <a:solidFill>
                  <a:schemeClr val="tx2"/>
                </a:solidFill>
              </a:rPr>
              <a:t> </a:t>
            </a:r>
            <a:r>
              <a:rPr lang="en-US" dirty="0"/>
              <a:t>is a “special” member method which </a:t>
            </a:r>
            <a:r>
              <a:rPr lang="en-US" i="1" dirty="0">
                <a:solidFill>
                  <a:srgbClr val="C00000"/>
                </a:solidFill>
              </a:rPr>
              <a:t>initializes</a:t>
            </a:r>
            <a:r>
              <a:rPr lang="en-US" dirty="0">
                <a:solidFill>
                  <a:srgbClr val="C00000"/>
                </a:solidFill>
              </a:rPr>
              <a:t> </a:t>
            </a:r>
            <a:r>
              <a:rPr lang="en-US" dirty="0"/>
              <a:t>the </a:t>
            </a:r>
            <a:r>
              <a:rPr lang="en-US" i="1" dirty="0">
                <a:solidFill>
                  <a:srgbClr val="C00000"/>
                </a:solidFill>
              </a:rPr>
              <a:t>objects</a:t>
            </a:r>
            <a:r>
              <a:rPr lang="en-US" dirty="0">
                <a:solidFill>
                  <a:srgbClr val="C00000"/>
                </a:solidFill>
              </a:rPr>
              <a:t> </a:t>
            </a:r>
            <a:r>
              <a:rPr lang="en-US" dirty="0"/>
              <a:t>of class.</a:t>
            </a:r>
          </a:p>
          <a:p>
            <a:pPr marL="0" indent="0">
              <a:buNone/>
            </a:pPr>
            <a:endParaRPr lang="en-US" b="1" dirty="0" smtClean="0"/>
          </a:p>
          <a:p>
            <a:pPr marL="0" indent="0">
              <a:buNone/>
            </a:pPr>
            <a:r>
              <a:rPr lang="en-US" b="1" dirty="0" smtClean="0"/>
              <a:t>Properties </a:t>
            </a:r>
            <a:r>
              <a:rPr lang="en-US" b="1" dirty="0"/>
              <a:t>of constructor:</a:t>
            </a:r>
          </a:p>
          <a:p>
            <a:r>
              <a:rPr lang="en-US" dirty="0"/>
              <a:t>Constructor is </a:t>
            </a:r>
            <a:r>
              <a:rPr lang="en-US" i="1" dirty="0">
                <a:solidFill>
                  <a:srgbClr val="C00000"/>
                </a:solidFill>
              </a:rPr>
              <a:t>invoked automatically</a:t>
            </a:r>
            <a:r>
              <a:rPr lang="en-US" dirty="0"/>
              <a:t> whenever an object of class is created.</a:t>
            </a:r>
          </a:p>
          <a:p>
            <a:r>
              <a:rPr lang="en-US" i="1" dirty="0">
                <a:solidFill>
                  <a:srgbClr val="C00000"/>
                </a:solidFill>
              </a:rPr>
              <a:t>Constructor name</a:t>
            </a:r>
            <a:r>
              <a:rPr lang="en-US" dirty="0"/>
              <a:t> must be </a:t>
            </a:r>
            <a:r>
              <a:rPr lang="en-US" i="1" dirty="0">
                <a:solidFill>
                  <a:srgbClr val="C00000"/>
                </a:solidFill>
              </a:rPr>
              <a:t>same</a:t>
            </a:r>
            <a:r>
              <a:rPr lang="en-US" dirty="0"/>
              <a:t> as </a:t>
            </a:r>
            <a:r>
              <a:rPr lang="en-US" i="1" dirty="0">
                <a:solidFill>
                  <a:srgbClr val="C00000"/>
                </a:solidFill>
              </a:rPr>
              <a:t>class name</a:t>
            </a:r>
            <a:r>
              <a:rPr lang="en-US" dirty="0"/>
              <a:t>.</a:t>
            </a:r>
          </a:p>
          <a:p>
            <a:r>
              <a:rPr lang="en-US" dirty="0"/>
              <a:t>Constructors do </a:t>
            </a:r>
            <a:r>
              <a:rPr lang="en-US" i="1" dirty="0">
                <a:solidFill>
                  <a:srgbClr val="C00000"/>
                </a:solidFill>
              </a:rPr>
              <a:t>not </a:t>
            </a:r>
            <a:r>
              <a:rPr lang="en-US" dirty="0"/>
              <a:t>have </a:t>
            </a:r>
            <a:r>
              <a:rPr lang="en-US" i="1" dirty="0">
                <a:solidFill>
                  <a:srgbClr val="C00000"/>
                </a:solidFill>
              </a:rPr>
              <a:t>return types </a:t>
            </a:r>
            <a:r>
              <a:rPr lang="en-US" dirty="0"/>
              <a:t>and they cannot return values, not even void.</a:t>
            </a:r>
          </a:p>
          <a:p>
            <a:r>
              <a:rPr lang="en-US" dirty="0"/>
              <a:t>All classes have </a:t>
            </a:r>
            <a:r>
              <a:rPr lang="en-US" i="1" dirty="0">
                <a:solidFill>
                  <a:srgbClr val="C00000"/>
                </a:solidFill>
              </a:rPr>
              <a:t>constructors</a:t>
            </a:r>
            <a:r>
              <a:rPr lang="en-US" dirty="0">
                <a:solidFill>
                  <a:srgbClr val="C00000"/>
                </a:solidFill>
              </a:rPr>
              <a:t> </a:t>
            </a:r>
            <a:r>
              <a:rPr lang="en-US" dirty="0"/>
              <a:t>by </a:t>
            </a:r>
            <a:r>
              <a:rPr lang="en-US" i="1" dirty="0">
                <a:solidFill>
                  <a:srgbClr val="C00000"/>
                </a:solidFill>
              </a:rPr>
              <a:t>default</a:t>
            </a:r>
            <a:r>
              <a:rPr lang="en-US" dirty="0"/>
              <a:t>: if you do not create a class constructor yourself, Java creates one for you. However, then you are not able to set initial values for object attributes.</a:t>
            </a:r>
          </a:p>
          <a:p>
            <a:r>
              <a:rPr lang="en-IN" dirty="0"/>
              <a:t>Types of </a:t>
            </a:r>
            <a:r>
              <a:rPr lang="en-IN" dirty="0" smtClean="0"/>
              <a:t>Constructor</a:t>
            </a:r>
          </a:p>
          <a:p>
            <a:pPr marL="1001712" lvl="1" indent="-457200">
              <a:buFont typeface="+mj-lt"/>
              <a:buAutoNum type="arabicPeriod"/>
            </a:pPr>
            <a:r>
              <a:rPr lang="en-IN" dirty="0">
                <a:solidFill>
                  <a:schemeClr val="tx2"/>
                </a:solidFill>
              </a:rPr>
              <a:t>Default Constructor</a:t>
            </a:r>
          </a:p>
          <a:p>
            <a:pPr marL="1001712" lvl="1" indent="-457200">
              <a:buFont typeface="+mj-lt"/>
              <a:buAutoNum type="arabicPeriod"/>
            </a:pPr>
            <a:r>
              <a:rPr lang="en-IN" dirty="0">
                <a:solidFill>
                  <a:schemeClr val="tx2"/>
                </a:solidFill>
              </a:rPr>
              <a:t>Parameterized Constructor</a:t>
            </a:r>
          </a:p>
          <a:p>
            <a:pPr lvl="1"/>
            <a:endParaRPr lang="en-US" dirty="0"/>
          </a:p>
        </p:txBody>
      </p:sp>
    </p:spTree>
    <p:extLst>
      <p:ext uri="{BB962C8B-B14F-4D97-AF65-F5344CB8AC3E}">
        <p14:creationId xmlns:p14="http://schemas.microsoft.com/office/powerpoint/2010/main" val="4068638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Default </a:t>
            </a:r>
            <a:r>
              <a:rPr lang="en-IN" dirty="0"/>
              <a:t>Constructor</a:t>
            </a:r>
            <a:endParaRPr lang="en-US" dirty="0"/>
          </a:p>
        </p:txBody>
      </p:sp>
      <p:sp>
        <p:nvSpPr>
          <p:cNvPr id="3" name="Content Placeholder 2"/>
          <p:cNvSpPr>
            <a:spLocks noGrp="1"/>
          </p:cNvSpPr>
          <p:nvPr>
            <p:ph idx="1"/>
          </p:nvPr>
        </p:nvSpPr>
        <p:spPr/>
        <p:txBody>
          <a:bodyPr/>
          <a:lstStyle/>
          <a:p>
            <a:r>
              <a:rPr lang="en-US" dirty="0"/>
              <a:t>Default constructor is the one which </a:t>
            </a:r>
            <a:r>
              <a:rPr lang="en-US" i="1" dirty="0">
                <a:solidFill>
                  <a:srgbClr val="C00000"/>
                </a:solidFill>
              </a:rPr>
              <a:t>invokes</a:t>
            </a:r>
            <a:r>
              <a:rPr lang="en-US" dirty="0">
                <a:solidFill>
                  <a:srgbClr val="C00000"/>
                </a:solidFill>
              </a:rPr>
              <a:t> </a:t>
            </a:r>
            <a:r>
              <a:rPr lang="en-US" dirty="0"/>
              <a:t>by </a:t>
            </a:r>
            <a:r>
              <a:rPr lang="en-US" i="1" dirty="0">
                <a:solidFill>
                  <a:srgbClr val="C00000"/>
                </a:solidFill>
              </a:rPr>
              <a:t>default</a:t>
            </a:r>
            <a:r>
              <a:rPr lang="en-US" dirty="0">
                <a:solidFill>
                  <a:srgbClr val="C00000"/>
                </a:solidFill>
              </a:rPr>
              <a:t> </a:t>
            </a:r>
            <a:r>
              <a:rPr lang="en-US" dirty="0"/>
              <a:t>when </a:t>
            </a:r>
            <a:r>
              <a:rPr lang="en-US" i="1" dirty="0">
                <a:solidFill>
                  <a:srgbClr val="C00000"/>
                </a:solidFill>
              </a:rPr>
              <a:t>object</a:t>
            </a:r>
            <a:r>
              <a:rPr lang="en-US" dirty="0">
                <a:solidFill>
                  <a:srgbClr val="C00000"/>
                </a:solidFill>
              </a:rPr>
              <a:t> </a:t>
            </a:r>
            <a:r>
              <a:rPr lang="en-US" dirty="0"/>
              <a:t>of the class is </a:t>
            </a:r>
            <a:r>
              <a:rPr lang="en-US" i="1" dirty="0">
                <a:solidFill>
                  <a:srgbClr val="C00000"/>
                </a:solidFill>
              </a:rPr>
              <a:t>created</a:t>
            </a:r>
            <a:r>
              <a:rPr lang="en-US" dirty="0"/>
              <a:t>.</a:t>
            </a:r>
          </a:p>
          <a:p>
            <a:r>
              <a:rPr lang="en-US" dirty="0"/>
              <a:t>It is generally used to </a:t>
            </a:r>
            <a:r>
              <a:rPr lang="en-US" i="1" dirty="0">
                <a:solidFill>
                  <a:srgbClr val="C00000"/>
                </a:solidFill>
              </a:rPr>
              <a:t>initialize</a:t>
            </a:r>
            <a:r>
              <a:rPr lang="en-US" dirty="0">
                <a:solidFill>
                  <a:srgbClr val="C00000"/>
                </a:solidFill>
              </a:rPr>
              <a:t> </a:t>
            </a:r>
            <a:r>
              <a:rPr lang="en-US" dirty="0"/>
              <a:t>the </a:t>
            </a:r>
            <a:r>
              <a:rPr lang="en-US" i="1" dirty="0">
                <a:solidFill>
                  <a:srgbClr val="C00000"/>
                </a:solidFill>
              </a:rPr>
              <a:t>default</a:t>
            </a:r>
            <a:r>
              <a:rPr lang="en-US" dirty="0">
                <a:solidFill>
                  <a:srgbClr val="C00000"/>
                </a:solidFill>
              </a:rPr>
              <a:t> </a:t>
            </a:r>
            <a:r>
              <a:rPr lang="en-US" i="1" dirty="0">
                <a:solidFill>
                  <a:srgbClr val="C00000"/>
                </a:solidFill>
              </a:rPr>
              <a:t>value</a:t>
            </a:r>
            <a:r>
              <a:rPr lang="en-US" dirty="0">
                <a:solidFill>
                  <a:srgbClr val="C00000"/>
                </a:solidFill>
              </a:rPr>
              <a:t> </a:t>
            </a:r>
            <a:r>
              <a:rPr lang="en-US" dirty="0"/>
              <a:t>of the data members.</a:t>
            </a:r>
          </a:p>
          <a:p>
            <a:r>
              <a:rPr lang="en-US" dirty="0"/>
              <a:t>It is also called </a:t>
            </a:r>
            <a:r>
              <a:rPr lang="en-US" i="1" dirty="0">
                <a:solidFill>
                  <a:schemeClr val="tx2"/>
                </a:solidFill>
              </a:rPr>
              <a:t>no argument constructor.</a:t>
            </a:r>
            <a:endParaRPr lang="en-US" dirty="0"/>
          </a:p>
        </p:txBody>
      </p:sp>
      <p:sp>
        <p:nvSpPr>
          <p:cNvPr id="4" name="Rectangle 3"/>
          <p:cNvSpPr/>
          <p:nvPr/>
        </p:nvSpPr>
        <p:spPr>
          <a:xfrm>
            <a:off x="462741" y="2418689"/>
            <a:ext cx="5455920" cy="3139321"/>
          </a:xfrm>
          <a:prstGeom prst="rect">
            <a:avLst/>
          </a:prstGeom>
          <a:ln w="19050">
            <a:solidFill>
              <a:schemeClr val="accent1"/>
            </a:solidFill>
            <a:prstDash val="dash"/>
          </a:ln>
        </p:spPr>
        <p:txBody>
          <a:bodyPr wrap="square">
            <a:spAutoFit/>
          </a:bodyPr>
          <a:lstStyle/>
          <a:p>
            <a:r>
              <a:rPr lang="en-US" b="1" dirty="0">
                <a:solidFill>
                  <a:srgbClr val="7F0055"/>
                </a:solidFill>
                <a:latin typeface="Consolas" panose="020B0609020204030204" pitchFamily="49" charset="0"/>
              </a:rPr>
              <a:t>class</a:t>
            </a:r>
            <a:r>
              <a:rPr lang="en-US" b="1" dirty="0">
                <a:solidFill>
                  <a:srgbClr val="000000"/>
                </a:solidFill>
                <a:latin typeface="Consolas" panose="020B0609020204030204" pitchFamily="49" charset="0"/>
              </a:rPr>
              <a:t> </a:t>
            </a:r>
            <a:r>
              <a:rPr lang="en-US" b="1" dirty="0" err="1">
                <a:solidFill>
                  <a:srgbClr val="000000"/>
                </a:solidFill>
                <a:latin typeface="Consolas" panose="020B0609020204030204" pitchFamily="49" charset="0"/>
              </a:rPr>
              <a:t>Rect</a:t>
            </a:r>
            <a:r>
              <a:rPr lang="en-US" b="1" dirty="0">
                <a:solidFill>
                  <a:srgbClr val="000000"/>
                </a:solidFill>
                <a:latin typeface="Consolas" panose="020B0609020204030204" pitchFamily="49" charset="0"/>
              </a:rPr>
              <a:t>{</a:t>
            </a:r>
          </a:p>
          <a:p>
            <a:pPr lvl="1"/>
            <a:r>
              <a:rPr lang="en-US" b="1" dirty="0" err="1">
                <a:solidFill>
                  <a:srgbClr val="7F0055"/>
                </a:solidFill>
                <a:latin typeface="Consolas" panose="020B0609020204030204" pitchFamily="49" charset="0"/>
              </a:rPr>
              <a:t>int</a:t>
            </a:r>
            <a:r>
              <a:rPr lang="en-US" b="1" dirty="0">
                <a:solidFill>
                  <a:srgbClr val="000000"/>
                </a:solidFill>
                <a:latin typeface="Consolas" panose="020B0609020204030204" pitchFamily="49" charset="0"/>
              </a:rPr>
              <a:t> </a:t>
            </a:r>
            <a:r>
              <a:rPr lang="en-US" b="1" dirty="0" err="1">
                <a:solidFill>
                  <a:srgbClr val="0000C0"/>
                </a:solidFill>
                <a:latin typeface="Consolas" panose="020B0609020204030204" pitchFamily="49" charset="0"/>
              </a:rPr>
              <a:t>len</a:t>
            </a:r>
            <a:r>
              <a:rPr lang="en-US" b="1" dirty="0">
                <a:solidFill>
                  <a:srgbClr val="000000"/>
                </a:solidFill>
                <a:latin typeface="Consolas" panose="020B0609020204030204" pitchFamily="49" charset="0"/>
              </a:rPr>
              <a:t>;</a:t>
            </a:r>
          </a:p>
          <a:p>
            <a:pPr lvl="1"/>
            <a:r>
              <a:rPr lang="en-US" b="1" dirty="0" err="1">
                <a:solidFill>
                  <a:srgbClr val="7F0055"/>
                </a:solidFill>
                <a:latin typeface="Consolas" panose="020B0609020204030204" pitchFamily="49" charset="0"/>
              </a:rPr>
              <a:t>int</a:t>
            </a:r>
            <a:r>
              <a:rPr lang="en-US" b="1" dirty="0">
                <a:solidFill>
                  <a:srgbClr val="000000"/>
                </a:solidFill>
                <a:latin typeface="Consolas" panose="020B0609020204030204" pitchFamily="49" charset="0"/>
              </a:rPr>
              <a:t> </a:t>
            </a:r>
            <a:r>
              <a:rPr lang="en-US" b="1" dirty="0" err="1">
                <a:solidFill>
                  <a:srgbClr val="0000C0"/>
                </a:solidFill>
                <a:latin typeface="Consolas" panose="020B0609020204030204" pitchFamily="49" charset="0"/>
              </a:rPr>
              <a:t>wid</a:t>
            </a:r>
            <a:r>
              <a:rPr lang="en-US" b="1" dirty="0">
                <a:solidFill>
                  <a:srgbClr val="000000"/>
                </a:solidFill>
                <a:latin typeface="Consolas" panose="020B0609020204030204" pitchFamily="49" charset="0"/>
              </a:rPr>
              <a:t>;</a:t>
            </a:r>
          </a:p>
          <a:p>
            <a:pPr lvl="1"/>
            <a:r>
              <a:rPr lang="en-US" b="1" dirty="0" err="1">
                <a:solidFill>
                  <a:srgbClr val="7F0055"/>
                </a:solidFill>
                <a:latin typeface="Consolas" panose="020B0609020204030204" pitchFamily="49" charset="0"/>
              </a:rPr>
              <a:t>boolean</a:t>
            </a:r>
            <a:r>
              <a:rPr lang="en-US" b="1" dirty="0">
                <a:solidFill>
                  <a:srgbClr val="000000"/>
                </a:solidFill>
                <a:latin typeface="Consolas" panose="020B0609020204030204" pitchFamily="49" charset="0"/>
              </a:rPr>
              <a:t> </a:t>
            </a:r>
            <a:r>
              <a:rPr lang="en-US" b="1" dirty="0" err="1">
                <a:solidFill>
                  <a:srgbClr val="0000C0"/>
                </a:solidFill>
                <a:latin typeface="Consolas" panose="020B0609020204030204" pitchFamily="49" charset="0"/>
              </a:rPr>
              <a:t>isFilled</a:t>
            </a:r>
            <a:r>
              <a:rPr lang="en-US" b="1" dirty="0" smtClean="0">
                <a:solidFill>
                  <a:srgbClr val="000000"/>
                </a:solidFill>
                <a:latin typeface="Consolas" panose="020B0609020204030204" pitchFamily="49" charset="0"/>
              </a:rPr>
              <a:t>;</a:t>
            </a:r>
          </a:p>
          <a:p>
            <a:pPr lvl="1"/>
            <a:endParaRPr lang="en-US" dirty="0">
              <a:latin typeface="Consolas" panose="020B0609020204030204" pitchFamily="49" charset="0"/>
            </a:endParaRPr>
          </a:p>
          <a:p>
            <a:pPr lvl="1"/>
            <a:r>
              <a:rPr lang="en-US" b="1" dirty="0">
                <a:solidFill>
                  <a:srgbClr val="7F0055"/>
                </a:solidFill>
                <a:latin typeface="Consolas" panose="020B0609020204030204" pitchFamily="49" charset="0"/>
              </a:rPr>
              <a:t>public</a:t>
            </a:r>
            <a:r>
              <a:rPr lang="en-US" b="1" dirty="0">
                <a:solidFill>
                  <a:srgbClr val="000000"/>
                </a:solidFill>
                <a:latin typeface="Consolas" panose="020B0609020204030204" pitchFamily="49" charset="0"/>
              </a:rPr>
              <a:t> </a:t>
            </a:r>
            <a:r>
              <a:rPr lang="en-US" b="1" dirty="0" err="1">
                <a:solidFill>
                  <a:srgbClr val="000000"/>
                </a:solidFill>
                <a:latin typeface="Consolas" panose="020B0609020204030204" pitchFamily="49" charset="0"/>
              </a:rPr>
              <a:t>Rect</a:t>
            </a:r>
            <a:r>
              <a:rPr lang="en-US" b="1" dirty="0">
                <a:solidFill>
                  <a:srgbClr val="000000"/>
                </a:solidFill>
                <a:latin typeface="Consolas" panose="020B0609020204030204" pitchFamily="49" charset="0"/>
              </a:rPr>
              <a:t>(){</a:t>
            </a:r>
          </a:p>
          <a:p>
            <a:pPr lvl="2"/>
            <a:r>
              <a:rPr lang="en-US" dirty="0" err="1">
                <a:solidFill>
                  <a:srgbClr val="0000C0"/>
                </a:solidFill>
                <a:latin typeface="Consolas" panose="020B0609020204030204" pitchFamily="49" charset="0"/>
              </a:rPr>
              <a:t>len</a:t>
            </a:r>
            <a:r>
              <a:rPr lang="en-US" dirty="0">
                <a:solidFill>
                  <a:srgbClr val="000000"/>
                </a:solidFill>
                <a:latin typeface="Consolas" panose="020B0609020204030204" pitchFamily="49" charset="0"/>
              </a:rPr>
              <a:t> = 6;</a:t>
            </a:r>
          </a:p>
          <a:p>
            <a:pPr lvl="2"/>
            <a:r>
              <a:rPr lang="en-US" dirty="0" err="1">
                <a:solidFill>
                  <a:srgbClr val="0000C0"/>
                </a:solidFill>
                <a:latin typeface="Consolas" panose="020B0609020204030204" pitchFamily="49" charset="0"/>
              </a:rPr>
              <a:t>wid</a:t>
            </a:r>
            <a:r>
              <a:rPr lang="en-US" dirty="0">
                <a:solidFill>
                  <a:srgbClr val="000000"/>
                </a:solidFill>
                <a:latin typeface="Consolas" panose="020B0609020204030204" pitchFamily="49" charset="0"/>
              </a:rPr>
              <a:t> = 6;</a:t>
            </a:r>
          </a:p>
          <a:p>
            <a:pPr lvl="2"/>
            <a:r>
              <a:rPr lang="en-US" dirty="0" err="1">
                <a:solidFill>
                  <a:srgbClr val="0000C0"/>
                </a:solidFill>
                <a:latin typeface="Consolas" panose="020B0609020204030204" pitchFamily="49" charset="0"/>
              </a:rPr>
              <a:t>isFilled</a:t>
            </a:r>
            <a:r>
              <a:rPr lang="en-US" dirty="0">
                <a:solidFill>
                  <a:srgbClr val="000000"/>
                </a:solidFill>
                <a:latin typeface="Consolas" panose="020B0609020204030204" pitchFamily="49" charset="0"/>
              </a:rPr>
              <a:t> = </a:t>
            </a:r>
            <a:r>
              <a:rPr lang="en-US" b="1" dirty="0">
                <a:solidFill>
                  <a:srgbClr val="7F0055"/>
                </a:solidFill>
                <a:latin typeface="Consolas" panose="020B0609020204030204" pitchFamily="49" charset="0"/>
              </a:rPr>
              <a:t>false</a:t>
            </a:r>
            <a:r>
              <a:rPr lang="en-US" b="1" dirty="0">
                <a:solidFill>
                  <a:srgbClr val="000000"/>
                </a:solidFill>
                <a:latin typeface="Consolas" panose="020B0609020204030204" pitchFamily="49" charset="0"/>
              </a:rPr>
              <a:t>;</a:t>
            </a:r>
          </a:p>
          <a:p>
            <a:pPr lvl="1"/>
            <a:r>
              <a:rPr lang="en-US" dirty="0" smtClean="0">
                <a:solidFill>
                  <a:srgbClr val="000000"/>
                </a:solidFill>
                <a:latin typeface="Consolas" panose="020B0609020204030204" pitchFamily="49" charset="0"/>
              </a:rPr>
              <a:t>}</a:t>
            </a:r>
            <a:endParaRPr lang="en-US" dirty="0">
              <a:latin typeface="Consolas" panose="020B0609020204030204" pitchFamily="49" charset="0"/>
            </a:endParaRPr>
          </a:p>
          <a:p>
            <a:r>
              <a:rPr lang="en-US" dirty="0" smtClean="0">
                <a:solidFill>
                  <a:srgbClr val="000000"/>
                </a:solidFill>
                <a:latin typeface="Consolas" panose="020B0609020204030204" pitchFamily="49" charset="0"/>
              </a:rPr>
              <a:t>}</a:t>
            </a:r>
            <a:endParaRPr lang="en-US" dirty="0" smtClean="0">
              <a:solidFill>
                <a:srgbClr val="000000"/>
              </a:solidFill>
              <a:latin typeface="Consolas"/>
            </a:endParaRPr>
          </a:p>
        </p:txBody>
      </p:sp>
      <p:sp>
        <p:nvSpPr>
          <p:cNvPr id="5" name="Rectangle 4"/>
          <p:cNvSpPr/>
          <p:nvPr/>
        </p:nvSpPr>
        <p:spPr>
          <a:xfrm>
            <a:off x="6037777" y="2418689"/>
            <a:ext cx="6062749" cy="1754326"/>
          </a:xfrm>
          <a:prstGeom prst="rect">
            <a:avLst/>
          </a:prstGeom>
          <a:ln w="19050">
            <a:solidFill>
              <a:schemeClr val="accent1"/>
            </a:solidFill>
            <a:prstDash val="dash"/>
          </a:ln>
        </p:spPr>
        <p:txBody>
          <a:bodyPr wrap="square">
            <a:spAutoFit/>
          </a:bodyPr>
          <a:lstStyle/>
          <a:p>
            <a:r>
              <a:rPr lang="en-US" b="1" dirty="0" smtClean="0">
                <a:solidFill>
                  <a:srgbClr val="7F0055"/>
                </a:solidFill>
                <a:latin typeface="Consolas" panose="020B0609020204030204" pitchFamily="49" charset="0"/>
              </a:rPr>
              <a:t>public</a:t>
            </a:r>
            <a:r>
              <a:rPr lang="en-US" b="1" dirty="0" smtClean="0">
                <a:solidFill>
                  <a:srgbClr val="000000"/>
                </a:solidFill>
                <a:latin typeface="Consolas" panose="020B0609020204030204" pitchFamily="49" charset="0"/>
              </a:rPr>
              <a:t> </a:t>
            </a:r>
            <a:r>
              <a:rPr lang="en-US" b="1" dirty="0">
                <a:solidFill>
                  <a:srgbClr val="7F0055"/>
                </a:solidFill>
                <a:latin typeface="Consolas" panose="020B0609020204030204" pitchFamily="49" charset="0"/>
              </a:rPr>
              <a:t>class</a:t>
            </a:r>
            <a:r>
              <a:rPr lang="en-US" b="1" dirty="0">
                <a:solidFill>
                  <a:srgbClr val="000000"/>
                </a:solidFill>
                <a:latin typeface="Consolas" panose="020B0609020204030204" pitchFamily="49" charset="0"/>
              </a:rPr>
              <a:t> </a:t>
            </a:r>
            <a:r>
              <a:rPr lang="en-US" b="1" dirty="0" err="1">
                <a:solidFill>
                  <a:srgbClr val="000000"/>
                </a:solidFill>
                <a:latin typeface="Consolas" panose="020B0609020204030204" pitchFamily="49" charset="0"/>
              </a:rPr>
              <a:t>RectDemo</a:t>
            </a:r>
            <a:r>
              <a:rPr lang="en-US" b="1" dirty="0">
                <a:solidFill>
                  <a:srgbClr val="000000"/>
                </a:solidFill>
                <a:latin typeface="Consolas" panose="020B0609020204030204" pitchFamily="49" charset="0"/>
              </a:rPr>
              <a:t>{</a:t>
            </a:r>
          </a:p>
          <a:p>
            <a:pPr lvl="1"/>
            <a:r>
              <a:rPr lang="en-US" b="1" dirty="0">
                <a:solidFill>
                  <a:srgbClr val="7F0055"/>
                </a:solidFill>
                <a:latin typeface="Consolas" panose="020B0609020204030204" pitchFamily="49" charset="0"/>
              </a:rPr>
              <a:t>public</a:t>
            </a:r>
            <a:r>
              <a:rPr lang="en-US" b="1" dirty="0">
                <a:solidFill>
                  <a:srgbClr val="000000"/>
                </a:solidFill>
                <a:latin typeface="Consolas" panose="020B0609020204030204" pitchFamily="49" charset="0"/>
              </a:rPr>
              <a:t> </a:t>
            </a:r>
            <a:r>
              <a:rPr lang="en-US" b="1" dirty="0">
                <a:solidFill>
                  <a:srgbClr val="7F0055"/>
                </a:solidFill>
                <a:latin typeface="Consolas" panose="020B0609020204030204" pitchFamily="49" charset="0"/>
              </a:rPr>
              <a:t>static</a:t>
            </a:r>
            <a:r>
              <a:rPr lang="en-US" b="1" dirty="0">
                <a:solidFill>
                  <a:srgbClr val="000000"/>
                </a:solidFill>
                <a:latin typeface="Consolas" panose="020B0609020204030204" pitchFamily="49" charset="0"/>
              </a:rPr>
              <a:t> </a:t>
            </a:r>
            <a:r>
              <a:rPr lang="en-US" b="1" dirty="0">
                <a:solidFill>
                  <a:srgbClr val="7F0055"/>
                </a:solidFill>
                <a:latin typeface="Consolas" panose="020B0609020204030204" pitchFamily="49" charset="0"/>
              </a:rPr>
              <a:t>void</a:t>
            </a:r>
            <a:r>
              <a:rPr lang="en-US" b="1" dirty="0">
                <a:solidFill>
                  <a:srgbClr val="000000"/>
                </a:solidFill>
                <a:latin typeface="Consolas" panose="020B0609020204030204" pitchFamily="49" charset="0"/>
              </a:rPr>
              <a:t> main(String[] </a:t>
            </a:r>
            <a:r>
              <a:rPr lang="en-US" b="1" dirty="0" err="1">
                <a:solidFill>
                  <a:srgbClr val="6A3E3E"/>
                </a:solidFill>
                <a:latin typeface="Consolas" panose="020B0609020204030204" pitchFamily="49" charset="0"/>
              </a:rPr>
              <a:t>args</a:t>
            </a:r>
            <a:r>
              <a:rPr lang="en-US" b="1" dirty="0">
                <a:solidFill>
                  <a:srgbClr val="000000"/>
                </a:solidFill>
                <a:latin typeface="Consolas" panose="020B0609020204030204" pitchFamily="49" charset="0"/>
              </a:rPr>
              <a:t>) {</a:t>
            </a:r>
          </a:p>
          <a:p>
            <a:pPr lvl="2"/>
            <a:r>
              <a:rPr lang="en-US" dirty="0" err="1">
                <a:solidFill>
                  <a:srgbClr val="000000"/>
                </a:solidFill>
                <a:latin typeface="Consolas" panose="020B0609020204030204" pitchFamily="49" charset="0"/>
              </a:rPr>
              <a:t>Rect</a:t>
            </a:r>
            <a:r>
              <a:rPr lang="en-US" dirty="0">
                <a:solidFill>
                  <a:srgbClr val="000000"/>
                </a:solidFill>
                <a:latin typeface="Consolas" panose="020B0609020204030204" pitchFamily="49" charset="0"/>
              </a:rPr>
              <a:t> </a:t>
            </a:r>
            <a:r>
              <a:rPr lang="en-US" dirty="0">
                <a:solidFill>
                  <a:srgbClr val="6A3E3E"/>
                </a:solidFill>
                <a:latin typeface="Consolas" panose="020B0609020204030204" pitchFamily="49" charset="0"/>
              </a:rPr>
              <a:t>r1</a:t>
            </a:r>
            <a:r>
              <a:rPr lang="en-US" dirty="0">
                <a:solidFill>
                  <a:srgbClr val="000000"/>
                </a:solidFill>
                <a:latin typeface="Consolas" panose="020B0609020204030204" pitchFamily="49" charset="0"/>
              </a:rPr>
              <a:t> = </a:t>
            </a:r>
            <a:r>
              <a:rPr lang="en-US" b="1" dirty="0">
                <a:solidFill>
                  <a:srgbClr val="7F0055"/>
                </a:solidFill>
                <a:latin typeface="Consolas" panose="020B0609020204030204" pitchFamily="49" charset="0"/>
              </a:rPr>
              <a:t>new</a:t>
            </a:r>
            <a:r>
              <a:rPr lang="en-US" b="1" dirty="0">
                <a:solidFill>
                  <a:srgbClr val="000000"/>
                </a:solidFill>
                <a:latin typeface="Consolas" panose="020B0609020204030204" pitchFamily="49" charset="0"/>
              </a:rPr>
              <a:t> </a:t>
            </a:r>
            <a:r>
              <a:rPr lang="en-US" b="1" dirty="0" err="1">
                <a:solidFill>
                  <a:srgbClr val="000000"/>
                </a:solidFill>
                <a:latin typeface="Consolas" panose="020B0609020204030204" pitchFamily="49" charset="0"/>
              </a:rPr>
              <a:t>Rect</a:t>
            </a:r>
            <a:r>
              <a:rPr lang="en-US" b="1" dirty="0">
                <a:solidFill>
                  <a:srgbClr val="000000"/>
                </a:solidFill>
                <a:latin typeface="Consolas" panose="020B0609020204030204" pitchFamily="49" charset="0"/>
              </a:rPr>
              <a:t>();</a:t>
            </a:r>
          </a:p>
          <a:p>
            <a:pPr lvl="2"/>
            <a:r>
              <a:rPr lang="en-US" dirty="0" err="1">
                <a:solidFill>
                  <a:srgbClr val="000000"/>
                </a:solidFill>
                <a:latin typeface="Consolas" panose="020B0609020204030204" pitchFamily="49" charset="0"/>
              </a:rPr>
              <a:t>System.</a:t>
            </a:r>
            <a:r>
              <a:rPr lang="en-US" b="1" i="1" dirty="0" err="1">
                <a:solidFill>
                  <a:srgbClr val="0000C0"/>
                </a:solidFill>
                <a:latin typeface="Consolas" panose="020B0609020204030204" pitchFamily="49" charset="0"/>
              </a:rPr>
              <a:t>out</a:t>
            </a:r>
            <a:r>
              <a:rPr lang="en-US" b="1" i="1" dirty="0" err="1">
                <a:solidFill>
                  <a:srgbClr val="000000"/>
                </a:solidFill>
                <a:latin typeface="Consolas" panose="020B0609020204030204" pitchFamily="49" charset="0"/>
              </a:rPr>
              <a:t>.println</a:t>
            </a:r>
            <a:r>
              <a:rPr lang="en-US" b="1" i="1" dirty="0">
                <a:solidFill>
                  <a:srgbClr val="000000"/>
                </a:solidFill>
                <a:latin typeface="Consolas" panose="020B0609020204030204" pitchFamily="49" charset="0"/>
              </a:rPr>
              <a:t>(</a:t>
            </a:r>
            <a:r>
              <a:rPr lang="en-US" b="1" i="1" dirty="0">
                <a:solidFill>
                  <a:srgbClr val="6A3E3E"/>
                </a:solidFill>
                <a:latin typeface="Consolas" panose="020B0609020204030204" pitchFamily="49" charset="0"/>
              </a:rPr>
              <a:t>r1</a:t>
            </a:r>
            <a:r>
              <a:rPr lang="en-US" b="1" i="1" dirty="0">
                <a:solidFill>
                  <a:srgbClr val="000000"/>
                </a:solidFill>
                <a:latin typeface="Consolas" panose="020B0609020204030204" pitchFamily="49" charset="0"/>
              </a:rPr>
              <a:t>.</a:t>
            </a:r>
            <a:r>
              <a:rPr lang="en-US" b="1" i="1" dirty="0">
                <a:solidFill>
                  <a:srgbClr val="0000C0"/>
                </a:solidFill>
                <a:latin typeface="Consolas" panose="020B0609020204030204" pitchFamily="49" charset="0"/>
              </a:rPr>
              <a:t>len</a:t>
            </a:r>
            <a:r>
              <a:rPr lang="en-US" b="1" i="1" dirty="0">
                <a:solidFill>
                  <a:srgbClr val="000000"/>
                </a:solidFill>
                <a:latin typeface="Consolas" panose="020B0609020204030204" pitchFamily="49" charset="0"/>
              </a:rPr>
              <a:t>);</a:t>
            </a:r>
          </a:p>
          <a:p>
            <a:pPr lvl="1"/>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a:t>
            </a:r>
            <a:endParaRPr lang="en-US" dirty="0" smtClean="0">
              <a:solidFill>
                <a:srgbClr val="000000"/>
              </a:solidFill>
              <a:latin typeface="Consolas"/>
            </a:endParaRPr>
          </a:p>
        </p:txBody>
      </p:sp>
    </p:spTree>
    <p:extLst>
      <p:ext uri="{BB962C8B-B14F-4D97-AF65-F5344CB8AC3E}">
        <p14:creationId xmlns:p14="http://schemas.microsoft.com/office/powerpoint/2010/main" val="4203153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3" presetClass="entr" presetSubtype="10" fill="hold" grpId="0" nodeType="clickEffect">
                                  <p:stCondLst>
                                    <p:cond delay="0"/>
                                  </p:stCondLst>
                                  <p:childTnLst>
                                    <p:set>
                                      <p:cBhvr>
                                        <p:cTn id="18" dur="1" fill="hold">
                                          <p:stCondLst>
                                            <p:cond delay="0"/>
                                          </p:stCondLst>
                                        </p:cTn>
                                        <p:tgtEl>
                                          <p:spTgt spid="4">
                                            <p:bg/>
                                          </p:spTgt>
                                        </p:tgtEl>
                                        <p:attrNameLst>
                                          <p:attrName>style.visibility</p:attrName>
                                        </p:attrNameLst>
                                      </p:cBhvr>
                                      <p:to>
                                        <p:strVal val="visible"/>
                                      </p:to>
                                    </p:set>
                                    <p:animEffect transition="in" filter="blinds(horizontal)">
                                      <p:cBhvr>
                                        <p:cTn id="19" dur="500"/>
                                        <p:tgtEl>
                                          <p:spTgt spid="4">
                                            <p:bg/>
                                          </p:spTgt>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grpId="0" nodeType="clickEffect">
                                  <p:stCondLst>
                                    <p:cond delay="0"/>
                                  </p:stCondLst>
                                  <p:childTnLst>
                                    <p:set>
                                      <p:cBhvr>
                                        <p:cTn id="23" dur="1" fill="hold">
                                          <p:stCondLst>
                                            <p:cond delay="0"/>
                                          </p:stCondLst>
                                        </p:cTn>
                                        <p:tgtEl>
                                          <p:spTgt spid="4">
                                            <p:txEl>
                                              <p:pRg st="0" end="0"/>
                                            </p:txEl>
                                          </p:spTgt>
                                        </p:tgtEl>
                                        <p:attrNameLst>
                                          <p:attrName>style.visibility</p:attrName>
                                        </p:attrNameLst>
                                      </p:cBhvr>
                                      <p:to>
                                        <p:strVal val="visible"/>
                                      </p:to>
                                    </p:set>
                                    <p:animEffect transition="in" filter="blinds(horizontal)">
                                      <p:cBhvr>
                                        <p:cTn id="24" dur="500"/>
                                        <p:tgtEl>
                                          <p:spTgt spid="4">
                                            <p:txEl>
                                              <p:pRg st="0" end="0"/>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grpId="0" nodeType="clickEffect">
                                  <p:stCondLst>
                                    <p:cond delay="0"/>
                                  </p:stCondLst>
                                  <p:childTnLst>
                                    <p:set>
                                      <p:cBhvr>
                                        <p:cTn id="28" dur="1" fill="hold">
                                          <p:stCondLst>
                                            <p:cond delay="0"/>
                                          </p:stCondLst>
                                        </p:cTn>
                                        <p:tgtEl>
                                          <p:spTgt spid="4">
                                            <p:txEl>
                                              <p:pRg st="1" end="1"/>
                                            </p:txEl>
                                          </p:spTgt>
                                        </p:tgtEl>
                                        <p:attrNameLst>
                                          <p:attrName>style.visibility</p:attrName>
                                        </p:attrNameLst>
                                      </p:cBhvr>
                                      <p:to>
                                        <p:strVal val="visible"/>
                                      </p:to>
                                    </p:set>
                                    <p:animEffect transition="in" filter="blinds(horizontal)">
                                      <p:cBhvr>
                                        <p:cTn id="29" dur="500"/>
                                        <p:tgtEl>
                                          <p:spTgt spid="4">
                                            <p:txEl>
                                              <p:pRg st="1" end="1"/>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3" presetClass="entr" presetSubtype="10" fill="hold" grpId="0" nodeType="clickEffect">
                                  <p:stCondLst>
                                    <p:cond delay="0"/>
                                  </p:stCondLst>
                                  <p:childTnLst>
                                    <p:set>
                                      <p:cBhvr>
                                        <p:cTn id="33" dur="1" fill="hold">
                                          <p:stCondLst>
                                            <p:cond delay="0"/>
                                          </p:stCondLst>
                                        </p:cTn>
                                        <p:tgtEl>
                                          <p:spTgt spid="4">
                                            <p:txEl>
                                              <p:pRg st="2" end="2"/>
                                            </p:txEl>
                                          </p:spTgt>
                                        </p:tgtEl>
                                        <p:attrNameLst>
                                          <p:attrName>style.visibility</p:attrName>
                                        </p:attrNameLst>
                                      </p:cBhvr>
                                      <p:to>
                                        <p:strVal val="visible"/>
                                      </p:to>
                                    </p:set>
                                    <p:animEffect transition="in" filter="blinds(horizontal)">
                                      <p:cBhvr>
                                        <p:cTn id="34" dur="500"/>
                                        <p:tgtEl>
                                          <p:spTgt spid="4">
                                            <p:txEl>
                                              <p:pRg st="2" end="2"/>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3" presetClass="entr" presetSubtype="10" fill="hold" grpId="0" nodeType="clickEffect">
                                  <p:stCondLst>
                                    <p:cond delay="0"/>
                                  </p:stCondLst>
                                  <p:childTnLst>
                                    <p:set>
                                      <p:cBhvr>
                                        <p:cTn id="38" dur="1" fill="hold">
                                          <p:stCondLst>
                                            <p:cond delay="0"/>
                                          </p:stCondLst>
                                        </p:cTn>
                                        <p:tgtEl>
                                          <p:spTgt spid="4">
                                            <p:txEl>
                                              <p:pRg st="3" end="3"/>
                                            </p:txEl>
                                          </p:spTgt>
                                        </p:tgtEl>
                                        <p:attrNameLst>
                                          <p:attrName>style.visibility</p:attrName>
                                        </p:attrNameLst>
                                      </p:cBhvr>
                                      <p:to>
                                        <p:strVal val="visible"/>
                                      </p:to>
                                    </p:set>
                                    <p:animEffect transition="in" filter="blinds(horizontal)">
                                      <p:cBhvr>
                                        <p:cTn id="39" dur="500"/>
                                        <p:tgtEl>
                                          <p:spTgt spid="4">
                                            <p:txEl>
                                              <p:pRg st="3" end="3"/>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3" presetClass="entr" presetSubtype="10" fill="hold" grpId="0" nodeType="clickEffect">
                                  <p:stCondLst>
                                    <p:cond delay="0"/>
                                  </p:stCondLst>
                                  <p:childTnLst>
                                    <p:set>
                                      <p:cBhvr>
                                        <p:cTn id="43" dur="1" fill="hold">
                                          <p:stCondLst>
                                            <p:cond delay="0"/>
                                          </p:stCondLst>
                                        </p:cTn>
                                        <p:tgtEl>
                                          <p:spTgt spid="4">
                                            <p:txEl>
                                              <p:pRg st="5" end="5"/>
                                            </p:txEl>
                                          </p:spTgt>
                                        </p:tgtEl>
                                        <p:attrNameLst>
                                          <p:attrName>style.visibility</p:attrName>
                                        </p:attrNameLst>
                                      </p:cBhvr>
                                      <p:to>
                                        <p:strVal val="visible"/>
                                      </p:to>
                                    </p:set>
                                    <p:animEffect transition="in" filter="blinds(horizontal)">
                                      <p:cBhvr>
                                        <p:cTn id="44" dur="500"/>
                                        <p:tgtEl>
                                          <p:spTgt spid="4">
                                            <p:txEl>
                                              <p:pRg st="5" end="5"/>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3" presetClass="entr" presetSubtype="10" fill="hold" grpId="0" nodeType="clickEffect">
                                  <p:stCondLst>
                                    <p:cond delay="0"/>
                                  </p:stCondLst>
                                  <p:childTnLst>
                                    <p:set>
                                      <p:cBhvr>
                                        <p:cTn id="48" dur="1" fill="hold">
                                          <p:stCondLst>
                                            <p:cond delay="0"/>
                                          </p:stCondLst>
                                        </p:cTn>
                                        <p:tgtEl>
                                          <p:spTgt spid="4">
                                            <p:txEl>
                                              <p:pRg st="6" end="6"/>
                                            </p:txEl>
                                          </p:spTgt>
                                        </p:tgtEl>
                                        <p:attrNameLst>
                                          <p:attrName>style.visibility</p:attrName>
                                        </p:attrNameLst>
                                      </p:cBhvr>
                                      <p:to>
                                        <p:strVal val="visible"/>
                                      </p:to>
                                    </p:set>
                                    <p:animEffect transition="in" filter="blinds(horizontal)">
                                      <p:cBhvr>
                                        <p:cTn id="49" dur="500"/>
                                        <p:tgtEl>
                                          <p:spTgt spid="4">
                                            <p:txEl>
                                              <p:pRg st="6" end="6"/>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3" presetClass="entr" presetSubtype="10" fill="hold" grpId="0" nodeType="clickEffect">
                                  <p:stCondLst>
                                    <p:cond delay="0"/>
                                  </p:stCondLst>
                                  <p:childTnLst>
                                    <p:set>
                                      <p:cBhvr>
                                        <p:cTn id="53" dur="1" fill="hold">
                                          <p:stCondLst>
                                            <p:cond delay="0"/>
                                          </p:stCondLst>
                                        </p:cTn>
                                        <p:tgtEl>
                                          <p:spTgt spid="4">
                                            <p:txEl>
                                              <p:pRg st="7" end="7"/>
                                            </p:txEl>
                                          </p:spTgt>
                                        </p:tgtEl>
                                        <p:attrNameLst>
                                          <p:attrName>style.visibility</p:attrName>
                                        </p:attrNameLst>
                                      </p:cBhvr>
                                      <p:to>
                                        <p:strVal val="visible"/>
                                      </p:to>
                                    </p:set>
                                    <p:animEffect transition="in" filter="blinds(horizontal)">
                                      <p:cBhvr>
                                        <p:cTn id="54" dur="500"/>
                                        <p:tgtEl>
                                          <p:spTgt spid="4">
                                            <p:txEl>
                                              <p:pRg st="7" end="7"/>
                                            </p:txEl>
                                          </p:spTgt>
                                        </p:tgtEl>
                                      </p:cBhvr>
                                    </p:animEffect>
                                  </p:childTnLst>
                                </p:cTn>
                              </p:par>
                            </p:childTnLst>
                          </p:cTn>
                        </p:par>
                      </p:childTnLst>
                    </p:cTn>
                  </p:par>
                  <p:par>
                    <p:cTn id="55" fill="hold">
                      <p:stCondLst>
                        <p:cond delay="indefinite"/>
                      </p:stCondLst>
                      <p:childTnLst>
                        <p:par>
                          <p:cTn id="56" fill="hold">
                            <p:stCondLst>
                              <p:cond delay="0"/>
                            </p:stCondLst>
                            <p:childTnLst>
                              <p:par>
                                <p:cTn id="57" presetID="3" presetClass="entr" presetSubtype="10" fill="hold" grpId="0" nodeType="clickEffect">
                                  <p:stCondLst>
                                    <p:cond delay="0"/>
                                  </p:stCondLst>
                                  <p:childTnLst>
                                    <p:set>
                                      <p:cBhvr>
                                        <p:cTn id="58" dur="1" fill="hold">
                                          <p:stCondLst>
                                            <p:cond delay="0"/>
                                          </p:stCondLst>
                                        </p:cTn>
                                        <p:tgtEl>
                                          <p:spTgt spid="4">
                                            <p:txEl>
                                              <p:pRg st="8" end="8"/>
                                            </p:txEl>
                                          </p:spTgt>
                                        </p:tgtEl>
                                        <p:attrNameLst>
                                          <p:attrName>style.visibility</p:attrName>
                                        </p:attrNameLst>
                                      </p:cBhvr>
                                      <p:to>
                                        <p:strVal val="visible"/>
                                      </p:to>
                                    </p:set>
                                    <p:animEffect transition="in" filter="blinds(horizontal)">
                                      <p:cBhvr>
                                        <p:cTn id="59" dur="500"/>
                                        <p:tgtEl>
                                          <p:spTgt spid="4">
                                            <p:txEl>
                                              <p:pRg st="8" end="8"/>
                                            </p:txEl>
                                          </p:spTgt>
                                        </p:tgtEl>
                                      </p:cBhvr>
                                    </p:animEffect>
                                  </p:childTnLst>
                                </p:cTn>
                              </p:par>
                            </p:childTnLst>
                          </p:cTn>
                        </p:par>
                      </p:childTnLst>
                    </p:cTn>
                  </p:par>
                  <p:par>
                    <p:cTn id="60" fill="hold">
                      <p:stCondLst>
                        <p:cond delay="indefinite"/>
                      </p:stCondLst>
                      <p:childTnLst>
                        <p:par>
                          <p:cTn id="61" fill="hold">
                            <p:stCondLst>
                              <p:cond delay="0"/>
                            </p:stCondLst>
                            <p:childTnLst>
                              <p:par>
                                <p:cTn id="62" presetID="3" presetClass="entr" presetSubtype="10" fill="hold" grpId="0" nodeType="clickEffect">
                                  <p:stCondLst>
                                    <p:cond delay="0"/>
                                  </p:stCondLst>
                                  <p:childTnLst>
                                    <p:set>
                                      <p:cBhvr>
                                        <p:cTn id="63" dur="1" fill="hold">
                                          <p:stCondLst>
                                            <p:cond delay="0"/>
                                          </p:stCondLst>
                                        </p:cTn>
                                        <p:tgtEl>
                                          <p:spTgt spid="4">
                                            <p:txEl>
                                              <p:pRg st="9" end="9"/>
                                            </p:txEl>
                                          </p:spTgt>
                                        </p:tgtEl>
                                        <p:attrNameLst>
                                          <p:attrName>style.visibility</p:attrName>
                                        </p:attrNameLst>
                                      </p:cBhvr>
                                      <p:to>
                                        <p:strVal val="visible"/>
                                      </p:to>
                                    </p:set>
                                    <p:animEffect transition="in" filter="blinds(horizontal)">
                                      <p:cBhvr>
                                        <p:cTn id="64" dur="500"/>
                                        <p:tgtEl>
                                          <p:spTgt spid="4">
                                            <p:txEl>
                                              <p:pRg st="9" end="9"/>
                                            </p:txEl>
                                          </p:spTgt>
                                        </p:tgtEl>
                                      </p:cBhvr>
                                    </p:animEffect>
                                  </p:childTnLst>
                                </p:cTn>
                              </p:par>
                            </p:childTnLst>
                          </p:cTn>
                        </p:par>
                      </p:childTnLst>
                    </p:cTn>
                  </p:par>
                  <p:par>
                    <p:cTn id="65" fill="hold">
                      <p:stCondLst>
                        <p:cond delay="indefinite"/>
                      </p:stCondLst>
                      <p:childTnLst>
                        <p:par>
                          <p:cTn id="66" fill="hold">
                            <p:stCondLst>
                              <p:cond delay="0"/>
                            </p:stCondLst>
                            <p:childTnLst>
                              <p:par>
                                <p:cTn id="67" presetID="3" presetClass="entr" presetSubtype="10" fill="hold" grpId="0" nodeType="clickEffect">
                                  <p:stCondLst>
                                    <p:cond delay="0"/>
                                  </p:stCondLst>
                                  <p:childTnLst>
                                    <p:set>
                                      <p:cBhvr>
                                        <p:cTn id="68" dur="1" fill="hold">
                                          <p:stCondLst>
                                            <p:cond delay="0"/>
                                          </p:stCondLst>
                                        </p:cTn>
                                        <p:tgtEl>
                                          <p:spTgt spid="4">
                                            <p:txEl>
                                              <p:pRg st="10" end="10"/>
                                            </p:txEl>
                                          </p:spTgt>
                                        </p:tgtEl>
                                        <p:attrNameLst>
                                          <p:attrName>style.visibility</p:attrName>
                                        </p:attrNameLst>
                                      </p:cBhvr>
                                      <p:to>
                                        <p:strVal val="visible"/>
                                      </p:to>
                                    </p:set>
                                    <p:animEffect transition="in" filter="blinds(horizontal)">
                                      <p:cBhvr>
                                        <p:cTn id="69" dur="500"/>
                                        <p:tgtEl>
                                          <p:spTgt spid="4">
                                            <p:txEl>
                                              <p:pRg st="10" end="10"/>
                                            </p:txEl>
                                          </p:spTgt>
                                        </p:tgtEl>
                                      </p:cBhvr>
                                    </p:animEffect>
                                  </p:childTnLst>
                                </p:cTn>
                              </p:par>
                            </p:childTnLst>
                          </p:cTn>
                        </p:par>
                      </p:childTnLst>
                    </p:cTn>
                  </p:par>
                  <p:par>
                    <p:cTn id="70" fill="hold">
                      <p:stCondLst>
                        <p:cond delay="indefinite"/>
                      </p:stCondLst>
                      <p:childTnLst>
                        <p:par>
                          <p:cTn id="71" fill="hold">
                            <p:stCondLst>
                              <p:cond delay="0"/>
                            </p:stCondLst>
                            <p:childTnLst>
                              <p:par>
                                <p:cTn id="72" presetID="3" presetClass="entr" presetSubtype="10" fill="hold" grpId="0" nodeType="clickEffect">
                                  <p:stCondLst>
                                    <p:cond delay="0"/>
                                  </p:stCondLst>
                                  <p:childTnLst>
                                    <p:set>
                                      <p:cBhvr>
                                        <p:cTn id="73" dur="1" fill="hold">
                                          <p:stCondLst>
                                            <p:cond delay="0"/>
                                          </p:stCondLst>
                                        </p:cTn>
                                        <p:tgtEl>
                                          <p:spTgt spid="5">
                                            <p:bg/>
                                          </p:spTgt>
                                        </p:tgtEl>
                                        <p:attrNameLst>
                                          <p:attrName>style.visibility</p:attrName>
                                        </p:attrNameLst>
                                      </p:cBhvr>
                                      <p:to>
                                        <p:strVal val="visible"/>
                                      </p:to>
                                    </p:set>
                                    <p:animEffect transition="in" filter="blinds(horizontal)">
                                      <p:cBhvr>
                                        <p:cTn id="74" dur="500"/>
                                        <p:tgtEl>
                                          <p:spTgt spid="5">
                                            <p:bg/>
                                          </p:spTgt>
                                        </p:tgtEl>
                                      </p:cBhvr>
                                    </p:animEffect>
                                  </p:childTnLst>
                                </p:cTn>
                              </p:par>
                            </p:childTnLst>
                          </p:cTn>
                        </p:par>
                      </p:childTnLst>
                    </p:cTn>
                  </p:par>
                  <p:par>
                    <p:cTn id="75" fill="hold">
                      <p:stCondLst>
                        <p:cond delay="indefinite"/>
                      </p:stCondLst>
                      <p:childTnLst>
                        <p:par>
                          <p:cTn id="76" fill="hold">
                            <p:stCondLst>
                              <p:cond delay="0"/>
                            </p:stCondLst>
                            <p:childTnLst>
                              <p:par>
                                <p:cTn id="77" presetID="3" presetClass="entr" presetSubtype="10" fill="hold" grpId="0" nodeType="clickEffect">
                                  <p:stCondLst>
                                    <p:cond delay="0"/>
                                  </p:stCondLst>
                                  <p:childTnLst>
                                    <p:set>
                                      <p:cBhvr>
                                        <p:cTn id="78" dur="1" fill="hold">
                                          <p:stCondLst>
                                            <p:cond delay="0"/>
                                          </p:stCondLst>
                                        </p:cTn>
                                        <p:tgtEl>
                                          <p:spTgt spid="5">
                                            <p:txEl>
                                              <p:pRg st="0" end="0"/>
                                            </p:txEl>
                                          </p:spTgt>
                                        </p:tgtEl>
                                        <p:attrNameLst>
                                          <p:attrName>style.visibility</p:attrName>
                                        </p:attrNameLst>
                                      </p:cBhvr>
                                      <p:to>
                                        <p:strVal val="visible"/>
                                      </p:to>
                                    </p:set>
                                    <p:animEffect transition="in" filter="blinds(horizontal)">
                                      <p:cBhvr>
                                        <p:cTn id="79" dur="500"/>
                                        <p:tgtEl>
                                          <p:spTgt spid="5">
                                            <p:txEl>
                                              <p:pRg st="0" end="0"/>
                                            </p:txEl>
                                          </p:spTgt>
                                        </p:tgtEl>
                                      </p:cBhvr>
                                    </p:animEffect>
                                  </p:childTnLst>
                                </p:cTn>
                              </p:par>
                            </p:childTnLst>
                          </p:cTn>
                        </p:par>
                      </p:childTnLst>
                    </p:cTn>
                  </p:par>
                  <p:par>
                    <p:cTn id="80" fill="hold">
                      <p:stCondLst>
                        <p:cond delay="indefinite"/>
                      </p:stCondLst>
                      <p:childTnLst>
                        <p:par>
                          <p:cTn id="81" fill="hold">
                            <p:stCondLst>
                              <p:cond delay="0"/>
                            </p:stCondLst>
                            <p:childTnLst>
                              <p:par>
                                <p:cTn id="82" presetID="3" presetClass="entr" presetSubtype="10" fill="hold" grpId="0" nodeType="clickEffect">
                                  <p:stCondLst>
                                    <p:cond delay="0"/>
                                  </p:stCondLst>
                                  <p:childTnLst>
                                    <p:set>
                                      <p:cBhvr>
                                        <p:cTn id="83" dur="1" fill="hold">
                                          <p:stCondLst>
                                            <p:cond delay="0"/>
                                          </p:stCondLst>
                                        </p:cTn>
                                        <p:tgtEl>
                                          <p:spTgt spid="5">
                                            <p:txEl>
                                              <p:pRg st="1" end="1"/>
                                            </p:txEl>
                                          </p:spTgt>
                                        </p:tgtEl>
                                        <p:attrNameLst>
                                          <p:attrName>style.visibility</p:attrName>
                                        </p:attrNameLst>
                                      </p:cBhvr>
                                      <p:to>
                                        <p:strVal val="visible"/>
                                      </p:to>
                                    </p:set>
                                    <p:animEffect transition="in" filter="blinds(horizontal)">
                                      <p:cBhvr>
                                        <p:cTn id="84" dur="500"/>
                                        <p:tgtEl>
                                          <p:spTgt spid="5">
                                            <p:txEl>
                                              <p:pRg st="1" end="1"/>
                                            </p:txEl>
                                          </p:spTgt>
                                        </p:tgtEl>
                                      </p:cBhvr>
                                    </p:animEffect>
                                  </p:childTnLst>
                                </p:cTn>
                              </p:par>
                            </p:childTnLst>
                          </p:cTn>
                        </p:par>
                      </p:childTnLst>
                    </p:cTn>
                  </p:par>
                  <p:par>
                    <p:cTn id="85" fill="hold">
                      <p:stCondLst>
                        <p:cond delay="indefinite"/>
                      </p:stCondLst>
                      <p:childTnLst>
                        <p:par>
                          <p:cTn id="86" fill="hold">
                            <p:stCondLst>
                              <p:cond delay="0"/>
                            </p:stCondLst>
                            <p:childTnLst>
                              <p:par>
                                <p:cTn id="87" presetID="3" presetClass="entr" presetSubtype="10" fill="hold" grpId="0" nodeType="clickEffect">
                                  <p:stCondLst>
                                    <p:cond delay="0"/>
                                  </p:stCondLst>
                                  <p:childTnLst>
                                    <p:set>
                                      <p:cBhvr>
                                        <p:cTn id="88" dur="1" fill="hold">
                                          <p:stCondLst>
                                            <p:cond delay="0"/>
                                          </p:stCondLst>
                                        </p:cTn>
                                        <p:tgtEl>
                                          <p:spTgt spid="5">
                                            <p:txEl>
                                              <p:pRg st="2" end="2"/>
                                            </p:txEl>
                                          </p:spTgt>
                                        </p:tgtEl>
                                        <p:attrNameLst>
                                          <p:attrName>style.visibility</p:attrName>
                                        </p:attrNameLst>
                                      </p:cBhvr>
                                      <p:to>
                                        <p:strVal val="visible"/>
                                      </p:to>
                                    </p:set>
                                    <p:animEffect transition="in" filter="blinds(horizontal)">
                                      <p:cBhvr>
                                        <p:cTn id="89" dur="500"/>
                                        <p:tgtEl>
                                          <p:spTgt spid="5">
                                            <p:txEl>
                                              <p:pRg st="2" end="2"/>
                                            </p:txEl>
                                          </p:spTgt>
                                        </p:tgtEl>
                                      </p:cBhvr>
                                    </p:animEffect>
                                  </p:childTnLst>
                                </p:cTn>
                              </p:par>
                            </p:childTnLst>
                          </p:cTn>
                        </p:par>
                      </p:childTnLst>
                    </p:cTn>
                  </p:par>
                  <p:par>
                    <p:cTn id="90" fill="hold">
                      <p:stCondLst>
                        <p:cond delay="indefinite"/>
                      </p:stCondLst>
                      <p:childTnLst>
                        <p:par>
                          <p:cTn id="91" fill="hold">
                            <p:stCondLst>
                              <p:cond delay="0"/>
                            </p:stCondLst>
                            <p:childTnLst>
                              <p:par>
                                <p:cTn id="92" presetID="3" presetClass="entr" presetSubtype="10" fill="hold" grpId="0" nodeType="clickEffect">
                                  <p:stCondLst>
                                    <p:cond delay="0"/>
                                  </p:stCondLst>
                                  <p:childTnLst>
                                    <p:set>
                                      <p:cBhvr>
                                        <p:cTn id="93" dur="1" fill="hold">
                                          <p:stCondLst>
                                            <p:cond delay="0"/>
                                          </p:stCondLst>
                                        </p:cTn>
                                        <p:tgtEl>
                                          <p:spTgt spid="5">
                                            <p:txEl>
                                              <p:pRg st="3" end="3"/>
                                            </p:txEl>
                                          </p:spTgt>
                                        </p:tgtEl>
                                        <p:attrNameLst>
                                          <p:attrName>style.visibility</p:attrName>
                                        </p:attrNameLst>
                                      </p:cBhvr>
                                      <p:to>
                                        <p:strVal val="visible"/>
                                      </p:to>
                                    </p:set>
                                    <p:animEffect transition="in" filter="blinds(horizontal)">
                                      <p:cBhvr>
                                        <p:cTn id="94" dur="500"/>
                                        <p:tgtEl>
                                          <p:spTgt spid="5">
                                            <p:txEl>
                                              <p:pRg st="3" end="3"/>
                                            </p:txEl>
                                          </p:spTgt>
                                        </p:tgtEl>
                                      </p:cBhvr>
                                    </p:animEffect>
                                  </p:childTnLst>
                                </p:cTn>
                              </p:par>
                            </p:childTnLst>
                          </p:cTn>
                        </p:par>
                      </p:childTnLst>
                    </p:cTn>
                  </p:par>
                  <p:par>
                    <p:cTn id="95" fill="hold">
                      <p:stCondLst>
                        <p:cond delay="indefinite"/>
                      </p:stCondLst>
                      <p:childTnLst>
                        <p:par>
                          <p:cTn id="96" fill="hold">
                            <p:stCondLst>
                              <p:cond delay="0"/>
                            </p:stCondLst>
                            <p:childTnLst>
                              <p:par>
                                <p:cTn id="97" presetID="3" presetClass="entr" presetSubtype="10" fill="hold" grpId="0" nodeType="clickEffect">
                                  <p:stCondLst>
                                    <p:cond delay="0"/>
                                  </p:stCondLst>
                                  <p:childTnLst>
                                    <p:set>
                                      <p:cBhvr>
                                        <p:cTn id="98" dur="1" fill="hold">
                                          <p:stCondLst>
                                            <p:cond delay="0"/>
                                          </p:stCondLst>
                                        </p:cTn>
                                        <p:tgtEl>
                                          <p:spTgt spid="5">
                                            <p:txEl>
                                              <p:pRg st="4" end="4"/>
                                            </p:txEl>
                                          </p:spTgt>
                                        </p:tgtEl>
                                        <p:attrNameLst>
                                          <p:attrName>style.visibility</p:attrName>
                                        </p:attrNameLst>
                                      </p:cBhvr>
                                      <p:to>
                                        <p:strVal val="visible"/>
                                      </p:to>
                                    </p:set>
                                    <p:animEffect transition="in" filter="blinds(horizontal)">
                                      <p:cBhvr>
                                        <p:cTn id="99" dur="500"/>
                                        <p:tgtEl>
                                          <p:spTgt spid="5">
                                            <p:txEl>
                                              <p:pRg st="4" end="4"/>
                                            </p:txEl>
                                          </p:spTgt>
                                        </p:tgtEl>
                                      </p:cBhvr>
                                    </p:animEffect>
                                  </p:childTnLst>
                                </p:cTn>
                              </p:par>
                            </p:childTnLst>
                          </p:cTn>
                        </p:par>
                      </p:childTnLst>
                    </p:cTn>
                  </p:par>
                  <p:par>
                    <p:cTn id="100" fill="hold">
                      <p:stCondLst>
                        <p:cond delay="indefinite"/>
                      </p:stCondLst>
                      <p:childTnLst>
                        <p:par>
                          <p:cTn id="101" fill="hold">
                            <p:stCondLst>
                              <p:cond delay="0"/>
                            </p:stCondLst>
                            <p:childTnLst>
                              <p:par>
                                <p:cTn id="102" presetID="3" presetClass="entr" presetSubtype="10" fill="hold" grpId="0" nodeType="clickEffect">
                                  <p:stCondLst>
                                    <p:cond delay="0"/>
                                  </p:stCondLst>
                                  <p:childTnLst>
                                    <p:set>
                                      <p:cBhvr>
                                        <p:cTn id="103" dur="1" fill="hold">
                                          <p:stCondLst>
                                            <p:cond delay="0"/>
                                          </p:stCondLst>
                                        </p:cTn>
                                        <p:tgtEl>
                                          <p:spTgt spid="5">
                                            <p:txEl>
                                              <p:pRg st="5" end="5"/>
                                            </p:txEl>
                                          </p:spTgt>
                                        </p:tgtEl>
                                        <p:attrNameLst>
                                          <p:attrName>style.visibility</p:attrName>
                                        </p:attrNameLst>
                                      </p:cBhvr>
                                      <p:to>
                                        <p:strVal val="visible"/>
                                      </p:to>
                                    </p:set>
                                    <p:animEffect transition="in" filter="blinds(horizontal)">
                                      <p:cBhvr>
                                        <p:cTn id="104"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build="p" bldLvl="4" animBg="1"/>
      <p:bldP spid="5" grpId="0" build="p" bldLvl="4"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Parameterized Constructor</a:t>
            </a:r>
            <a:endParaRPr lang="en-US" dirty="0"/>
          </a:p>
        </p:txBody>
      </p:sp>
      <p:sp>
        <p:nvSpPr>
          <p:cNvPr id="3" name="Content Placeholder 2"/>
          <p:cNvSpPr>
            <a:spLocks noGrp="1"/>
          </p:cNvSpPr>
          <p:nvPr>
            <p:ph idx="1"/>
          </p:nvPr>
        </p:nvSpPr>
        <p:spPr/>
        <p:txBody>
          <a:bodyPr/>
          <a:lstStyle/>
          <a:p>
            <a:r>
              <a:rPr lang="en-US" i="1" dirty="0">
                <a:solidFill>
                  <a:srgbClr val="C00000"/>
                </a:solidFill>
              </a:rPr>
              <a:t>Constructors</a:t>
            </a:r>
            <a:r>
              <a:rPr lang="en-US" dirty="0">
                <a:solidFill>
                  <a:srgbClr val="C00000"/>
                </a:solidFill>
              </a:rPr>
              <a:t> </a:t>
            </a:r>
            <a:r>
              <a:rPr lang="en-US" dirty="0"/>
              <a:t>that can take </a:t>
            </a:r>
            <a:r>
              <a:rPr lang="en-US" i="1" dirty="0">
                <a:solidFill>
                  <a:srgbClr val="C00000"/>
                </a:solidFill>
              </a:rPr>
              <a:t>arguments</a:t>
            </a:r>
            <a:r>
              <a:rPr lang="en-US" dirty="0">
                <a:solidFill>
                  <a:srgbClr val="C00000"/>
                </a:solidFill>
              </a:rPr>
              <a:t> </a:t>
            </a:r>
            <a:r>
              <a:rPr lang="en-US" dirty="0"/>
              <a:t>are called parameterized constructors.</a:t>
            </a:r>
          </a:p>
          <a:p>
            <a:r>
              <a:rPr lang="en-US" dirty="0"/>
              <a:t>Sometimes it is necessary to initialize the various data elements of different objects with different values when they are created.</a:t>
            </a:r>
          </a:p>
          <a:p>
            <a:r>
              <a:rPr lang="en-US" dirty="0"/>
              <a:t>We can achieve this objective by passing arguments to the constructor when the objects are created.</a:t>
            </a:r>
          </a:p>
        </p:txBody>
      </p:sp>
      <p:sp>
        <p:nvSpPr>
          <p:cNvPr id="4" name="Rectangle 3"/>
          <p:cNvSpPr/>
          <p:nvPr/>
        </p:nvSpPr>
        <p:spPr>
          <a:xfrm>
            <a:off x="495991" y="2959017"/>
            <a:ext cx="5780118" cy="3416320"/>
          </a:xfrm>
          <a:prstGeom prst="rect">
            <a:avLst/>
          </a:prstGeom>
          <a:ln w="19050">
            <a:solidFill>
              <a:schemeClr val="accent1"/>
            </a:solidFill>
            <a:prstDash val="dash"/>
          </a:ln>
        </p:spPr>
        <p:txBody>
          <a:bodyPr wrap="square">
            <a:spAutoFit/>
          </a:bodyPr>
          <a:lstStyle/>
          <a:p>
            <a:r>
              <a:rPr lang="en-US" b="1" dirty="0">
                <a:solidFill>
                  <a:srgbClr val="7F0055"/>
                </a:solidFill>
                <a:latin typeface="Consolas" panose="020B0609020204030204" pitchFamily="49" charset="0"/>
              </a:rPr>
              <a:t>class</a:t>
            </a:r>
            <a:r>
              <a:rPr lang="en-US" b="1" dirty="0">
                <a:solidFill>
                  <a:srgbClr val="000000"/>
                </a:solidFill>
                <a:latin typeface="Consolas" panose="020B0609020204030204" pitchFamily="49" charset="0"/>
              </a:rPr>
              <a:t> </a:t>
            </a:r>
            <a:r>
              <a:rPr lang="en-US" b="1" dirty="0" err="1">
                <a:solidFill>
                  <a:srgbClr val="000000"/>
                </a:solidFill>
                <a:latin typeface="Consolas" panose="020B0609020204030204" pitchFamily="49" charset="0"/>
              </a:rPr>
              <a:t>Rect</a:t>
            </a:r>
            <a:r>
              <a:rPr lang="en-US" b="1" dirty="0">
                <a:solidFill>
                  <a:srgbClr val="000000"/>
                </a:solidFill>
                <a:latin typeface="Consolas" panose="020B0609020204030204" pitchFamily="49" charset="0"/>
              </a:rPr>
              <a:t>{</a:t>
            </a:r>
          </a:p>
          <a:p>
            <a:pPr lvl="1"/>
            <a:r>
              <a:rPr lang="en-US" b="1" dirty="0" err="1">
                <a:solidFill>
                  <a:srgbClr val="7F0055"/>
                </a:solidFill>
                <a:latin typeface="Consolas" panose="020B0609020204030204" pitchFamily="49" charset="0"/>
              </a:rPr>
              <a:t>int</a:t>
            </a:r>
            <a:r>
              <a:rPr lang="en-US" b="1" dirty="0">
                <a:solidFill>
                  <a:srgbClr val="000000"/>
                </a:solidFill>
                <a:latin typeface="Consolas" panose="020B0609020204030204" pitchFamily="49" charset="0"/>
              </a:rPr>
              <a:t> </a:t>
            </a:r>
            <a:r>
              <a:rPr lang="en-US" b="1" dirty="0" err="1">
                <a:solidFill>
                  <a:srgbClr val="0000C0"/>
                </a:solidFill>
                <a:latin typeface="Consolas" panose="020B0609020204030204" pitchFamily="49" charset="0"/>
              </a:rPr>
              <a:t>len</a:t>
            </a:r>
            <a:r>
              <a:rPr lang="en-US" b="1" dirty="0">
                <a:solidFill>
                  <a:srgbClr val="000000"/>
                </a:solidFill>
                <a:latin typeface="Consolas" panose="020B0609020204030204" pitchFamily="49" charset="0"/>
              </a:rPr>
              <a:t>;</a:t>
            </a:r>
          </a:p>
          <a:p>
            <a:pPr lvl="1"/>
            <a:r>
              <a:rPr lang="en-US" b="1" dirty="0" err="1">
                <a:solidFill>
                  <a:srgbClr val="7F0055"/>
                </a:solidFill>
                <a:latin typeface="Consolas" panose="020B0609020204030204" pitchFamily="49" charset="0"/>
              </a:rPr>
              <a:t>int</a:t>
            </a:r>
            <a:r>
              <a:rPr lang="en-US" b="1" dirty="0">
                <a:solidFill>
                  <a:srgbClr val="000000"/>
                </a:solidFill>
                <a:latin typeface="Consolas" panose="020B0609020204030204" pitchFamily="49" charset="0"/>
              </a:rPr>
              <a:t> </a:t>
            </a:r>
            <a:r>
              <a:rPr lang="en-US" b="1" dirty="0" err="1">
                <a:solidFill>
                  <a:srgbClr val="0000C0"/>
                </a:solidFill>
                <a:latin typeface="Consolas" panose="020B0609020204030204" pitchFamily="49" charset="0"/>
              </a:rPr>
              <a:t>wid</a:t>
            </a:r>
            <a:r>
              <a:rPr lang="en-US" b="1" dirty="0">
                <a:solidFill>
                  <a:srgbClr val="000000"/>
                </a:solidFill>
                <a:latin typeface="Consolas" panose="020B0609020204030204" pitchFamily="49" charset="0"/>
              </a:rPr>
              <a:t>;</a:t>
            </a:r>
          </a:p>
          <a:p>
            <a:pPr lvl="1"/>
            <a:r>
              <a:rPr lang="en-US" b="1" dirty="0" err="1">
                <a:solidFill>
                  <a:srgbClr val="7F0055"/>
                </a:solidFill>
                <a:latin typeface="Consolas" panose="020B0609020204030204" pitchFamily="49" charset="0"/>
              </a:rPr>
              <a:t>boolean</a:t>
            </a:r>
            <a:r>
              <a:rPr lang="en-US" b="1" dirty="0">
                <a:solidFill>
                  <a:srgbClr val="000000"/>
                </a:solidFill>
                <a:latin typeface="Consolas" panose="020B0609020204030204" pitchFamily="49" charset="0"/>
              </a:rPr>
              <a:t> </a:t>
            </a:r>
            <a:r>
              <a:rPr lang="en-US" b="1" dirty="0" err="1">
                <a:solidFill>
                  <a:srgbClr val="0000C0"/>
                </a:solidFill>
                <a:latin typeface="Consolas" panose="020B0609020204030204" pitchFamily="49" charset="0"/>
              </a:rPr>
              <a:t>isFilled</a:t>
            </a:r>
            <a:r>
              <a:rPr lang="en-US" b="1" dirty="0">
                <a:solidFill>
                  <a:srgbClr val="000000"/>
                </a:solidFill>
                <a:latin typeface="Consolas" panose="020B0609020204030204" pitchFamily="49" charset="0"/>
              </a:rPr>
              <a:t>;</a:t>
            </a:r>
          </a:p>
          <a:p>
            <a:pPr lvl="1"/>
            <a:endParaRPr lang="en-US" dirty="0">
              <a:latin typeface="Consolas" panose="020B0609020204030204" pitchFamily="49" charset="0"/>
            </a:endParaRPr>
          </a:p>
          <a:p>
            <a:pPr lvl="1"/>
            <a:r>
              <a:rPr lang="en-US" b="1" dirty="0">
                <a:solidFill>
                  <a:srgbClr val="7F0055"/>
                </a:solidFill>
                <a:latin typeface="Consolas" panose="020B0609020204030204" pitchFamily="49" charset="0"/>
              </a:rPr>
              <a:t>public</a:t>
            </a:r>
            <a:r>
              <a:rPr lang="en-US" b="1" dirty="0">
                <a:solidFill>
                  <a:srgbClr val="000000"/>
                </a:solidFill>
                <a:latin typeface="Consolas" panose="020B0609020204030204" pitchFamily="49" charset="0"/>
              </a:rPr>
              <a:t> </a:t>
            </a:r>
            <a:r>
              <a:rPr lang="en-US" b="1" dirty="0" err="1">
                <a:solidFill>
                  <a:srgbClr val="000000"/>
                </a:solidFill>
                <a:latin typeface="Consolas" panose="020B0609020204030204" pitchFamily="49" charset="0"/>
              </a:rPr>
              <a:t>Rect</a:t>
            </a:r>
            <a:r>
              <a:rPr lang="en-US" b="1" dirty="0">
                <a:solidFill>
                  <a:srgbClr val="000000"/>
                </a:solidFill>
                <a:latin typeface="Consolas" panose="020B0609020204030204" pitchFamily="49" charset="0"/>
              </a:rPr>
              <a:t>(</a:t>
            </a:r>
            <a:r>
              <a:rPr lang="en-US" b="1" dirty="0" err="1">
                <a:solidFill>
                  <a:srgbClr val="7F0055"/>
                </a:solidFill>
                <a:latin typeface="Consolas" panose="020B0609020204030204" pitchFamily="49" charset="0"/>
              </a:rPr>
              <a:t>int</a:t>
            </a:r>
            <a:r>
              <a:rPr lang="en-US" b="1" dirty="0">
                <a:solidFill>
                  <a:srgbClr val="000000"/>
                </a:solidFill>
                <a:latin typeface="Consolas" panose="020B0609020204030204" pitchFamily="49" charset="0"/>
              </a:rPr>
              <a:t> </a:t>
            </a:r>
            <a:r>
              <a:rPr lang="en-US" b="1" dirty="0">
                <a:solidFill>
                  <a:srgbClr val="6A3E3E"/>
                </a:solidFill>
                <a:latin typeface="Consolas" panose="020B0609020204030204" pitchFamily="49" charset="0"/>
              </a:rPr>
              <a:t>l</a:t>
            </a:r>
            <a:r>
              <a:rPr lang="en-US" b="1" dirty="0">
                <a:solidFill>
                  <a:srgbClr val="000000"/>
                </a:solidFill>
                <a:latin typeface="Consolas" panose="020B0609020204030204" pitchFamily="49" charset="0"/>
              </a:rPr>
              <a:t>, </a:t>
            </a:r>
            <a:r>
              <a:rPr lang="en-US" b="1" dirty="0" err="1">
                <a:solidFill>
                  <a:srgbClr val="7F0055"/>
                </a:solidFill>
                <a:latin typeface="Consolas" panose="020B0609020204030204" pitchFamily="49" charset="0"/>
              </a:rPr>
              <a:t>int</a:t>
            </a:r>
            <a:r>
              <a:rPr lang="en-US" b="1" dirty="0">
                <a:solidFill>
                  <a:srgbClr val="000000"/>
                </a:solidFill>
                <a:latin typeface="Consolas" panose="020B0609020204030204" pitchFamily="49" charset="0"/>
              </a:rPr>
              <a:t> </a:t>
            </a:r>
            <a:r>
              <a:rPr lang="en-US" b="1" dirty="0">
                <a:solidFill>
                  <a:srgbClr val="6A3E3E"/>
                </a:solidFill>
                <a:latin typeface="Consolas" panose="020B0609020204030204" pitchFamily="49" charset="0"/>
              </a:rPr>
              <a:t>w</a:t>
            </a:r>
            <a:r>
              <a:rPr lang="en-US" b="1" dirty="0">
                <a:solidFill>
                  <a:srgbClr val="000000"/>
                </a:solidFill>
                <a:latin typeface="Consolas" panose="020B0609020204030204" pitchFamily="49" charset="0"/>
              </a:rPr>
              <a:t>, </a:t>
            </a:r>
            <a:r>
              <a:rPr lang="en-US" b="1" dirty="0" err="1">
                <a:solidFill>
                  <a:srgbClr val="7F0055"/>
                </a:solidFill>
                <a:latin typeface="Consolas" panose="020B0609020204030204" pitchFamily="49" charset="0"/>
              </a:rPr>
              <a:t>boolean</a:t>
            </a:r>
            <a:r>
              <a:rPr lang="en-US" b="1" dirty="0">
                <a:solidFill>
                  <a:srgbClr val="000000"/>
                </a:solidFill>
                <a:latin typeface="Consolas" panose="020B0609020204030204" pitchFamily="49" charset="0"/>
              </a:rPr>
              <a:t> </a:t>
            </a:r>
            <a:r>
              <a:rPr lang="en-US" b="1" dirty="0" err="1">
                <a:solidFill>
                  <a:srgbClr val="6A3E3E"/>
                </a:solidFill>
                <a:latin typeface="Consolas" panose="020B0609020204030204" pitchFamily="49" charset="0"/>
              </a:rPr>
              <a:t>isF</a:t>
            </a:r>
            <a:r>
              <a:rPr lang="en-US" b="1" dirty="0">
                <a:solidFill>
                  <a:srgbClr val="000000"/>
                </a:solidFill>
                <a:latin typeface="Consolas" panose="020B0609020204030204" pitchFamily="49" charset="0"/>
              </a:rPr>
              <a:t>){</a:t>
            </a:r>
          </a:p>
          <a:p>
            <a:pPr lvl="2"/>
            <a:r>
              <a:rPr lang="en-US" dirty="0" err="1">
                <a:solidFill>
                  <a:srgbClr val="0000C0"/>
                </a:solidFill>
                <a:latin typeface="Consolas" panose="020B0609020204030204" pitchFamily="49" charset="0"/>
              </a:rPr>
              <a:t>len</a:t>
            </a:r>
            <a:r>
              <a:rPr lang="en-US" dirty="0">
                <a:solidFill>
                  <a:srgbClr val="000000"/>
                </a:solidFill>
                <a:latin typeface="Consolas" panose="020B0609020204030204" pitchFamily="49" charset="0"/>
              </a:rPr>
              <a:t> = </a:t>
            </a:r>
            <a:r>
              <a:rPr lang="en-US" dirty="0">
                <a:solidFill>
                  <a:srgbClr val="6A3E3E"/>
                </a:solidFill>
                <a:latin typeface="Consolas" panose="020B0609020204030204" pitchFamily="49" charset="0"/>
              </a:rPr>
              <a:t>l</a:t>
            </a:r>
            <a:r>
              <a:rPr lang="en-US" dirty="0">
                <a:solidFill>
                  <a:srgbClr val="000000"/>
                </a:solidFill>
                <a:latin typeface="Consolas" panose="020B0609020204030204" pitchFamily="49" charset="0"/>
              </a:rPr>
              <a:t>;</a:t>
            </a:r>
          </a:p>
          <a:p>
            <a:pPr lvl="2"/>
            <a:r>
              <a:rPr lang="en-US" dirty="0" err="1">
                <a:solidFill>
                  <a:srgbClr val="0000C0"/>
                </a:solidFill>
                <a:latin typeface="Consolas" panose="020B0609020204030204" pitchFamily="49" charset="0"/>
              </a:rPr>
              <a:t>wid</a:t>
            </a:r>
            <a:r>
              <a:rPr lang="en-US" dirty="0">
                <a:solidFill>
                  <a:srgbClr val="000000"/>
                </a:solidFill>
                <a:latin typeface="Consolas" panose="020B0609020204030204" pitchFamily="49" charset="0"/>
              </a:rPr>
              <a:t> = </a:t>
            </a:r>
            <a:r>
              <a:rPr lang="en-US" dirty="0">
                <a:solidFill>
                  <a:srgbClr val="6A3E3E"/>
                </a:solidFill>
                <a:latin typeface="Consolas" panose="020B0609020204030204" pitchFamily="49" charset="0"/>
              </a:rPr>
              <a:t>w</a:t>
            </a:r>
            <a:r>
              <a:rPr lang="en-US" dirty="0">
                <a:solidFill>
                  <a:srgbClr val="000000"/>
                </a:solidFill>
                <a:latin typeface="Consolas" panose="020B0609020204030204" pitchFamily="49" charset="0"/>
              </a:rPr>
              <a:t>;</a:t>
            </a:r>
          </a:p>
          <a:p>
            <a:pPr lvl="2"/>
            <a:r>
              <a:rPr lang="en-US" dirty="0" err="1">
                <a:solidFill>
                  <a:srgbClr val="0000C0"/>
                </a:solidFill>
                <a:latin typeface="Consolas" panose="020B0609020204030204" pitchFamily="49" charset="0"/>
              </a:rPr>
              <a:t>isFilled</a:t>
            </a:r>
            <a:r>
              <a:rPr lang="en-US" dirty="0">
                <a:solidFill>
                  <a:srgbClr val="000000"/>
                </a:solidFill>
                <a:latin typeface="Consolas" panose="020B0609020204030204" pitchFamily="49" charset="0"/>
              </a:rPr>
              <a:t> = </a:t>
            </a:r>
            <a:r>
              <a:rPr lang="en-US" dirty="0" err="1">
                <a:solidFill>
                  <a:srgbClr val="6A3E3E"/>
                </a:solidFill>
                <a:latin typeface="Consolas" panose="020B0609020204030204" pitchFamily="49" charset="0"/>
              </a:rPr>
              <a:t>isF</a:t>
            </a:r>
            <a:r>
              <a:rPr lang="en-US" dirty="0">
                <a:solidFill>
                  <a:srgbClr val="000000"/>
                </a:solidFill>
                <a:latin typeface="Consolas" panose="020B0609020204030204" pitchFamily="49" charset="0"/>
              </a:rPr>
              <a:t>;</a:t>
            </a:r>
          </a:p>
          <a:p>
            <a:pPr lvl="1"/>
            <a:r>
              <a:rPr lang="en-US" dirty="0">
                <a:solidFill>
                  <a:srgbClr val="000000"/>
                </a:solidFill>
                <a:latin typeface="Consolas" panose="020B0609020204030204" pitchFamily="49" charset="0"/>
              </a:rPr>
              <a:t>}</a:t>
            </a:r>
          </a:p>
          <a:p>
            <a:endParaRPr lang="en-US" dirty="0">
              <a:latin typeface="Consolas" panose="020B0609020204030204" pitchFamily="49" charset="0"/>
            </a:endParaRPr>
          </a:p>
          <a:p>
            <a:r>
              <a:rPr lang="en-US" dirty="0">
                <a:solidFill>
                  <a:srgbClr val="000000"/>
                </a:solidFill>
                <a:latin typeface="Consolas" panose="020B0609020204030204" pitchFamily="49" charset="0"/>
              </a:rPr>
              <a:t>}</a:t>
            </a:r>
            <a:endParaRPr lang="en-US" dirty="0" smtClean="0">
              <a:solidFill>
                <a:srgbClr val="000000"/>
              </a:solidFill>
              <a:latin typeface="Consolas"/>
            </a:endParaRPr>
          </a:p>
        </p:txBody>
      </p:sp>
      <p:sp>
        <p:nvSpPr>
          <p:cNvPr id="5" name="Rectangle 4"/>
          <p:cNvSpPr/>
          <p:nvPr/>
        </p:nvSpPr>
        <p:spPr>
          <a:xfrm>
            <a:off x="6350924" y="2959017"/>
            <a:ext cx="5782852" cy="1754326"/>
          </a:xfrm>
          <a:prstGeom prst="rect">
            <a:avLst/>
          </a:prstGeom>
          <a:ln w="19050">
            <a:solidFill>
              <a:schemeClr val="accent1"/>
            </a:solidFill>
            <a:prstDash val="dash"/>
          </a:ln>
        </p:spPr>
        <p:txBody>
          <a:bodyPr wrap="square">
            <a:spAutoFit/>
          </a:bodyPr>
          <a:lstStyle/>
          <a:p>
            <a:r>
              <a:rPr lang="en-US" b="1" dirty="0">
                <a:solidFill>
                  <a:srgbClr val="7F0055"/>
                </a:solidFill>
                <a:latin typeface="Consolas" panose="020B0609020204030204" pitchFamily="49" charset="0"/>
              </a:rPr>
              <a:t>public</a:t>
            </a:r>
            <a:r>
              <a:rPr lang="en-US" b="1" dirty="0">
                <a:solidFill>
                  <a:srgbClr val="000000"/>
                </a:solidFill>
                <a:latin typeface="Consolas" panose="020B0609020204030204" pitchFamily="49" charset="0"/>
              </a:rPr>
              <a:t> </a:t>
            </a:r>
            <a:r>
              <a:rPr lang="en-US" b="1" dirty="0">
                <a:solidFill>
                  <a:srgbClr val="7F0055"/>
                </a:solidFill>
                <a:latin typeface="Consolas" panose="020B0609020204030204" pitchFamily="49" charset="0"/>
              </a:rPr>
              <a:t>class</a:t>
            </a:r>
            <a:r>
              <a:rPr lang="en-US" b="1" dirty="0">
                <a:solidFill>
                  <a:srgbClr val="000000"/>
                </a:solidFill>
                <a:latin typeface="Consolas" panose="020B0609020204030204" pitchFamily="49" charset="0"/>
              </a:rPr>
              <a:t> </a:t>
            </a:r>
            <a:r>
              <a:rPr lang="en-US" b="1" dirty="0" err="1">
                <a:solidFill>
                  <a:srgbClr val="000000"/>
                </a:solidFill>
                <a:latin typeface="Consolas" panose="020B0609020204030204" pitchFamily="49" charset="0"/>
              </a:rPr>
              <a:t>RectDemo</a:t>
            </a:r>
            <a:r>
              <a:rPr lang="en-US" b="1" dirty="0">
                <a:solidFill>
                  <a:srgbClr val="000000"/>
                </a:solidFill>
                <a:latin typeface="Consolas" panose="020B0609020204030204" pitchFamily="49" charset="0"/>
              </a:rPr>
              <a:t>{</a:t>
            </a:r>
          </a:p>
          <a:p>
            <a:pPr lvl="1"/>
            <a:r>
              <a:rPr lang="en-US" b="1" dirty="0">
                <a:solidFill>
                  <a:srgbClr val="7F0055"/>
                </a:solidFill>
                <a:latin typeface="Consolas" panose="020B0609020204030204" pitchFamily="49" charset="0"/>
              </a:rPr>
              <a:t>public</a:t>
            </a:r>
            <a:r>
              <a:rPr lang="en-US" b="1" dirty="0">
                <a:solidFill>
                  <a:srgbClr val="000000"/>
                </a:solidFill>
                <a:latin typeface="Consolas" panose="020B0609020204030204" pitchFamily="49" charset="0"/>
              </a:rPr>
              <a:t> </a:t>
            </a:r>
            <a:r>
              <a:rPr lang="en-US" b="1" dirty="0">
                <a:solidFill>
                  <a:srgbClr val="7F0055"/>
                </a:solidFill>
                <a:latin typeface="Consolas" panose="020B0609020204030204" pitchFamily="49" charset="0"/>
              </a:rPr>
              <a:t>static</a:t>
            </a:r>
            <a:r>
              <a:rPr lang="en-US" b="1" dirty="0">
                <a:solidFill>
                  <a:srgbClr val="000000"/>
                </a:solidFill>
                <a:latin typeface="Consolas" panose="020B0609020204030204" pitchFamily="49" charset="0"/>
              </a:rPr>
              <a:t> </a:t>
            </a:r>
            <a:r>
              <a:rPr lang="en-US" b="1" dirty="0">
                <a:solidFill>
                  <a:srgbClr val="7F0055"/>
                </a:solidFill>
                <a:latin typeface="Consolas" panose="020B0609020204030204" pitchFamily="49" charset="0"/>
              </a:rPr>
              <a:t>void</a:t>
            </a:r>
            <a:r>
              <a:rPr lang="en-US" b="1" dirty="0">
                <a:solidFill>
                  <a:srgbClr val="000000"/>
                </a:solidFill>
                <a:latin typeface="Consolas" panose="020B0609020204030204" pitchFamily="49" charset="0"/>
              </a:rPr>
              <a:t> main(String[] </a:t>
            </a:r>
            <a:r>
              <a:rPr lang="en-US" b="1" dirty="0" err="1">
                <a:solidFill>
                  <a:srgbClr val="6A3E3E"/>
                </a:solidFill>
                <a:latin typeface="Consolas" panose="020B0609020204030204" pitchFamily="49" charset="0"/>
              </a:rPr>
              <a:t>args</a:t>
            </a:r>
            <a:r>
              <a:rPr lang="en-US" b="1" dirty="0">
                <a:solidFill>
                  <a:srgbClr val="000000"/>
                </a:solidFill>
                <a:latin typeface="Consolas" panose="020B0609020204030204" pitchFamily="49" charset="0"/>
              </a:rPr>
              <a:t>) {</a:t>
            </a:r>
          </a:p>
          <a:p>
            <a:pPr lvl="2"/>
            <a:r>
              <a:rPr lang="en-US" dirty="0" err="1">
                <a:solidFill>
                  <a:srgbClr val="000000"/>
                </a:solidFill>
                <a:latin typeface="Consolas" panose="020B0609020204030204" pitchFamily="49" charset="0"/>
              </a:rPr>
              <a:t>Rect</a:t>
            </a:r>
            <a:r>
              <a:rPr lang="en-US" dirty="0">
                <a:solidFill>
                  <a:srgbClr val="000000"/>
                </a:solidFill>
                <a:latin typeface="Consolas" panose="020B0609020204030204" pitchFamily="49" charset="0"/>
              </a:rPr>
              <a:t> r1 = </a:t>
            </a:r>
            <a:r>
              <a:rPr lang="en-US" b="1" dirty="0">
                <a:solidFill>
                  <a:srgbClr val="7F0055"/>
                </a:solidFill>
                <a:latin typeface="Consolas" panose="020B0609020204030204" pitchFamily="49" charset="0"/>
              </a:rPr>
              <a:t>new</a:t>
            </a:r>
            <a:r>
              <a:rPr lang="en-US" b="1" dirty="0">
                <a:solidFill>
                  <a:srgbClr val="000000"/>
                </a:solidFill>
                <a:latin typeface="Consolas" panose="020B0609020204030204" pitchFamily="49" charset="0"/>
              </a:rPr>
              <a:t> </a:t>
            </a:r>
            <a:r>
              <a:rPr lang="en-US" b="1" dirty="0" err="1">
                <a:solidFill>
                  <a:srgbClr val="000000"/>
                </a:solidFill>
                <a:latin typeface="Consolas" panose="020B0609020204030204" pitchFamily="49" charset="0"/>
              </a:rPr>
              <a:t>Rect</a:t>
            </a:r>
            <a:r>
              <a:rPr lang="en-US" b="1" dirty="0">
                <a:solidFill>
                  <a:srgbClr val="000000"/>
                </a:solidFill>
                <a:latin typeface="Consolas" panose="020B0609020204030204" pitchFamily="49" charset="0"/>
              </a:rPr>
              <a:t>(6,6,</a:t>
            </a:r>
            <a:r>
              <a:rPr lang="en-US" b="1" dirty="0">
                <a:solidFill>
                  <a:srgbClr val="7F0055"/>
                </a:solidFill>
                <a:latin typeface="Consolas" panose="020B0609020204030204" pitchFamily="49" charset="0"/>
              </a:rPr>
              <a:t>false</a:t>
            </a:r>
            <a:r>
              <a:rPr lang="en-US" b="1" dirty="0">
                <a:solidFill>
                  <a:srgbClr val="000000"/>
                </a:solidFill>
                <a:latin typeface="Consolas" panose="020B0609020204030204" pitchFamily="49" charset="0"/>
              </a:rPr>
              <a:t>);</a:t>
            </a:r>
          </a:p>
          <a:p>
            <a:pPr lvl="2"/>
            <a:r>
              <a:rPr lang="en-US" dirty="0" err="1">
                <a:solidFill>
                  <a:srgbClr val="000000"/>
                </a:solidFill>
                <a:latin typeface="Consolas" panose="020B0609020204030204" pitchFamily="49" charset="0"/>
              </a:rPr>
              <a:t>System.</a:t>
            </a:r>
            <a:r>
              <a:rPr lang="en-US" b="1" i="1" dirty="0" err="1">
                <a:solidFill>
                  <a:srgbClr val="0000C0"/>
                </a:solidFill>
                <a:latin typeface="Consolas" panose="020B0609020204030204" pitchFamily="49" charset="0"/>
              </a:rPr>
              <a:t>out</a:t>
            </a:r>
            <a:r>
              <a:rPr lang="en-US" b="1" i="1" dirty="0" err="1">
                <a:solidFill>
                  <a:srgbClr val="000000"/>
                </a:solidFill>
                <a:latin typeface="Consolas" panose="020B0609020204030204" pitchFamily="49" charset="0"/>
              </a:rPr>
              <a:t>.println</a:t>
            </a:r>
            <a:r>
              <a:rPr lang="en-US" b="1" i="1" dirty="0">
                <a:solidFill>
                  <a:srgbClr val="000000"/>
                </a:solidFill>
                <a:latin typeface="Consolas" panose="020B0609020204030204" pitchFamily="49" charset="0"/>
              </a:rPr>
              <a:t>(</a:t>
            </a:r>
            <a:r>
              <a:rPr lang="en-US" b="1" i="1" dirty="0">
                <a:solidFill>
                  <a:srgbClr val="6A3E3E"/>
                </a:solidFill>
                <a:latin typeface="Consolas" panose="020B0609020204030204" pitchFamily="49" charset="0"/>
              </a:rPr>
              <a:t>r1</a:t>
            </a:r>
            <a:r>
              <a:rPr lang="en-US" b="1" i="1" dirty="0">
                <a:solidFill>
                  <a:srgbClr val="000000"/>
                </a:solidFill>
                <a:latin typeface="Consolas" panose="020B0609020204030204" pitchFamily="49" charset="0"/>
              </a:rPr>
              <a:t>.</a:t>
            </a:r>
            <a:r>
              <a:rPr lang="en-US" b="1" i="1" dirty="0">
                <a:solidFill>
                  <a:srgbClr val="0000C0"/>
                </a:solidFill>
                <a:latin typeface="Consolas" panose="020B0609020204030204" pitchFamily="49" charset="0"/>
              </a:rPr>
              <a:t>len</a:t>
            </a:r>
            <a:r>
              <a:rPr lang="en-US" b="1" i="1" dirty="0">
                <a:solidFill>
                  <a:srgbClr val="000000"/>
                </a:solidFill>
                <a:latin typeface="Consolas" panose="020B0609020204030204" pitchFamily="49" charset="0"/>
              </a:rPr>
              <a:t>);</a:t>
            </a:r>
          </a:p>
          <a:p>
            <a:pPr lvl="1"/>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a:t>
            </a:r>
            <a:endParaRPr lang="en-US" dirty="0" smtClean="0">
              <a:solidFill>
                <a:srgbClr val="000000"/>
              </a:solidFill>
              <a:latin typeface="Consolas"/>
            </a:endParaRPr>
          </a:p>
        </p:txBody>
      </p:sp>
    </p:spTree>
    <p:extLst>
      <p:ext uri="{BB962C8B-B14F-4D97-AF65-F5344CB8AC3E}">
        <p14:creationId xmlns:p14="http://schemas.microsoft.com/office/powerpoint/2010/main" val="3353619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3" presetClass="entr" presetSubtype="10" fill="hold" grpId="0" nodeType="clickEffect">
                                  <p:stCondLst>
                                    <p:cond delay="0"/>
                                  </p:stCondLst>
                                  <p:childTnLst>
                                    <p:set>
                                      <p:cBhvr>
                                        <p:cTn id="18" dur="1" fill="hold">
                                          <p:stCondLst>
                                            <p:cond delay="0"/>
                                          </p:stCondLst>
                                        </p:cTn>
                                        <p:tgtEl>
                                          <p:spTgt spid="4">
                                            <p:bg/>
                                          </p:spTgt>
                                        </p:tgtEl>
                                        <p:attrNameLst>
                                          <p:attrName>style.visibility</p:attrName>
                                        </p:attrNameLst>
                                      </p:cBhvr>
                                      <p:to>
                                        <p:strVal val="visible"/>
                                      </p:to>
                                    </p:set>
                                    <p:animEffect transition="in" filter="blinds(horizontal)">
                                      <p:cBhvr>
                                        <p:cTn id="19" dur="500"/>
                                        <p:tgtEl>
                                          <p:spTgt spid="4">
                                            <p:bg/>
                                          </p:spTgt>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grpId="0" nodeType="clickEffect">
                                  <p:stCondLst>
                                    <p:cond delay="0"/>
                                  </p:stCondLst>
                                  <p:childTnLst>
                                    <p:set>
                                      <p:cBhvr>
                                        <p:cTn id="23" dur="1" fill="hold">
                                          <p:stCondLst>
                                            <p:cond delay="0"/>
                                          </p:stCondLst>
                                        </p:cTn>
                                        <p:tgtEl>
                                          <p:spTgt spid="4">
                                            <p:txEl>
                                              <p:pRg st="0" end="0"/>
                                            </p:txEl>
                                          </p:spTgt>
                                        </p:tgtEl>
                                        <p:attrNameLst>
                                          <p:attrName>style.visibility</p:attrName>
                                        </p:attrNameLst>
                                      </p:cBhvr>
                                      <p:to>
                                        <p:strVal val="visible"/>
                                      </p:to>
                                    </p:set>
                                    <p:animEffect transition="in" filter="blinds(horizontal)">
                                      <p:cBhvr>
                                        <p:cTn id="24" dur="500"/>
                                        <p:tgtEl>
                                          <p:spTgt spid="4">
                                            <p:txEl>
                                              <p:pRg st="0" end="0"/>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grpId="0" nodeType="clickEffect">
                                  <p:stCondLst>
                                    <p:cond delay="0"/>
                                  </p:stCondLst>
                                  <p:childTnLst>
                                    <p:set>
                                      <p:cBhvr>
                                        <p:cTn id="28" dur="1" fill="hold">
                                          <p:stCondLst>
                                            <p:cond delay="0"/>
                                          </p:stCondLst>
                                        </p:cTn>
                                        <p:tgtEl>
                                          <p:spTgt spid="4">
                                            <p:txEl>
                                              <p:pRg st="1" end="1"/>
                                            </p:txEl>
                                          </p:spTgt>
                                        </p:tgtEl>
                                        <p:attrNameLst>
                                          <p:attrName>style.visibility</p:attrName>
                                        </p:attrNameLst>
                                      </p:cBhvr>
                                      <p:to>
                                        <p:strVal val="visible"/>
                                      </p:to>
                                    </p:set>
                                    <p:animEffect transition="in" filter="blinds(horizontal)">
                                      <p:cBhvr>
                                        <p:cTn id="29" dur="500"/>
                                        <p:tgtEl>
                                          <p:spTgt spid="4">
                                            <p:txEl>
                                              <p:pRg st="1" end="1"/>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3" presetClass="entr" presetSubtype="10" fill="hold" grpId="0" nodeType="clickEffect">
                                  <p:stCondLst>
                                    <p:cond delay="0"/>
                                  </p:stCondLst>
                                  <p:childTnLst>
                                    <p:set>
                                      <p:cBhvr>
                                        <p:cTn id="33" dur="1" fill="hold">
                                          <p:stCondLst>
                                            <p:cond delay="0"/>
                                          </p:stCondLst>
                                        </p:cTn>
                                        <p:tgtEl>
                                          <p:spTgt spid="4">
                                            <p:txEl>
                                              <p:pRg st="2" end="2"/>
                                            </p:txEl>
                                          </p:spTgt>
                                        </p:tgtEl>
                                        <p:attrNameLst>
                                          <p:attrName>style.visibility</p:attrName>
                                        </p:attrNameLst>
                                      </p:cBhvr>
                                      <p:to>
                                        <p:strVal val="visible"/>
                                      </p:to>
                                    </p:set>
                                    <p:animEffect transition="in" filter="blinds(horizontal)">
                                      <p:cBhvr>
                                        <p:cTn id="34" dur="500"/>
                                        <p:tgtEl>
                                          <p:spTgt spid="4">
                                            <p:txEl>
                                              <p:pRg st="2" end="2"/>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3" presetClass="entr" presetSubtype="10" fill="hold" grpId="0" nodeType="clickEffect">
                                  <p:stCondLst>
                                    <p:cond delay="0"/>
                                  </p:stCondLst>
                                  <p:childTnLst>
                                    <p:set>
                                      <p:cBhvr>
                                        <p:cTn id="38" dur="1" fill="hold">
                                          <p:stCondLst>
                                            <p:cond delay="0"/>
                                          </p:stCondLst>
                                        </p:cTn>
                                        <p:tgtEl>
                                          <p:spTgt spid="4">
                                            <p:txEl>
                                              <p:pRg st="3" end="3"/>
                                            </p:txEl>
                                          </p:spTgt>
                                        </p:tgtEl>
                                        <p:attrNameLst>
                                          <p:attrName>style.visibility</p:attrName>
                                        </p:attrNameLst>
                                      </p:cBhvr>
                                      <p:to>
                                        <p:strVal val="visible"/>
                                      </p:to>
                                    </p:set>
                                    <p:animEffect transition="in" filter="blinds(horizontal)">
                                      <p:cBhvr>
                                        <p:cTn id="39" dur="500"/>
                                        <p:tgtEl>
                                          <p:spTgt spid="4">
                                            <p:txEl>
                                              <p:pRg st="3" end="3"/>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3" presetClass="entr" presetSubtype="10" fill="hold" grpId="0" nodeType="clickEffect">
                                  <p:stCondLst>
                                    <p:cond delay="0"/>
                                  </p:stCondLst>
                                  <p:childTnLst>
                                    <p:set>
                                      <p:cBhvr>
                                        <p:cTn id="43" dur="1" fill="hold">
                                          <p:stCondLst>
                                            <p:cond delay="0"/>
                                          </p:stCondLst>
                                        </p:cTn>
                                        <p:tgtEl>
                                          <p:spTgt spid="4">
                                            <p:txEl>
                                              <p:pRg st="5" end="5"/>
                                            </p:txEl>
                                          </p:spTgt>
                                        </p:tgtEl>
                                        <p:attrNameLst>
                                          <p:attrName>style.visibility</p:attrName>
                                        </p:attrNameLst>
                                      </p:cBhvr>
                                      <p:to>
                                        <p:strVal val="visible"/>
                                      </p:to>
                                    </p:set>
                                    <p:animEffect transition="in" filter="blinds(horizontal)">
                                      <p:cBhvr>
                                        <p:cTn id="44" dur="500"/>
                                        <p:tgtEl>
                                          <p:spTgt spid="4">
                                            <p:txEl>
                                              <p:pRg st="5" end="5"/>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3" presetClass="entr" presetSubtype="10" fill="hold" grpId="0" nodeType="clickEffect">
                                  <p:stCondLst>
                                    <p:cond delay="0"/>
                                  </p:stCondLst>
                                  <p:childTnLst>
                                    <p:set>
                                      <p:cBhvr>
                                        <p:cTn id="48" dur="1" fill="hold">
                                          <p:stCondLst>
                                            <p:cond delay="0"/>
                                          </p:stCondLst>
                                        </p:cTn>
                                        <p:tgtEl>
                                          <p:spTgt spid="4">
                                            <p:txEl>
                                              <p:pRg st="6" end="6"/>
                                            </p:txEl>
                                          </p:spTgt>
                                        </p:tgtEl>
                                        <p:attrNameLst>
                                          <p:attrName>style.visibility</p:attrName>
                                        </p:attrNameLst>
                                      </p:cBhvr>
                                      <p:to>
                                        <p:strVal val="visible"/>
                                      </p:to>
                                    </p:set>
                                    <p:animEffect transition="in" filter="blinds(horizontal)">
                                      <p:cBhvr>
                                        <p:cTn id="49" dur="500"/>
                                        <p:tgtEl>
                                          <p:spTgt spid="4">
                                            <p:txEl>
                                              <p:pRg st="6" end="6"/>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3" presetClass="entr" presetSubtype="10" fill="hold" grpId="0" nodeType="clickEffect">
                                  <p:stCondLst>
                                    <p:cond delay="0"/>
                                  </p:stCondLst>
                                  <p:childTnLst>
                                    <p:set>
                                      <p:cBhvr>
                                        <p:cTn id="53" dur="1" fill="hold">
                                          <p:stCondLst>
                                            <p:cond delay="0"/>
                                          </p:stCondLst>
                                        </p:cTn>
                                        <p:tgtEl>
                                          <p:spTgt spid="4">
                                            <p:txEl>
                                              <p:pRg st="7" end="7"/>
                                            </p:txEl>
                                          </p:spTgt>
                                        </p:tgtEl>
                                        <p:attrNameLst>
                                          <p:attrName>style.visibility</p:attrName>
                                        </p:attrNameLst>
                                      </p:cBhvr>
                                      <p:to>
                                        <p:strVal val="visible"/>
                                      </p:to>
                                    </p:set>
                                    <p:animEffect transition="in" filter="blinds(horizontal)">
                                      <p:cBhvr>
                                        <p:cTn id="54" dur="500"/>
                                        <p:tgtEl>
                                          <p:spTgt spid="4">
                                            <p:txEl>
                                              <p:pRg st="7" end="7"/>
                                            </p:txEl>
                                          </p:spTgt>
                                        </p:tgtEl>
                                      </p:cBhvr>
                                    </p:animEffect>
                                  </p:childTnLst>
                                </p:cTn>
                              </p:par>
                            </p:childTnLst>
                          </p:cTn>
                        </p:par>
                      </p:childTnLst>
                    </p:cTn>
                  </p:par>
                  <p:par>
                    <p:cTn id="55" fill="hold">
                      <p:stCondLst>
                        <p:cond delay="indefinite"/>
                      </p:stCondLst>
                      <p:childTnLst>
                        <p:par>
                          <p:cTn id="56" fill="hold">
                            <p:stCondLst>
                              <p:cond delay="0"/>
                            </p:stCondLst>
                            <p:childTnLst>
                              <p:par>
                                <p:cTn id="57" presetID="3" presetClass="entr" presetSubtype="10" fill="hold" grpId="0" nodeType="clickEffect">
                                  <p:stCondLst>
                                    <p:cond delay="0"/>
                                  </p:stCondLst>
                                  <p:childTnLst>
                                    <p:set>
                                      <p:cBhvr>
                                        <p:cTn id="58" dur="1" fill="hold">
                                          <p:stCondLst>
                                            <p:cond delay="0"/>
                                          </p:stCondLst>
                                        </p:cTn>
                                        <p:tgtEl>
                                          <p:spTgt spid="4">
                                            <p:txEl>
                                              <p:pRg st="8" end="8"/>
                                            </p:txEl>
                                          </p:spTgt>
                                        </p:tgtEl>
                                        <p:attrNameLst>
                                          <p:attrName>style.visibility</p:attrName>
                                        </p:attrNameLst>
                                      </p:cBhvr>
                                      <p:to>
                                        <p:strVal val="visible"/>
                                      </p:to>
                                    </p:set>
                                    <p:animEffect transition="in" filter="blinds(horizontal)">
                                      <p:cBhvr>
                                        <p:cTn id="59" dur="500"/>
                                        <p:tgtEl>
                                          <p:spTgt spid="4">
                                            <p:txEl>
                                              <p:pRg st="8" end="8"/>
                                            </p:txEl>
                                          </p:spTgt>
                                        </p:tgtEl>
                                      </p:cBhvr>
                                    </p:animEffect>
                                  </p:childTnLst>
                                </p:cTn>
                              </p:par>
                            </p:childTnLst>
                          </p:cTn>
                        </p:par>
                      </p:childTnLst>
                    </p:cTn>
                  </p:par>
                  <p:par>
                    <p:cTn id="60" fill="hold">
                      <p:stCondLst>
                        <p:cond delay="indefinite"/>
                      </p:stCondLst>
                      <p:childTnLst>
                        <p:par>
                          <p:cTn id="61" fill="hold">
                            <p:stCondLst>
                              <p:cond delay="0"/>
                            </p:stCondLst>
                            <p:childTnLst>
                              <p:par>
                                <p:cTn id="62" presetID="3" presetClass="entr" presetSubtype="10" fill="hold" grpId="0" nodeType="clickEffect">
                                  <p:stCondLst>
                                    <p:cond delay="0"/>
                                  </p:stCondLst>
                                  <p:childTnLst>
                                    <p:set>
                                      <p:cBhvr>
                                        <p:cTn id="63" dur="1" fill="hold">
                                          <p:stCondLst>
                                            <p:cond delay="0"/>
                                          </p:stCondLst>
                                        </p:cTn>
                                        <p:tgtEl>
                                          <p:spTgt spid="4">
                                            <p:txEl>
                                              <p:pRg st="9" end="9"/>
                                            </p:txEl>
                                          </p:spTgt>
                                        </p:tgtEl>
                                        <p:attrNameLst>
                                          <p:attrName>style.visibility</p:attrName>
                                        </p:attrNameLst>
                                      </p:cBhvr>
                                      <p:to>
                                        <p:strVal val="visible"/>
                                      </p:to>
                                    </p:set>
                                    <p:animEffect transition="in" filter="blinds(horizontal)">
                                      <p:cBhvr>
                                        <p:cTn id="64" dur="500"/>
                                        <p:tgtEl>
                                          <p:spTgt spid="4">
                                            <p:txEl>
                                              <p:pRg st="9" end="9"/>
                                            </p:txEl>
                                          </p:spTgt>
                                        </p:tgtEl>
                                      </p:cBhvr>
                                    </p:animEffect>
                                  </p:childTnLst>
                                </p:cTn>
                              </p:par>
                            </p:childTnLst>
                          </p:cTn>
                        </p:par>
                      </p:childTnLst>
                    </p:cTn>
                  </p:par>
                  <p:par>
                    <p:cTn id="65" fill="hold">
                      <p:stCondLst>
                        <p:cond delay="indefinite"/>
                      </p:stCondLst>
                      <p:childTnLst>
                        <p:par>
                          <p:cTn id="66" fill="hold">
                            <p:stCondLst>
                              <p:cond delay="0"/>
                            </p:stCondLst>
                            <p:childTnLst>
                              <p:par>
                                <p:cTn id="67" presetID="3" presetClass="entr" presetSubtype="10" fill="hold" grpId="0" nodeType="clickEffect">
                                  <p:stCondLst>
                                    <p:cond delay="0"/>
                                  </p:stCondLst>
                                  <p:childTnLst>
                                    <p:set>
                                      <p:cBhvr>
                                        <p:cTn id="68" dur="1" fill="hold">
                                          <p:stCondLst>
                                            <p:cond delay="0"/>
                                          </p:stCondLst>
                                        </p:cTn>
                                        <p:tgtEl>
                                          <p:spTgt spid="4">
                                            <p:txEl>
                                              <p:pRg st="11" end="11"/>
                                            </p:txEl>
                                          </p:spTgt>
                                        </p:tgtEl>
                                        <p:attrNameLst>
                                          <p:attrName>style.visibility</p:attrName>
                                        </p:attrNameLst>
                                      </p:cBhvr>
                                      <p:to>
                                        <p:strVal val="visible"/>
                                      </p:to>
                                    </p:set>
                                    <p:animEffect transition="in" filter="blinds(horizontal)">
                                      <p:cBhvr>
                                        <p:cTn id="69" dur="500"/>
                                        <p:tgtEl>
                                          <p:spTgt spid="4">
                                            <p:txEl>
                                              <p:pRg st="11" end="11"/>
                                            </p:txEl>
                                          </p:spTgt>
                                        </p:tgtEl>
                                      </p:cBhvr>
                                    </p:animEffect>
                                  </p:childTnLst>
                                </p:cTn>
                              </p:par>
                            </p:childTnLst>
                          </p:cTn>
                        </p:par>
                      </p:childTnLst>
                    </p:cTn>
                  </p:par>
                  <p:par>
                    <p:cTn id="70" fill="hold">
                      <p:stCondLst>
                        <p:cond delay="indefinite"/>
                      </p:stCondLst>
                      <p:childTnLst>
                        <p:par>
                          <p:cTn id="71" fill="hold">
                            <p:stCondLst>
                              <p:cond delay="0"/>
                            </p:stCondLst>
                            <p:childTnLst>
                              <p:par>
                                <p:cTn id="72" presetID="3" presetClass="entr" presetSubtype="10" fill="hold" grpId="0" nodeType="clickEffect">
                                  <p:stCondLst>
                                    <p:cond delay="0"/>
                                  </p:stCondLst>
                                  <p:childTnLst>
                                    <p:set>
                                      <p:cBhvr>
                                        <p:cTn id="73" dur="1" fill="hold">
                                          <p:stCondLst>
                                            <p:cond delay="0"/>
                                          </p:stCondLst>
                                        </p:cTn>
                                        <p:tgtEl>
                                          <p:spTgt spid="5">
                                            <p:bg/>
                                          </p:spTgt>
                                        </p:tgtEl>
                                        <p:attrNameLst>
                                          <p:attrName>style.visibility</p:attrName>
                                        </p:attrNameLst>
                                      </p:cBhvr>
                                      <p:to>
                                        <p:strVal val="visible"/>
                                      </p:to>
                                    </p:set>
                                    <p:animEffect transition="in" filter="blinds(horizontal)">
                                      <p:cBhvr>
                                        <p:cTn id="74" dur="500"/>
                                        <p:tgtEl>
                                          <p:spTgt spid="5">
                                            <p:bg/>
                                          </p:spTgt>
                                        </p:tgtEl>
                                      </p:cBhvr>
                                    </p:animEffect>
                                  </p:childTnLst>
                                </p:cTn>
                              </p:par>
                            </p:childTnLst>
                          </p:cTn>
                        </p:par>
                      </p:childTnLst>
                    </p:cTn>
                  </p:par>
                  <p:par>
                    <p:cTn id="75" fill="hold">
                      <p:stCondLst>
                        <p:cond delay="indefinite"/>
                      </p:stCondLst>
                      <p:childTnLst>
                        <p:par>
                          <p:cTn id="76" fill="hold">
                            <p:stCondLst>
                              <p:cond delay="0"/>
                            </p:stCondLst>
                            <p:childTnLst>
                              <p:par>
                                <p:cTn id="77" presetID="3" presetClass="entr" presetSubtype="10" fill="hold" grpId="0" nodeType="clickEffect">
                                  <p:stCondLst>
                                    <p:cond delay="0"/>
                                  </p:stCondLst>
                                  <p:childTnLst>
                                    <p:set>
                                      <p:cBhvr>
                                        <p:cTn id="78" dur="1" fill="hold">
                                          <p:stCondLst>
                                            <p:cond delay="0"/>
                                          </p:stCondLst>
                                        </p:cTn>
                                        <p:tgtEl>
                                          <p:spTgt spid="5">
                                            <p:txEl>
                                              <p:pRg st="0" end="0"/>
                                            </p:txEl>
                                          </p:spTgt>
                                        </p:tgtEl>
                                        <p:attrNameLst>
                                          <p:attrName>style.visibility</p:attrName>
                                        </p:attrNameLst>
                                      </p:cBhvr>
                                      <p:to>
                                        <p:strVal val="visible"/>
                                      </p:to>
                                    </p:set>
                                    <p:animEffect transition="in" filter="blinds(horizontal)">
                                      <p:cBhvr>
                                        <p:cTn id="79" dur="500"/>
                                        <p:tgtEl>
                                          <p:spTgt spid="5">
                                            <p:txEl>
                                              <p:pRg st="0" end="0"/>
                                            </p:txEl>
                                          </p:spTgt>
                                        </p:tgtEl>
                                      </p:cBhvr>
                                    </p:animEffect>
                                  </p:childTnLst>
                                </p:cTn>
                              </p:par>
                            </p:childTnLst>
                          </p:cTn>
                        </p:par>
                      </p:childTnLst>
                    </p:cTn>
                  </p:par>
                  <p:par>
                    <p:cTn id="80" fill="hold">
                      <p:stCondLst>
                        <p:cond delay="indefinite"/>
                      </p:stCondLst>
                      <p:childTnLst>
                        <p:par>
                          <p:cTn id="81" fill="hold">
                            <p:stCondLst>
                              <p:cond delay="0"/>
                            </p:stCondLst>
                            <p:childTnLst>
                              <p:par>
                                <p:cTn id="82" presetID="3" presetClass="entr" presetSubtype="10" fill="hold" grpId="0" nodeType="clickEffect">
                                  <p:stCondLst>
                                    <p:cond delay="0"/>
                                  </p:stCondLst>
                                  <p:childTnLst>
                                    <p:set>
                                      <p:cBhvr>
                                        <p:cTn id="83" dur="1" fill="hold">
                                          <p:stCondLst>
                                            <p:cond delay="0"/>
                                          </p:stCondLst>
                                        </p:cTn>
                                        <p:tgtEl>
                                          <p:spTgt spid="5">
                                            <p:txEl>
                                              <p:pRg st="1" end="1"/>
                                            </p:txEl>
                                          </p:spTgt>
                                        </p:tgtEl>
                                        <p:attrNameLst>
                                          <p:attrName>style.visibility</p:attrName>
                                        </p:attrNameLst>
                                      </p:cBhvr>
                                      <p:to>
                                        <p:strVal val="visible"/>
                                      </p:to>
                                    </p:set>
                                    <p:animEffect transition="in" filter="blinds(horizontal)">
                                      <p:cBhvr>
                                        <p:cTn id="84" dur="500"/>
                                        <p:tgtEl>
                                          <p:spTgt spid="5">
                                            <p:txEl>
                                              <p:pRg st="1" end="1"/>
                                            </p:txEl>
                                          </p:spTgt>
                                        </p:tgtEl>
                                      </p:cBhvr>
                                    </p:animEffect>
                                  </p:childTnLst>
                                </p:cTn>
                              </p:par>
                            </p:childTnLst>
                          </p:cTn>
                        </p:par>
                      </p:childTnLst>
                    </p:cTn>
                  </p:par>
                  <p:par>
                    <p:cTn id="85" fill="hold">
                      <p:stCondLst>
                        <p:cond delay="indefinite"/>
                      </p:stCondLst>
                      <p:childTnLst>
                        <p:par>
                          <p:cTn id="86" fill="hold">
                            <p:stCondLst>
                              <p:cond delay="0"/>
                            </p:stCondLst>
                            <p:childTnLst>
                              <p:par>
                                <p:cTn id="87" presetID="3" presetClass="entr" presetSubtype="10" fill="hold" grpId="0" nodeType="clickEffect">
                                  <p:stCondLst>
                                    <p:cond delay="0"/>
                                  </p:stCondLst>
                                  <p:childTnLst>
                                    <p:set>
                                      <p:cBhvr>
                                        <p:cTn id="88" dur="1" fill="hold">
                                          <p:stCondLst>
                                            <p:cond delay="0"/>
                                          </p:stCondLst>
                                        </p:cTn>
                                        <p:tgtEl>
                                          <p:spTgt spid="5">
                                            <p:txEl>
                                              <p:pRg st="2" end="2"/>
                                            </p:txEl>
                                          </p:spTgt>
                                        </p:tgtEl>
                                        <p:attrNameLst>
                                          <p:attrName>style.visibility</p:attrName>
                                        </p:attrNameLst>
                                      </p:cBhvr>
                                      <p:to>
                                        <p:strVal val="visible"/>
                                      </p:to>
                                    </p:set>
                                    <p:animEffect transition="in" filter="blinds(horizontal)">
                                      <p:cBhvr>
                                        <p:cTn id="89" dur="500"/>
                                        <p:tgtEl>
                                          <p:spTgt spid="5">
                                            <p:txEl>
                                              <p:pRg st="2" end="2"/>
                                            </p:txEl>
                                          </p:spTgt>
                                        </p:tgtEl>
                                      </p:cBhvr>
                                    </p:animEffect>
                                  </p:childTnLst>
                                </p:cTn>
                              </p:par>
                            </p:childTnLst>
                          </p:cTn>
                        </p:par>
                      </p:childTnLst>
                    </p:cTn>
                  </p:par>
                  <p:par>
                    <p:cTn id="90" fill="hold">
                      <p:stCondLst>
                        <p:cond delay="indefinite"/>
                      </p:stCondLst>
                      <p:childTnLst>
                        <p:par>
                          <p:cTn id="91" fill="hold">
                            <p:stCondLst>
                              <p:cond delay="0"/>
                            </p:stCondLst>
                            <p:childTnLst>
                              <p:par>
                                <p:cTn id="92" presetID="3" presetClass="entr" presetSubtype="10" fill="hold" grpId="0" nodeType="clickEffect">
                                  <p:stCondLst>
                                    <p:cond delay="0"/>
                                  </p:stCondLst>
                                  <p:childTnLst>
                                    <p:set>
                                      <p:cBhvr>
                                        <p:cTn id="93" dur="1" fill="hold">
                                          <p:stCondLst>
                                            <p:cond delay="0"/>
                                          </p:stCondLst>
                                        </p:cTn>
                                        <p:tgtEl>
                                          <p:spTgt spid="5">
                                            <p:txEl>
                                              <p:pRg st="3" end="3"/>
                                            </p:txEl>
                                          </p:spTgt>
                                        </p:tgtEl>
                                        <p:attrNameLst>
                                          <p:attrName>style.visibility</p:attrName>
                                        </p:attrNameLst>
                                      </p:cBhvr>
                                      <p:to>
                                        <p:strVal val="visible"/>
                                      </p:to>
                                    </p:set>
                                    <p:animEffect transition="in" filter="blinds(horizontal)">
                                      <p:cBhvr>
                                        <p:cTn id="94" dur="500"/>
                                        <p:tgtEl>
                                          <p:spTgt spid="5">
                                            <p:txEl>
                                              <p:pRg st="3" end="3"/>
                                            </p:txEl>
                                          </p:spTgt>
                                        </p:tgtEl>
                                      </p:cBhvr>
                                    </p:animEffect>
                                  </p:childTnLst>
                                </p:cTn>
                              </p:par>
                            </p:childTnLst>
                          </p:cTn>
                        </p:par>
                      </p:childTnLst>
                    </p:cTn>
                  </p:par>
                  <p:par>
                    <p:cTn id="95" fill="hold">
                      <p:stCondLst>
                        <p:cond delay="indefinite"/>
                      </p:stCondLst>
                      <p:childTnLst>
                        <p:par>
                          <p:cTn id="96" fill="hold">
                            <p:stCondLst>
                              <p:cond delay="0"/>
                            </p:stCondLst>
                            <p:childTnLst>
                              <p:par>
                                <p:cTn id="97" presetID="3" presetClass="entr" presetSubtype="10" fill="hold" grpId="0" nodeType="clickEffect">
                                  <p:stCondLst>
                                    <p:cond delay="0"/>
                                  </p:stCondLst>
                                  <p:childTnLst>
                                    <p:set>
                                      <p:cBhvr>
                                        <p:cTn id="98" dur="1" fill="hold">
                                          <p:stCondLst>
                                            <p:cond delay="0"/>
                                          </p:stCondLst>
                                        </p:cTn>
                                        <p:tgtEl>
                                          <p:spTgt spid="5">
                                            <p:txEl>
                                              <p:pRg st="4" end="4"/>
                                            </p:txEl>
                                          </p:spTgt>
                                        </p:tgtEl>
                                        <p:attrNameLst>
                                          <p:attrName>style.visibility</p:attrName>
                                        </p:attrNameLst>
                                      </p:cBhvr>
                                      <p:to>
                                        <p:strVal val="visible"/>
                                      </p:to>
                                    </p:set>
                                    <p:animEffect transition="in" filter="blinds(horizontal)">
                                      <p:cBhvr>
                                        <p:cTn id="99" dur="500"/>
                                        <p:tgtEl>
                                          <p:spTgt spid="5">
                                            <p:txEl>
                                              <p:pRg st="4" end="4"/>
                                            </p:txEl>
                                          </p:spTgt>
                                        </p:tgtEl>
                                      </p:cBhvr>
                                    </p:animEffect>
                                  </p:childTnLst>
                                </p:cTn>
                              </p:par>
                            </p:childTnLst>
                          </p:cTn>
                        </p:par>
                      </p:childTnLst>
                    </p:cTn>
                  </p:par>
                  <p:par>
                    <p:cTn id="100" fill="hold">
                      <p:stCondLst>
                        <p:cond delay="indefinite"/>
                      </p:stCondLst>
                      <p:childTnLst>
                        <p:par>
                          <p:cTn id="101" fill="hold">
                            <p:stCondLst>
                              <p:cond delay="0"/>
                            </p:stCondLst>
                            <p:childTnLst>
                              <p:par>
                                <p:cTn id="102" presetID="3" presetClass="entr" presetSubtype="10" fill="hold" grpId="0" nodeType="clickEffect">
                                  <p:stCondLst>
                                    <p:cond delay="0"/>
                                  </p:stCondLst>
                                  <p:childTnLst>
                                    <p:set>
                                      <p:cBhvr>
                                        <p:cTn id="103" dur="1" fill="hold">
                                          <p:stCondLst>
                                            <p:cond delay="0"/>
                                          </p:stCondLst>
                                        </p:cTn>
                                        <p:tgtEl>
                                          <p:spTgt spid="5">
                                            <p:txEl>
                                              <p:pRg st="5" end="5"/>
                                            </p:txEl>
                                          </p:spTgt>
                                        </p:tgtEl>
                                        <p:attrNameLst>
                                          <p:attrName>style.visibility</p:attrName>
                                        </p:attrNameLst>
                                      </p:cBhvr>
                                      <p:to>
                                        <p:strVal val="visible"/>
                                      </p:to>
                                    </p:set>
                                    <p:animEffect transition="in" filter="blinds(horizontal)">
                                      <p:cBhvr>
                                        <p:cTn id="104"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build="p" bldLvl="4" animBg="1"/>
      <p:bldP spid="5" grpId="0" build="p" bldLvl="4"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this keyword</a:t>
            </a:r>
            <a:endParaRPr lang="en-US" dirty="0"/>
          </a:p>
        </p:txBody>
      </p:sp>
      <p:sp>
        <p:nvSpPr>
          <p:cNvPr id="3" name="Content Placeholder 2"/>
          <p:cNvSpPr>
            <a:spLocks noGrp="1"/>
          </p:cNvSpPr>
          <p:nvPr>
            <p:ph idx="1"/>
          </p:nvPr>
        </p:nvSpPr>
        <p:spPr/>
        <p:txBody>
          <a:bodyPr/>
          <a:lstStyle/>
          <a:p>
            <a:r>
              <a:rPr lang="en-US" dirty="0"/>
              <a:t> </a:t>
            </a:r>
            <a:r>
              <a:rPr lang="en-US" i="1" dirty="0">
                <a:solidFill>
                  <a:srgbClr val="C00000"/>
                </a:solidFill>
              </a:rPr>
              <a:t>this</a:t>
            </a:r>
            <a:r>
              <a:rPr lang="en-US" dirty="0"/>
              <a:t> is a reference variable that refers to the </a:t>
            </a:r>
            <a:r>
              <a:rPr lang="en-US" i="1" dirty="0">
                <a:solidFill>
                  <a:schemeClr val="tx2"/>
                </a:solidFill>
              </a:rPr>
              <a:t>current object</a:t>
            </a:r>
            <a:r>
              <a:rPr lang="en-US" dirty="0"/>
              <a:t>.</a:t>
            </a:r>
          </a:p>
          <a:p>
            <a:r>
              <a:rPr lang="en-US" dirty="0"/>
              <a:t> </a:t>
            </a:r>
            <a:r>
              <a:rPr lang="en-US" i="1" dirty="0">
                <a:solidFill>
                  <a:srgbClr val="C00000"/>
                </a:solidFill>
              </a:rPr>
              <a:t>this </a:t>
            </a:r>
            <a:r>
              <a:rPr lang="en-US" dirty="0"/>
              <a:t>can be used to </a:t>
            </a:r>
            <a:r>
              <a:rPr lang="en-US" i="1" dirty="0">
                <a:solidFill>
                  <a:schemeClr val="tx2"/>
                </a:solidFill>
              </a:rPr>
              <a:t>invoke</a:t>
            </a:r>
            <a:r>
              <a:rPr lang="en-US" dirty="0"/>
              <a:t> current object's method.</a:t>
            </a:r>
          </a:p>
          <a:p>
            <a:r>
              <a:rPr lang="en-US" dirty="0"/>
              <a:t> </a:t>
            </a:r>
            <a:r>
              <a:rPr lang="en-US" i="1" dirty="0">
                <a:solidFill>
                  <a:srgbClr val="C00000"/>
                </a:solidFill>
              </a:rPr>
              <a:t>this</a:t>
            </a:r>
            <a:r>
              <a:rPr lang="en-US" dirty="0"/>
              <a:t>() can be used to </a:t>
            </a:r>
            <a:r>
              <a:rPr lang="en-US" i="1" dirty="0">
                <a:solidFill>
                  <a:schemeClr val="tx2"/>
                </a:solidFill>
              </a:rPr>
              <a:t>invoke</a:t>
            </a:r>
            <a:r>
              <a:rPr lang="en-US" dirty="0"/>
              <a:t> current class constructor</a:t>
            </a:r>
          </a:p>
          <a:p>
            <a:r>
              <a:rPr lang="en-US" dirty="0"/>
              <a:t> </a:t>
            </a:r>
            <a:r>
              <a:rPr lang="en-US" i="1" dirty="0">
                <a:solidFill>
                  <a:srgbClr val="C00000"/>
                </a:solidFill>
              </a:rPr>
              <a:t>this </a:t>
            </a:r>
            <a:r>
              <a:rPr lang="en-US" dirty="0"/>
              <a:t>can be passed as a </a:t>
            </a:r>
            <a:r>
              <a:rPr lang="en-US" i="1" dirty="0">
                <a:solidFill>
                  <a:schemeClr val="tx2"/>
                </a:solidFill>
              </a:rPr>
              <a:t>parameter</a:t>
            </a:r>
            <a:r>
              <a:rPr lang="en-US" dirty="0"/>
              <a:t> to </a:t>
            </a:r>
            <a:r>
              <a:rPr lang="en-US" i="1" dirty="0">
                <a:solidFill>
                  <a:schemeClr val="tx2"/>
                </a:solidFill>
              </a:rPr>
              <a:t>constructor</a:t>
            </a:r>
            <a:r>
              <a:rPr lang="en-US" dirty="0"/>
              <a:t> and </a:t>
            </a:r>
            <a:r>
              <a:rPr lang="en-US" i="1" dirty="0">
                <a:solidFill>
                  <a:schemeClr val="tx2"/>
                </a:solidFill>
              </a:rPr>
              <a:t>method</a:t>
            </a:r>
            <a:r>
              <a:rPr lang="en-US" dirty="0">
                <a:solidFill>
                  <a:schemeClr val="tx2"/>
                </a:solidFill>
              </a:rPr>
              <a:t> </a:t>
            </a:r>
            <a:r>
              <a:rPr lang="en-US" i="1" dirty="0">
                <a:solidFill>
                  <a:schemeClr val="tx2"/>
                </a:solidFill>
              </a:rPr>
              <a:t>call</a:t>
            </a:r>
            <a:r>
              <a:rPr lang="en-US" dirty="0"/>
              <a:t>.</a:t>
            </a:r>
          </a:p>
          <a:p>
            <a:r>
              <a:rPr lang="en-US" dirty="0"/>
              <a:t> </a:t>
            </a:r>
            <a:r>
              <a:rPr lang="en-US" i="1" dirty="0">
                <a:solidFill>
                  <a:srgbClr val="C00000"/>
                </a:solidFill>
              </a:rPr>
              <a:t>this </a:t>
            </a:r>
            <a:r>
              <a:rPr lang="en-US" dirty="0"/>
              <a:t>can be used to </a:t>
            </a:r>
            <a:r>
              <a:rPr lang="en-US" i="1" dirty="0">
                <a:solidFill>
                  <a:schemeClr val="tx2"/>
                </a:solidFill>
              </a:rPr>
              <a:t>return</a:t>
            </a:r>
            <a:r>
              <a:rPr lang="en-US" dirty="0"/>
              <a:t> the </a:t>
            </a:r>
            <a:r>
              <a:rPr lang="en-US" i="1" dirty="0">
                <a:solidFill>
                  <a:schemeClr val="tx2"/>
                </a:solidFill>
              </a:rPr>
              <a:t>current</a:t>
            </a:r>
            <a:r>
              <a:rPr lang="en-US" dirty="0"/>
              <a:t> </a:t>
            </a:r>
            <a:r>
              <a:rPr lang="en-US" i="1" dirty="0">
                <a:solidFill>
                  <a:schemeClr val="tx2"/>
                </a:solidFill>
              </a:rPr>
              <a:t>object</a:t>
            </a:r>
            <a:r>
              <a:rPr lang="en-US" dirty="0"/>
              <a:t> from the method.</a:t>
            </a:r>
            <a:endParaRPr lang="en-IN" dirty="0"/>
          </a:p>
          <a:p>
            <a:endParaRPr lang="en-US" dirty="0"/>
          </a:p>
        </p:txBody>
      </p:sp>
    </p:spTree>
    <p:extLst>
      <p:ext uri="{BB962C8B-B14F-4D97-AF65-F5344CB8AC3E}">
        <p14:creationId xmlns:p14="http://schemas.microsoft.com/office/powerpoint/2010/main" val="2526780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a:spLocks noGrp="1"/>
          </p:cNvSpPr>
          <p:nvPr>
            <p:ph idx="4294967295"/>
          </p:nvPr>
        </p:nvSpPr>
        <p:spPr>
          <a:xfrm>
            <a:off x="0" y="0"/>
            <a:ext cx="9144000" cy="6858000"/>
          </a:xfrm>
        </p:spPr>
        <p:txBody>
          <a:bodyPr>
            <a:normAutofit fontScale="85000" lnSpcReduction="10000"/>
          </a:bodyPr>
          <a:lstStyle/>
          <a:p>
            <a:pPr marL="0" indent="0">
              <a:spcBef>
                <a:spcPts val="0"/>
              </a:spcBef>
              <a:buFont typeface="Arial" pitchFamily="34" charset="0"/>
              <a:buNone/>
            </a:pPr>
            <a:r>
              <a:rPr lang="en-IN" dirty="0" smtClean="0">
                <a:solidFill>
                  <a:srgbClr val="7F0055"/>
                </a:solidFill>
                <a:latin typeface="Consolas" panose="020B0609020204030204" pitchFamily="49" charset="0"/>
              </a:rPr>
              <a:t>class</a:t>
            </a:r>
            <a:r>
              <a:rPr lang="en-IN" dirty="0" smtClean="0">
                <a:latin typeface="Consolas" panose="020B0609020204030204" pitchFamily="49" charset="0"/>
              </a:rPr>
              <a:t> Box {</a:t>
            </a:r>
          </a:p>
          <a:p>
            <a:pPr marL="0" indent="0">
              <a:spcBef>
                <a:spcPts val="0"/>
              </a:spcBef>
              <a:buFont typeface="Arial" pitchFamily="34" charset="0"/>
              <a:buNone/>
            </a:pPr>
            <a:r>
              <a:rPr lang="en-IN" dirty="0" smtClean="0">
                <a:latin typeface="Consolas" panose="020B0609020204030204" pitchFamily="49" charset="0"/>
              </a:rPr>
              <a:t>	</a:t>
            </a:r>
            <a:r>
              <a:rPr lang="en-IN" dirty="0" smtClean="0">
                <a:solidFill>
                  <a:srgbClr val="7F0055"/>
                </a:solidFill>
                <a:latin typeface="Consolas" panose="020B0609020204030204" pitchFamily="49" charset="0"/>
              </a:rPr>
              <a:t>double</a:t>
            </a:r>
            <a:r>
              <a:rPr lang="en-IN" dirty="0" smtClean="0">
                <a:latin typeface="Consolas" panose="020B0609020204030204" pitchFamily="49" charset="0"/>
              </a:rPr>
              <a:t> </a:t>
            </a:r>
            <a:r>
              <a:rPr lang="en-IN" dirty="0" smtClean="0">
                <a:solidFill>
                  <a:srgbClr val="0000FF"/>
                </a:solidFill>
                <a:latin typeface="Consolas" panose="020B0609020204030204" pitchFamily="49" charset="0"/>
              </a:rPr>
              <a:t>length</a:t>
            </a:r>
            <a:r>
              <a:rPr lang="en-IN" dirty="0" smtClean="0">
                <a:latin typeface="Consolas" panose="020B0609020204030204" pitchFamily="49" charset="0"/>
              </a:rPr>
              <a:t>;</a:t>
            </a:r>
          </a:p>
          <a:p>
            <a:pPr marL="0" indent="0">
              <a:spcBef>
                <a:spcPts val="0"/>
              </a:spcBef>
              <a:buFont typeface="Arial" pitchFamily="34" charset="0"/>
              <a:buNone/>
            </a:pPr>
            <a:r>
              <a:rPr lang="en-IN" dirty="0" smtClean="0">
                <a:latin typeface="Consolas" panose="020B0609020204030204" pitchFamily="49" charset="0"/>
              </a:rPr>
              <a:t>	</a:t>
            </a:r>
            <a:r>
              <a:rPr lang="en-IN" dirty="0" smtClean="0">
                <a:solidFill>
                  <a:srgbClr val="7F0055"/>
                </a:solidFill>
                <a:latin typeface="Consolas" panose="020B0609020204030204" pitchFamily="49" charset="0"/>
              </a:rPr>
              <a:t>double</a:t>
            </a:r>
            <a:r>
              <a:rPr lang="en-IN" dirty="0" smtClean="0">
                <a:latin typeface="Consolas" panose="020B0609020204030204" pitchFamily="49" charset="0"/>
              </a:rPr>
              <a:t> </a:t>
            </a:r>
            <a:r>
              <a:rPr lang="en-IN" dirty="0" smtClean="0">
                <a:solidFill>
                  <a:srgbClr val="0000FF"/>
                </a:solidFill>
                <a:latin typeface="Consolas" panose="020B0609020204030204" pitchFamily="49" charset="0"/>
              </a:rPr>
              <a:t>breadth</a:t>
            </a:r>
            <a:r>
              <a:rPr lang="en-IN" dirty="0" smtClean="0">
                <a:latin typeface="Consolas" panose="020B0609020204030204" pitchFamily="49" charset="0"/>
              </a:rPr>
              <a:t>;</a:t>
            </a:r>
          </a:p>
          <a:p>
            <a:pPr marL="0" indent="0">
              <a:spcBef>
                <a:spcPts val="0"/>
              </a:spcBef>
              <a:buFont typeface="Arial" pitchFamily="34" charset="0"/>
              <a:buNone/>
            </a:pPr>
            <a:r>
              <a:rPr lang="en-IN" dirty="0" smtClean="0">
                <a:latin typeface="Consolas" panose="020B0609020204030204" pitchFamily="49" charset="0"/>
              </a:rPr>
              <a:t>	</a:t>
            </a:r>
            <a:r>
              <a:rPr lang="en-IN" dirty="0" smtClean="0">
                <a:solidFill>
                  <a:srgbClr val="7F0055"/>
                </a:solidFill>
                <a:latin typeface="Consolas" panose="020B0609020204030204" pitchFamily="49" charset="0"/>
              </a:rPr>
              <a:t>double</a:t>
            </a:r>
            <a:r>
              <a:rPr lang="en-IN" dirty="0" smtClean="0">
                <a:latin typeface="Consolas" panose="020B0609020204030204" pitchFamily="49" charset="0"/>
              </a:rPr>
              <a:t> </a:t>
            </a:r>
            <a:r>
              <a:rPr lang="en-IN" dirty="0" smtClean="0">
                <a:solidFill>
                  <a:srgbClr val="0000FF"/>
                </a:solidFill>
                <a:latin typeface="Consolas" panose="020B0609020204030204" pitchFamily="49" charset="0"/>
              </a:rPr>
              <a:t>height</a:t>
            </a:r>
            <a:r>
              <a:rPr lang="en-IN" dirty="0" smtClean="0">
                <a:latin typeface="Consolas" panose="020B0609020204030204" pitchFamily="49" charset="0"/>
              </a:rPr>
              <a:t>;</a:t>
            </a:r>
          </a:p>
          <a:p>
            <a:pPr marL="0" indent="0">
              <a:spcBef>
                <a:spcPts val="0"/>
              </a:spcBef>
              <a:buNone/>
            </a:pPr>
            <a:r>
              <a:rPr lang="en-IN" dirty="0" smtClean="0">
                <a:latin typeface="Consolas" panose="020B0609020204030204" pitchFamily="49" charset="0"/>
              </a:rPr>
              <a:t>	</a:t>
            </a:r>
            <a:r>
              <a:rPr lang="en-US" dirty="0" smtClean="0">
                <a:latin typeface="Consolas" panose="020B0609020204030204" pitchFamily="49" charset="0"/>
              </a:rPr>
              <a:t>Box(</a:t>
            </a:r>
            <a:r>
              <a:rPr lang="en-IN" dirty="0" smtClean="0">
                <a:solidFill>
                  <a:srgbClr val="7F0055"/>
                </a:solidFill>
                <a:latin typeface="Consolas" panose="020B0609020204030204" pitchFamily="49" charset="0"/>
              </a:rPr>
              <a:t>double</a:t>
            </a:r>
            <a:r>
              <a:rPr lang="en-IN" dirty="0" smtClean="0">
                <a:latin typeface="Consolas" panose="020B0609020204030204" pitchFamily="49" charset="0"/>
              </a:rPr>
              <a:t> </a:t>
            </a:r>
            <a:r>
              <a:rPr lang="en-IN" dirty="0" smtClean="0">
                <a:solidFill>
                  <a:schemeClr val="accent6">
                    <a:lumMod val="50000"/>
                  </a:schemeClr>
                </a:solidFill>
                <a:latin typeface="Consolas" panose="020B0609020204030204" pitchFamily="49" charset="0"/>
              </a:rPr>
              <a:t>l</a:t>
            </a:r>
            <a:r>
              <a:rPr lang="en-IN" dirty="0" smtClean="0">
                <a:latin typeface="Consolas" panose="020B0609020204030204" pitchFamily="49" charset="0"/>
              </a:rPr>
              <a:t>, </a:t>
            </a:r>
            <a:r>
              <a:rPr lang="en-IN" dirty="0" smtClean="0">
                <a:solidFill>
                  <a:srgbClr val="7F0055"/>
                </a:solidFill>
                <a:latin typeface="Consolas" panose="020B0609020204030204" pitchFamily="49" charset="0"/>
              </a:rPr>
              <a:t>double</a:t>
            </a:r>
            <a:r>
              <a:rPr lang="en-IN" dirty="0" smtClean="0">
                <a:latin typeface="Consolas" panose="020B0609020204030204" pitchFamily="49" charset="0"/>
              </a:rPr>
              <a:t> </a:t>
            </a:r>
            <a:r>
              <a:rPr lang="en-IN" dirty="0" smtClean="0">
                <a:solidFill>
                  <a:schemeClr val="accent6">
                    <a:lumMod val="50000"/>
                  </a:schemeClr>
                </a:solidFill>
                <a:latin typeface="Consolas" panose="020B0609020204030204" pitchFamily="49" charset="0"/>
              </a:rPr>
              <a:t>b</a:t>
            </a:r>
            <a:r>
              <a:rPr lang="en-IN" dirty="0" smtClean="0">
                <a:latin typeface="Consolas" panose="020B0609020204030204" pitchFamily="49" charset="0"/>
              </a:rPr>
              <a:t>, </a:t>
            </a:r>
            <a:r>
              <a:rPr lang="en-IN" dirty="0" smtClean="0">
                <a:solidFill>
                  <a:srgbClr val="7F0055"/>
                </a:solidFill>
                <a:latin typeface="Consolas" panose="020B0609020204030204" pitchFamily="49" charset="0"/>
              </a:rPr>
              <a:t>double</a:t>
            </a:r>
            <a:r>
              <a:rPr lang="en-IN" dirty="0" smtClean="0">
                <a:latin typeface="Consolas" panose="020B0609020204030204" pitchFamily="49" charset="0"/>
              </a:rPr>
              <a:t> </a:t>
            </a:r>
            <a:r>
              <a:rPr lang="en-IN" dirty="0" smtClean="0">
                <a:solidFill>
                  <a:schemeClr val="accent6">
                    <a:lumMod val="50000"/>
                  </a:schemeClr>
                </a:solidFill>
                <a:latin typeface="Consolas" panose="020B0609020204030204" pitchFamily="49" charset="0"/>
              </a:rPr>
              <a:t>h</a:t>
            </a:r>
            <a:r>
              <a:rPr lang="en-US" dirty="0" smtClean="0">
                <a:latin typeface="Consolas" panose="020B0609020204030204" pitchFamily="49" charset="0"/>
              </a:rPr>
              <a:t>) {</a:t>
            </a:r>
          </a:p>
          <a:p>
            <a:pPr marL="0" indent="0">
              <a:spcBef>
                <a:spcPts val="0"/>
              </a:spcBef>
              <a:buNone/>
            </a:pPr>
            <a:r>
              <a:rPr lang="en-US" dirty="0" smtClean="0">
                <a:latin typeface="Consolas" panose="020B0609020204030204" pitchFamily="49" charset="0"/>
              </a:rPr>
              <a:t>		</a:t>
            </a:r>
            <a:r>
              <a:rPr lang="en-IN" dirty="0" err="1" smtClean="0">
                <a:latin typeface="Consolas" panose="020B0609020204030204" pitchFamily="49" charset="0"/>
              </a:rPr>
              <a:t>System.</a:t>
            </a:r>
            <a:r>
              <a:rPr lang="en-IN" i="1" dirty="0" err="1" smtClean="0">
                <a:solidFill>
                  <a:srgbClr val="0000FF"/>
                </a:solidFill>
                <a:latin typeface="Consolas" panose="020B0609020204030204" pitchFamily="49" charset="0"/>
              </a:rPr>
              <a:t>out</a:t>
            </a:r>
            <a:r>
              <a:rPr lang="en-IN" dirty="0" err="1" smtClean="0">
                <a:latin typeface="Consolas" panose="020B0609020204030204" pitchFamily="49" charset="0"/>
              </a:rPr>
              <a:t>.println</a:t>
            </a:r>
            <a:r>
              <a:rPr lang="en-US" dirty="0" smtClean="0">
                <a:latin typeface="Consolas" panose="020B0609020204030204" pitchFamily="49" charset="0"/>
              </a:rPr>
              <a:t>("Constructing Box");</a:t>
            </a:r>
          </a:p>
          <a:p>
            <a:pPr marL="0" indent="0">
              <a:spcBef>
                <a:spcPts val="0"/>
              </a:spcBef>
              <a:buNone/>
            </a:pPr>
            <a:r>
              <a:rPr lang="en-US" dirty="0" smtClean="0">
                <a:latin typeface="Consolas" panose="020B0609020204030204" pitchFamily="49" charset="0"/>
              </a:rPr>
              <a:t>		</a:t>
            </a:r>
            <a:r>
              <a:rPr lang="en-IN" dirty="0" smtClean="0">
                <a:solidFill>
                  <a:srgbClr val="0000FF"/>
                </a:solidFill>
                <a:latin typeface="Consolas" panose="020B0609020204030204" pitchFamily="49" charset="0"/>
              </a:rPr>
              <a:t>length</a:t>
            </a:r>
            <a:r>
              <a:rPr lang="en-US" dirty="0" smtClean="0">
                <a:latin typeface="Consolas" panose="020B0609020204030204" pitchFamily="49" charset="0"/>
              </a:rPr>
              <a:t> = </a:t>
            </a:r>
            <a:r>
              <a:rPr lang="en-US" dirty="0" smtClean="0">
                <a:solidFill>
                  <a:schemeClr val="accent6">
                    <a:lumMod val="50000"/>
                  </a:schemeClr>
                </a:solidFill>
                <a:latin typeface="Consolas" panose="020B0609020204030204" pitchFamily="49" charset="0"/>
              </a:rPr>
              <a:t>l</a:t>
            </a:r>
            <a:r>
              <a:rPr lang="en-US" dirty="0" smtClean="0">
                <a:latin typeface="Consolas" panose="020B0609020204030204" pitchFamily="49" charset="0"/>
              </a:rPr>
              <a:t>;</a:t>
            </a:r>
          </a:p>
          <a:p>
            <a:pPr marL="0" indent="0">
              <a:spcBef>
                <a:spcPts val="0"/>
              </a:spcBef>
              <a:buNone/>
            </a:pPr>
            <a:r>
              <a:rPr lang="en-US" dirty="0" smtClean="0">
                <a:latin typeface="Consolas" panose="020B0609020204030204" pitchFamily="49" charset="0"/>
              </a:rPr>
              <a:t>		</a:t>
            </a:r>
            <a:r>
              <a:rPr lang="en-IN" dirty="0" smtClean="0">
                <a:solidFill>
                  <a:srgbClr val="0000FF"/>
                </a:solidFill>
                <a:latin typeface="Consolas" panose="020B0609020204030204" pitchFamily="49" charset="0"/>
              </a:rPr>
              <a:t>breadth </a:t>
            </a:r>
            <a:r>
              <a:rPr lang="en-US" dirty="0" smtClean="0">
                <a:latin typeface="Consolas" panose="020B0609020204030204" pitchFamily="49" charset="0"/>
              </a:rPr>
              <a:t>= </a:t>
            </a:r>
            <a:r>
              <a:rPr lang="en-IN" dirty="0" smtClean="0">
                <a:solidFill>
                  <a:schemeClr val="accent6">
                    <a:lumMod val="50000"/>
                  </a:schemeClr>
                </a:solidFill>
                <a:latin typeface="Consolas" panose="020B0609020204030204" pitchFamily="49" charset="0"/>
              </a:rPr>
              <a:t>b</a:t>
            </a:r>
            <a:r>
              <a:rPr lang="en-US" dirty="0" smtClean="0">
                <a:latin typeface="Consolas" panose="020B0609020204030204" pitchFamily="49" charset="0"/>
              </a:rPr>
              <a:t>;</a:t>
            </a:r>
          </a:p>
          <a:p>
            <a:pPr marL="0" indent="0">
              <a:spcBef>
                <a:spcPts val="0"/>
              </a:spcBef>
              <a:buNone/>
            </a:pPr>
            <a:r>
              <a:rPr lang="en-US" dirty="0" smtClean="0">
                <a:latin typeface="Consolas" panose="020B0609020204030204" pitchFamily="49" charset="0"/>
              </a:rPr>
              <a:t>		</a:t>
            </a:r>
            <a:r>
              <a:rPr lang="en-IN" dirty="0" smtClean="0">
                <a:solidFill>
                  <a:srgbClr val="0000FF"/>
                </a:solidFill>
                <a:latin typeface="Consolas" panose="020B0609020204030204" pitchFamily="49" charset="0"/>
              </a:rPr>
              <a:t>height </a:t>
            </a:r>
            <a:r>
              <a:rPr lang="en-US" dirty="0" smtClean="0">
                <a:latin typeface="Consolas" panose="020B0609020204030204" pitchFamily="49" charset="0"/>
              </a:rPr>
              <a:t>= </a:t>
            </a:r>
            <a:r>
              <a:rPr lang="en-IN" dirty="0" smtClean="0">
                <a:solidFill>
                  <a:schemeClr val="accent6">
                    <a:lumMod val="50000"/>
                  </a:schemeClr>
                </a:solidFill>
                <a:latin typeface="Consolas" panose="020B0609020204030204" pitchFamily="49" charset="0"/>
              </a:rPr>
              <a:t>h</a:t>
            </a:r>
            <a:r>
              <a:rPr lang="en-US" dirty="0" smtClean="0">
                <a:latin typeface="Consolas" panose="020B0609020204030204" pitchFamily="49" charset="0"/>
              </a:rPr>
              <a:t>;</a:t>
            </a:r>
          </a:p>
          <a:p>
            <a:pPr marL="0" indent="0">
              <a:spcBef>
                <a:spcPts val="0"/>
              </a:spcBef>
              <a:buNone/>
            </a:pPr>
            <a:r>
              <a:rPr lang="en-US" dirty="0" smtClean="0">
                <a:latin typeface="Consolas" panose="020B0609020204030204" pitchFamily="49" charset="0"/>
              </a:rPr>
              <a:t>	}</a:t>
            </a:r>
            <a:endParaRPr lang="en-IN" dirty="0" smtClean="0">
              <a:latin typeface="Consolas" panose="020B0609020204030204" pitchFamily="49" charset="0"/>
            </a:endParaRPr>
          </a:p>
          <a:p>
            <a:pPr marL="0" indent="0">
              <a:spcBef>
                <a:spcPts val="0"/>
              </a:spcBef>
              <a:buNone/>
            </a:pPr>
            <a:r>
              <a:rPr lang="en-IN" dirty="0" smtClean="0">
                <a:latin typeface="Consolas" panose="020B0609020204030204" pitchFamily="49" charset="0"/>
              </a:rPr>
              <a:t>	</a:t>
            </a:r>
            <a:r>
              <a:rPr lang="en-IN" dirty="0" smtClean="0">
                <a:solidFill>
                  <a:srgbClr val="7F0055"/>
                </a:solidFill>
                <a:latin typeface="Consolas" panose="020B0609020204030204" pitchFamily="49" charset="0"/>
              </a:rPr>
              <a:t>void</a:t>
            </a:r>
            <a:r>
              <a:rPr lang="en-IN" dirty="0" smtClean="0">
                <a:latin typeface="Consolas" panose="020B0609020204030204" pitchFamily="49" charset="0"/>
              </a:rPr>
              <a:t> volume() {</a:t>
            </a:r>
            <a:endParaRPr lang="en-IN" dirty="0" smtClean="0">
              <a:solidFill>
                <a:srgbClr val="0000FF"/>
              </a:solidFill>
              <a:latin typeface="Consolas" panose="020B0609020204030204" pitchFamily="49" charset="0"/>
            </a:endParaRPr>
          </a:p>
          <a:p>
            <a:pPr marL="0" indent="0">
              <a:spcBef>
                <a:spcPts val="0"/>
              </a:spcBef>
              <a:buNone/>
            </a:pPr>
            <a:r>
              <a:rPr lang="en-IN" dirty="0" smtClean="0">
                <a:latin typeface="Consolas" panose="020B0609020204030204" pitchFamily="49" charset="0"/>
              </a:rPr>
              <a:t>		</a:t>
            </a:r>
            <a:r>
              <a:rPr lang="en-IN" dirty="0" smtClean="0">
                <a:solidFill>
                  <a:srgbClr val="7F0055"/>
                </a:solidFill>
                <a:latin typeface="Consolas" panose="020B0609020204030204" pitchFamily="49" charset="0"/>
              </a:rPr>
              <a:t>double</a:t>
            </a:r>
            <a:r>
              <a:rPr lang="en-IN" dirty="0" smtClean="0">
                <a:latin typeface="Consolas" panose="020B0609020204030204" pitchFamily="49" charset="0"/>
              </a:rPr>
              <a:t> </a:t>
            </a:r>
            <a:r>
              <a:rPr lang="en-IN" dirty="0" smtClean="0">
                <a:solidFill>
                  <a:schemeClr val="accent6">
                    <a:lumMod val="50000"/>
                  </a:schemeClr>
                </a:solidFill>
                <a:latin typeface="Consolas" panose="020B0609020204030204" pitchFamily="49" charset="0"/>
              </a:rPr>
              <a:t>volume</a:t>
            </a:r>
            <a:r>
              <a:rPr lang="en-IN" dirty="0" smtClean="0">
                <a:latin typeface="Consolas" panose="020B0609020204030204" pitchFamily="49" charset="0"/>
              </a:rPr>
              <a:t> = </a:t>
            </a:r>
            <a:r>
              <a:rPr lang="en-IN" dirty="0" smtClean="0">
                <a:solidFill>
                  <a:srgbClr val="0000FF"/>
                </a:solidFill>
                <a:latin typeface="Consolas" panose="020B0609020204030204" pitchFamily="49" charset="0"/>
              </a:rPr>
              <a:t>length</a:t>
            </a:r>
            <a:r>
              <a:rPr lang="en-IN" dirty="0" smtClean="0">
                <a:latin typeface="Consolas" panose="020B0609020204030204" pitchFamily="49" charset="0"/>
              </a:rPr>
              <a:t> * </a:t>
            </a:r>
            <a:r>
              <a:rPr lang="en-IN" dirty="0" smtClean="0">
                <a:solidFill>
                  <a:srgbClr val="0000FF"/>
                </a:solidFill>
                <a:latin typeface="Consolas" panose="020B0609020204030204" pitchFamily="49" charset="0"/>
              </a:rPr>
              <a:t>breadth</a:t>
            </a:r>
            <a:r>
              <a:rPr lang="en-IN" dirty="0" smtClean="0">
                <a:latin typeface="Consolas" panose="020B0609020204030204" pitchFamily="49" charset="0"/>
              </a:rPr>
              <a:t> * </a:t>
            </a:r>
            <a:r>
              <a:rPr lang="en-IN" dirty="0" smtClean="0">
                <a:solidFill>
                  <a:srgbClr val="0000FF"/>
                </a:solidFill>
                <a:latin typeface="Consolas" panose="020B0609020204030204" pitchFamily="49" charset="0"/>
              </a:rPr>
              <a:t>height</a:t>
            </a:r>
            <a:r>
              <a:rPr lang="en-IN" dirty="0" smtClean="0">
                <a:latin typeface="Consolas" panose="020B0609020204030204" pitchFamily="49" charset="0"/>
              </a:rPr>
              <a:t>;</a:t>
            </a:r>
          </a:p>
          <a:p>
            <a:pPr marL="0" indent="0">
              <a:spcBef>
                <a:spcPts val="0"/>
              </a:spcBef>
              <a:buNone/>
            </a:pPr>
            <a:r>
              <a:rPr lang="en-IN" dirty="0" smtClean="0">
                <a:latin typeface="Consolas" panose="020B0609020204030204" pitchFamily="49" charset="0"/>
              </a:rPr>
              <a:t>		</a:t>
            </a:r>
            <a:r>
              <a:rPr lang="en-IN" dirty="0" err="1" smtClean="0">
                <a:latin typeface="Consolas" panose="020B0609020204030204" pitchFamily="49" charset="0"/>
              </a:rPr>
              <a:t>System.</a:t>
            </a:r>
            <a:r>
              <a:rPr lang="en-IN" i="1" dirty="0" err="1" smtClean="0">
                <a:solidFill>
                  <a:srgbClr val="0000FF"/>
                </a:solidFill>
                <a:latin typeface="Consolas" panose="020B0609020204030204" pitchFamily="49" charset="0"/>
              </a:rPr>
              <a:t>out</a:t>
            </a:r>
            <a:r>
              <a:rPr lang="en-IN" dirty="0" err="1" smtClean="0">
                <a:latin typeface="Consolas" panose="020B0609020204030204" pitchFamily="49" charset="0"/>
              </a:rPr>
              <a:t>.println</a:t>
            </a:r>
            <a:r>
              <a:rPr lang="en-IN" dirty="0" smtClean="0">
                <a:latin typeface="Consolas" panose="020B0609020204030204" pitchFamily="49" charset="0"/>
              </a:rPr>
              <a:t>(</a:t>
            </a:r>
            <a:r>
              <a:rPr lang="en-IN" dirty="0" smtClean="0">
                <a:solidFill>
                  <a:srgbClr val="0000FF"/>
                </a:solidFill>
                <a:latin typeface="Consolas" panose="020B0609020204030204" pitchFamily="49" charset="0"/>
              </a:rPr>
              <a:t>"Volume is "</a:t>
            </a:r>
            <a:r>
              <a:rPr lang="en-IN" dirty="0" smtClean="0">
                <a:latin typeface="Consolas" panose="020B0609020204030204" pitchFamily="49" charset="0"/>
              </a:rPr>
              <a:t> + </a:t>
            </a:r>
            <a:r>
              <a:rPr lang="en-IN" dirty="0" smtClean="0">
                <a:solidFill>
                  <a:schemeClr val="accent6">
                    <a:lumMod val="50000"/>
                  </a:schemeClr>
                </a:solidFill>
                <a:latin typeface="Consolas" panose="020B0609020204030204" pitchFamily="49" charset="0"/>
              </a:rPr>
              <a:t>volume</a:t>
            </a:r>
            <a:r>
              <a:rPr lang="en-IN" dirty="0" smtClean="0">
                <a:latin typeface="Consolas" panose="020B0609020204030204" pitchFamily="49" charset="0"/>
              </a:rPr>
              <a:t>);</a:t>
            </a:r>
          </a:p>
          <a:p>
            <a:pPr marL="0" indent="0">
              <a:spcBef>
                <a:spcPts val="0"/>
              </a:spcBef>
              <a:buNone/>
            </a:pPr>
            <a:r>
              <a:rPr lang="en-IN" dirty="0" smtClean="0">
                <a:latin typeface="Consolas" panose="020B0609020204030204" pitchFamily="49" charset="0"/>
              </a:rPr>
              <a:t>	}</a:t>
            </a:r>
          </a:p>
          <a:p>
            <a:pPr marL="0" indent="0">
              <a:spcBef>
                <a:spcPts val="0"/>
              </a:spcBef>
              <a:buFont typeface="Arial" pitchFamily="34" charset="0"/>
              <a:buNone/>
            </a:pPr>
            <a:r>
              <a:rPr lang="en-IN" dirty="0" smtClean="0">
                <a:latin typeface="Consolas" panose="020B0609020204030204" pitchFamily="49" charset="0"/>
              </a:rPr>
              <a:t>}</a:t>
            </a:r>
          </a:p>
          <a:p>
            <a:pPr marL="0" indent="0">
              <a:spcBef>
                <a:spcPts val="0"/>
              </a:spcBef>
              <a:buFont typeface="Arial" pitchFamily="34" charset="0"/>
              <a:buNone/>
            </a:pPr>
            <a:r>
              <a:rPr lang="en-IN" dirty="0" smtClean="0">
                <a:solidFill>
                  <a:srgbClr val="7F0055"/>
                </a:solidFill>
                <a:latin typeface="Consolas" panose="020B0609020204030204" pitchFamily="49" charset="0"/>
              </a:rPr>
              <a:t>class</a:t>
            </a:r>
            <a:r>
              <a:rPr lang="en-IN" dirty="0" smtClean="0">
                <a:latin typeface="Consolas" panose="020B0609020204030204" pitchFamily="49" charset="0"/>
              </a:rPr>
              <a:t> </a:t>
            </a:r>
            <a:r>
              <a:rPr lang="en-IN" dirty="0" err="1" smtClean="0">
                <a:latin typeface="Consolas" panose="020B0609020204030204" pitchFamily="49" charset="0"/>
              </a:rPr>
              <a:t>BoxDemo</a:t>
            </a:r>
            <a:r>
              <a:rPr lang="en-IN" dirty="0" smtClean="0">
                <a:latin typeface="Consolas" panose="020B0609020204030204" pitchFamily="49" charset="0"/>
              </a:rPr>
              <a:t> {</a:t>
            </a:r>
          </a:p>
          <a:p>
            <a:pPr marL="0" indent="0">
              <a:spcBef>
                <a:spcPts val="0"/>
              </a:spcBef>
              <a:buFont typeface="Arial" pitchFamily="34" charset="0"/>
              <a:buNone/>
            </a:pPr>
            <a:r>
              <a:rPr lang="en-IN" dirty="0" smtClean="0">
                <a:latin typeface="Consolas" panose="020B0609020204030204" pitchFamily="49" charset="0"/>
              </a:rPr>
              <a:t>	</a:t>
            </a:r>
            <a:r>
              <a:rPr lang="en-IN" dirty="0" smtClean="0">
                <a:solidFill>
                  <a:srgbClr val="7F0055"/>
                </a:solidFill>
                <a:latin typeface="Consolas" panose="020B0609020204030204" pitchFamily="49" charset="0"/>
              </a:rPr>
              <a:t>public</a:t>
            </a:r>
            <a:r>
              <a:rPr lang="en-IN" dirty="0" smtClean="0">
                <a:latin typeface="Consolas" panose="020B0609020204030204" pitchFamily="49" charset="0"/>
              </a:rPr>
              <a:t> </a:t>
            </a:r>
            <a:r>
              <a:rPr lang="en-IN" dirty="0" smtClean="0">
                <a:solidFill>
                  <a:srgbClr val="7F0055"/>
                </a:solidFill>
                <a:latin typeface="Consolas" panose="020B0609020204030204" pitchFamily="49" charset="0"/>
              </a:rPr>
              <a:t>static</a:t>
            </a:r>
            <a:r>
              <a:rPr lang="en-IN" dirty="0" smtClean="0">
                <a:latin typeface="Consolas" panose="020B0609020204030204" pitchFamily="49" charset="0"/>
              </a:rPr>
              <a:t> </a:t>
            </a:r>
            <a:r>
              <a:rPr lang="en-IN" dirty="0" smtClean="0">
                <a:solidFill>
                  <a:srgbClr val="7F0055"/>
                </a:solidFill>
                <a:latin typeface="Consolas" panose="020B0609020204030204" pitchFamily="49" charset="0"/>
              </a:rPr>
              <a:t>void</a:t>
            </a:r>
            <a:r>
              <a:rPr lang="en-IN" dirty="0" smtClean="0">
                <a:latin typeface="Consolas" panose="020B0609020204030204" pitchFamily="49" charset="0"/>
              </a:rPr>
              <a:t> main(String </a:t>
            </a:r>
            <a:r>
              <a:rPr lang="en-IN" dirty="0" err="1" smtClean="0">
                <a:solidFill>
                  <a:schemeClr val="accent6">
                    <a:lumMod val="50000"/>
                  </a:schemeClr>
                </a:solidFill>
                <a:latin typeface="Consolas" panose="020B0609020204030204" pitchFamily="49" charset="0"/>
              </a:rPr>
              <a:t>args</a:t>
            </a:r>
            <a:r>
              <a:rPr lang="en-IN" dirty="0" smtClean="0">
                <a:latin typeface="Consolas" panose="020B0609020204030204" pitchFamily="49" charset="0"/>
              </a:rPr>
              <a:t>[]) {</a:t>
            </a:r>
          </a:p>
          <a:p>
            <a:pPr marL="0" indent="0">
              <a:spcBef>
                <a:spcPts val="0"/>
              </a:spcBef>
              <a:buFont typeface="Arial" pitchFamily="34" charset="0"/>
              <a:buNone/>
            </a:pPr>
            <a:r>
              <a:rPr lang="en-IN" dirty="0" smtClean="0">
                <a:latin typeface="Consolas" panose="020B0609020204030204" pitchFamily="49" charset="0"/>
              </a:rPr>
              <a:t>		Box </a:t>
            </a:r>
            <a:r>
              <a:rPr lang="en-IN" dirty="0" smtClean="0">
                <a:solidFill>
                  <a:schemeClr val="accent6">
                    <a:lumMod val="50000"/>
                  </a:schemeClr>
                </a:solidFill>
                <a:latin typeface="Consolas" panose="020B0609020204030204" pitchFamily="49" charset="0"/>
              </a:rPr>
              <a:t>myBox1 </a:t>
            </a:r>
            <a:r>
              <a:rPr lang="en-IN" dirty="0" smtClean="0">
                <a:latin typeface="Consolas" panose="020B0609020204030204" pitchFamily="49" charset="0"/>
              </a:rPr>
              <a:t>= </a:t>
            </a:r>
            <a:r>
              <a:rPr lang="en-IN" dirty="0" smtClean="0">
                <a:solidFill>
                  <a:srgbClr val="7F0055"/>
                </a:solidFill>
                <a:latin typeface="Consolas" panose="020B0609020204030204" pitchFamily="49" charset="0"/>
              </a:rPr>
              <a:t>new</a:t>
            </a:r>
            <a:r>
              <a:rPr lang="en-IN" dirty="0" smtClean="0">
                <a:latin typeface="Consolas" panose="020B0609020204030204" pitchFamily="49" charset="0"/>
              </a:rPr>
              <a:t> Box(10,20,30);</a:t>
            </a:r>
          </a:p>
          <a:p>
            <a:pPr marL="0" indent="0">
              <a:spcBef>
                <a:spcPts val="0"/>
              </a:spcBef>
              <a:buFont typeface="Arial" pitchFamily="34" charset="0"/>
              <a:buNone/>
            </a:pPr>
            <a:r>
              <a:rPr lang="en-IN" dirty="0" smtClean="0">
                <a:latin typeface="Consolas" panose="020B0609020204030204" pitchFamily="49" charset="0"/>
              </a:rPr>
              <a:t>		Box </a:t>
            </a:r>
            <a:r>
              <a:rPr lang="en-IN" dirty="0" smtClean="0">
                <a:solidFill>
                  <a:schemeClr val="accent6">
                    <a:lumMod val="50000"/>
                  </a:schemeClr>
                </a:solidFill>
                <a:latin typeface="Consolas" panose="020B0609020204030204" pitchFamily="49" charset="0"/>
              </a:rPr>
              <a:t>myBox2 </a:t>
            </a:r>
            <a:r>
              <a:rPr lang="en-IN" dirty="0" smtClean="0">
                <a:latin typeface="Consolas" panose="020B0609020204030204" pitchFamily="49" charset="0"/>
              </a:rPr>
              <a:t>= </a:t>
            </a:r>
            <a:r>
              <a:rPr lang="en-IN" dirty="0" smtClean="0">
                <a:solidFill>
                  <a:srgbClr val="7F0055"/>
                </a:solidFill>
                <a:latin typeface="Consolas" panose="020B0609020204030204" pitchFamily="49" charset="0"/>
              </a:rPr>
              <a:t>new</a:t>
            </a:r>
            <a:r>
              <a:rPr lang="en-IN" dirty="0" smtClean="0">
                <a:latin typeface="Consolas" panose="020B0609020204030204" pitchFamily="49" charset="0"/>
              </a:rPr>
              <a:t> Box(3,6,9);</a:t>
            </a:r>
          </a:p>
          <a:p>
            <a:pPr marL="0" indent="0">
              <a:spcBef>
                <a:spcPts val="0"/>
              </a:spcBef>
              <a:buNone/>
            </a:pPr>
            <a:r>
              <a:rPr lang="en-IN" dirty="0" smtClean="0">
                <a:latin typeface="Consolas" panose="020B0609020204030204" pitchFamily="49" charset="0"/>
              </a:rPr>
              <a:t>		</a:t>
            </a:r>
            <a:r>
              <a:rPr lang="en-IN" dirty="0" smtClean="0">
                <a:solidFill>
                  <a:schemeClr val="accent6">
                    <a:lumMod val="50000"/>
                  </a:schemeClr>
                </a:solidFill>
                <a:latin typeface="Consolas" panose="020B0609020204030204" pitchFamily="49" charset="0"/>
              </a:rPr>
              <a:t>myBox1</a:t>
            </a:r>
            <a:r>
              <a:rPr lang="en-IN" dirty="0" smtClean="0">
                <a:solidFill>
                  <a:srgbClr val="7F0055"/>
                </a:solidFill>
                <a:latin typeface="Consolas" panose="020B0609020204030204" pitchFamily="49" charset="0"/>
              </a:rPr>
              <a:t>.</a:t>
            </a:r>
            <a:r>
              <a:rPr lang="en-IN" dirty="0" smtClean="0">
                <a:latin typeface="Consolas" panose="020B0609020204030204" pitchFamily="49" charset="0"/>
              </a:rPr>
              <a:t>volume();</a:t>
            </a:r>
          </a:p>
          <a:p>
            <a:pPr marL="0" indent="0">
              <a:spcBef>
                <a:spcPts val="0"/>
              </a:spcBef>
              <a:buNone/>
            </a:pPr>
            <a:r>
              <a:rPr lang="en-IN" dirty="0" smtClean="0">
                <a:solidFill>
                  <a:srgbClr val="7F0055"/>
                </a:solidFill>
                <a:latin typeface="Consolas" panose="020B0609020204030204" pitchFamily="49" charset="0"/>
              </a:rPr>
              <a:t>		</a:t>
            </a:r>
            <a:r>
              <a:rPr lang="en-IN" dirty="0" smtClean="0">
                <a:solidFill>
                  <a:schemeClr val="accent6">
                    <a:lumMod val="50000"/>
                  </a:schemeClr>
                </a:solidFill>
                <a:latin typeface="Consolas" panose="020B0609020204030204" pitchFamily="49" charset="0"/>
              </a:rPr>
              <a:t>myBox2</a:t>
            </a:r>
            <a:r>
              <a:rPr lang="en-IN" dirty="0" smtClean="0">
                <a:solidFill>
                  <a:srgbClr val="7F0055"/>
                </a:solidFill>
                <a:latin typeface="Consolas" panose="020B0609020204030204" pitchFamily="49" charset="0"/>
              </a:rPr>
              <a:t>.</a:t>
            </a:r>
            <a:r>
              <a:rPr lang="en-IN" dirty="0" smtClean="0">
                <a:latin typeface="Consolas" panose="020B0609020204030204" pitchFamily="49" charset="0"/>
              </a:rPr>
              <a:t>volume();</a:t>
            </a:r>
          </a:p>
          <a:p>
            <a:pPr marL="0" indent="0">
              <a:spcBef>
                <a:spcPts val="0"/>
              </a:spcBef>
              <a:buFont typeface="Arial" pitchFamily="34" charset="0"/>
              <a:buNone/>
            </a:pPr>
            <a:r>
              <a:rPr lang="en-IN" dirty="0" smtClean="0">
                <a:latin typeface="Consolas" panose="020B0609020204030204" pitchFamily="49" charset="0"/>
              </a:rPr>
              <a:t>	}</a:t>
            </a:r>
          </a:p>
          <a:p>
            <a:pPr marL="0" indent="0">
              <a:spcBef>
                <a:spcPts val="0"/>
              </a:spcBef>
              <a:buFont typeface="Arial" pitchFamily="34" charset="0"/>
              <a:buNone/>
            </a:pPr>
            <a:r>
              <a:rPr lang="en-IN" dirty="0" smtClean="0">
                <a:latin typeface="Consolas" panose="020B0609020204030204" pitchFamily="49" charset="0"/>
              </a:rPr>
              <a:t>}</a:t>
            </a:r>
            <a:endParaRPr lang="en-IN" dirty="0"/>
          </a:p>
        </p:txBody>
      </p:sp>
      <p:sp>
        <p:nvSpPr>
          <p:cNvPr id="5" name="Rectangle 4"/>
          <p:cNvSpPr/>
          <p:nvPr/>
        </p:nvSpPr>
        <p:spPr>
          <a:xfrm>
            <a:off x="1837113" y="1699956"/>
            <a:ext cx="2667000" cy="30480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Line Callout 1 5"/>
          <p:cNvSpPr/>
          <p:nvPr/>
        </p:nvSpPr>
        <p:spPr>
          <a:xfrm>
            <a:off x="5570913" y="1852356"/>
            <a:ext cx="3276600" cy="457200"/>
          </a:xfrm>
          <a:prstGeom prst="borderCallout1">
            <a:avLst>
              <a:gd name="adj1" fmla="val 45220"/>
              <a:gd name="adj2" fmla="val -490"/>
              <a:gd name="adj3" fmla="val 735"/>
              <a:gd name="adj4" fmla="val -33409"/>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rgbClr val="C00000"/>
                </a:solidFill>
              </a:rPr>
              <a:t>Creates ambiguity for compiler</a:t>
            </a:r>
            <a:endParaRPr lang="en-IN" dirty="0">
              <a:solidFill>
                <a:srgbClr val="C00000"/>
              </a:solidFill>
            </a:endParaRPr>
          </a:p>
        </p:txBody>
      </p:sp>
      <p:sp>
        <p:nvSpPr>
          <p:cNvPr id="7" name="Line Callout 1 6"/>
          <p:cNvSpPr/>
          <p:nvPr/>
        </p:nvSpPr>
        <p:spPr>
          <a:xfrm>
            <a:off x="5584360" y="1838909"/>
            <a:ext cx="3276600" cy="838200"/>
          </a:xfrm>
          <a:prstGeom prst="borderCallout1">
            <a:avLst>
              <a:gd name="adj1" fmla="val 45220"/>
              <a:gd name="adj2" fmla="val -490"/>
              <a:gd name="adj3" fmla="val 735"/>
              <a:gd name="adj4" fmla="val -33409"/>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rgbClr val="0000FF"/>
                </a:solidFill>
              </a:rPr>
              <a:t>length</a:t>
            </a:r>
            <a:r>
              <a:rPr lang="en-IN" dirty="0" smtClean="0">
                <a:solidFill>
                  <a:srgbClr val="C00000"/>
                </a:solidFill>
              </a:rPr>
              <a:t> is instance variable as well as </a:t>
            </a:r>
            <a:r>
              <a:rPr lang="en-IN" dirty="0" smtClean="0">
                <a:solidFill>
                  <a:schemeClr val="accent6">
                    <a:lumMod val="50000"/>
                  </a:schemeClr>
                </a:solidFill>
              </a:rPr>
              <a:t>length</a:t>
            </a:r>
            <a:r>
              <a:rPr lang="en-IN" dirty="0" smtClean="0">
                <a:solidFill>
                  <a:srgbClr val="C00000"/>
                </a:solidFill>
              </a:rPr>
              <a:t> is formal parameter of method</a:t>
            </a:r>
            <a:endParaRPr lang="en-IN" dirty="0">
              <a:solidFill>
                <a:srgbClr val="C00000"/>
              </a:solidFill>
            </a:endParaRPr>
          </a:p>
        </p:txBody>
      </p:sp>
      <p:sp>
        <p:nvSpPr>
          <p:cNvPr id="8" name="Rectangle 7"/>
          <p:cNvSpPr/>
          <p:nvPr/>
        </p:nvSpPr>
        <p:spPr>
          <a:xfrm>
            <a:off x="922713" y="1116959"/>
            <a:ext cx="8229600" cy="430887"/>
          </a:xfrm>
          <a:prstGeom prst="rect">
            <a:avLst/>
          </a:prstGeom>
        </p:spPr>
        <p:txBody>
          <a:bodyPr wrap="square">
            <a:spAutoFit/>
          </a:bodyPr>
          <a:lstStyle/>
          <a:p>
            <a:r>
              <a:rPr lang="en-US" sz="2200" dirty="0">
                <a:latin typeface="Consolas" panose="020B0609020204030204" pitchFamily="49" charset="0"/>
              </a:rPr>
              <a:t>Box(</a:t>
            </a:r>
            <a:r>
              <a:rPr lang="en-IN" sz="2200" dirty="0">
                <a:solidFill>
                  <a:srgbClr val="7F0055"/>
                </a:solidFill>
                <a:latin typeface="Consolas" panose="020B0609020204030204" pitchFamily="49" charset="0"/>
              </a:rPr>
              <a:t>double</a:t>
            </a:r>
            <a:r>
              <a:rPr lang="en-IN" sz="2200" dirty="0">
                <a:latin typeface="Consolas" panose="020B0609020204030204" pitchFamily="49" charset="0"/>
              </a:rPr>
              <a:t> </a:t>
            </a:r>
            <a:r>
              <a:rPr lang="en-IN" sz="2200" dirty="0" smtClean="0">
                <a:solidFill>
                  <a:schemeClr val="accent6">
                    <a:lumMod val="50000"/>
                  </a:schemeClr>
                </a:solidFill>
                <a:latin typeface="Consolas" panose="020B0609020204030204" pitchFamily="49" charset="0"/>
              </a:rPr>
              <a:t>length</a:t>
            </a:r>
            <a:r>
              <a:rPr lang="en-IN" sz="2200" dirty="0" smtClean="0">
                <a:latin typeface="Consolas" panose="020B0609020204030204" pitchFamily="49" charset="0"/>
              </a:rPr>
              <a:t>, </a:t>
            </a:r>
            <a:r>
              <a:rPr lang="en-IN" sz="2200" dirty="0">
                <a:solidFill>
                  <a:srgbClr val="7F0055"/>
                </a:solidFill>
                <a:latin typeface="Consolas" panose="020B0609020204030204" pitchFamily="49" charset="0"/>
              </a:rPr>
              <a:t>double</a:t>
            </a:r>
            <a:r>
              <a:rPr lang="en-IN" sz="2200" dirty="0">
                <a:latin typeface="Consolas" panose="020B0609020204030204" pitchFamily="49" charset="0"/>
              </a:rPr>
              <a:t> </a:t>
            </a:r>
            <a:r>
              <a:rPr lang="en-IN" sz="2200" dirty="0">
                <a:solidFill>
                  <a:schemeClr val="accent6">
                    <a:lumMod val="50000"/>
                  </a:schemeClr>
                </a:solidFill>
                <a:latin typeface="Consolas" panose="020B0609020204030204" pitchFamily="49" charset="0"/>
              </a:rPr>
              <a:t>breadth</a:t>
            </a:r>
            <a:r>
              <a:rPr lang="en-IN" sz="2200" dirty="0">
                <a:latin typeface="Consolas" panose="020B0609020204030204" pitchFamily="49" charset="0"/>
              </a:rPr>
              <a:t>, </a:t>
            </a:r>
            <a:r>
              <a:rPr lang="en-IN" sz="2200" dirty="0">
                <a:solidFill>
                  <a:srgbClr val="7F0055"/>
                </a:solidFill>
                <a:latin typeface="Consolas" panose="020B0609020204030204" pitchFamily="49" charset="0"/>
              </a:rPr>
              <a:t>double</a:t>
            </a:r>
            <a:r>
              <a:rPr lang="en-IN" sz="2200" dirty="0">
                <a:latin typeface="Consolas" panose="020B0609020204030204" pitchFamily="49" charset="0"/>
              </a:rPr>
              <a:t> </a:t>
            </a:r>
            <a:r>
              <a:rPr lang="en-IN" sz="2200" dirty="0">
                <a:solidFill>
                  <a:schemeClr val="accent6">
                    <a:lumMod val="50000"/>
                  </a:schemeClr>
                </a:solidFill>
                <a:latin typeface="Consolas" panose="020B0609020204030204" pitchFamily="49" charset="0"/>
              </a:rPr>
              <a:t>height</a:t>
            </a:r>
            <a:r>
              <a:rPr lang="en-US" sz="2200" dirty="0" smtClean="0">
                <a:latin typeface="Consolas" panose="020B0609020204030204" pitchFamily="49" charset="0"/>
              </a:rPr>
              <a:t>) {</a:t>
            </a:r>
            <a:endParaRPr lang="en-IN" sz="2200" dirty="0"/>
          </a:p>
        </p:txBody>
      </p:sp>
      <p:sp>
        <p:nvSpPr>
          <p:cNvPr id="9" name="Rectangle 8"/>
          <p:cNvSpPr/>
          <p:nvPr/>
        </p:nvSpPr>
        <p:spPr>
          <a:xfrm>
            <a:off x="1832741" y="1706126"/>
            <a:ext cx="7315200" cy="909673"/>
          </a:xfrm>
          <a:prstGeom prst="rect">
            <a:avLst/>
          </a:prstGeom>
        </p:spPr>
        <p:txBody>
          <a:bodyPr wrap="square">
            <a:spAutoFit/>
          </a:bodyPr>
          <a:lstStyle/>
          <a:p>
            <a:pPr>
              <a:lnSpc>
                <a:spcPct val="80000"/>
              </a:lnSpc>
            </a:pPr>
            <a:r>
              <a:rPr lang="en-IN" sz="2200" dirty="0" err="1" smtClean="0">
                <a:solidFill>
                  <a:srgbClr val="7F0055"/>
                </a:solidFill>
                <a:latin typeface="Consolas" panose="020B0609020204030204" pitchFamily="49" charset="0"/>
              </a:rPr>
              <a:t>this</a:t>
            </a:r>
            <a:r>
              <a:rPr lang="en-IN" sz="2200" dirty="0" err="1" smtClean="0">
                <a:solidFill>
                  <a:srgbClr val="0000FF"/>
                </a:solidFill>
                <a:latin typeface="Consolas" panose="020B0609020204030204" pitchFamily="49" charset="0"/>
              </a:rPr>
              <a:t>.length</a:t>
            </a:r>
            <a:r>
              <a:rPr lang="en-US" sz="2200" dirty="0" smtClean="0">
                <a:latin typeface="Consolas" panose="020B0609020204030204" pitchFamily="49" charset="0"/>
              </a:rPr>
              <a:t> </a:t>
            </a:r>
            <a:r>
              <a:rPr lang="en-US" sz="2200" dirty="0">
                <a:latin typeface="Consolas" panose="020B0609020204030204" pitchFamily="49" charset="0"/>
              </a:rPr>
              <a:t>= </a:t>
            </a:r>
            <a:r>
              <a:rPr lang="en-US" sz="2200" dirty="0">
                <a:solidFill>
                  <a:schemeClr val="accent6">
                    <a:lumMod val="50000"/>
                  </a:schemeClr>
                </a:solidFill>
                <a:latin typeface="Consolas" panose="020B0609020204030204" pitchFamily="49" charset="0"/>
              </a:rPr>
              <a:t>length</a:t>
            </a:r>
            <a:r>
              <a:rPr lang="en-US" sz="2200" dirty="0">
                <a:latin typeface="Consolas" panose="020B0609020204030204" pitchFamily="49" charset="0"/>
              </a:rPr>
              <a:t>;</a:t>
            </a:r>
          </a:p>
          <a:p>
            <a:pPr>
              <a:lnSpc>
                <a:spcPct val="80000"/>
              </a:lnSpc>
            </a:pPr>
            <a:r>
              <a:rPr lang="en-IN" sz="2200" dirty="0" err="1" smtClean="0">
                <a:solidFill>
                  <a:srgbClr val="7F0055"/>
                </a:solidFill>
                <a:latin typeface="Consolas" panose="020B0609020204030204" pitchFamily="49" charset="0"/>
              </a:rPr>
              <a:t>this</a:t>
            </a:r>
            <a:r>
              <a:rPr lang="en-IN" sz="2200" dirty="0" err="1" smtClean="0">
                <a:solidFill>
                  <a:srgbClr val="0000FF"/>
                </a:solidFill>
                <a:latin typeface="Consolas" panose="020B0609020204030204" pitchFamily="49" charset="0"/>
              </a:rPr>
              <a:t>.breadth</a:t>
            </a:r>
            <a:r>
              <a:rPr lang="en-IN" sz="2200" dirty="0" smtClean="0">
                <a:solidFill>
                  <a:srgbClr val="0000FF"/>
                </a:solidFill>
                <a:latin typeface="Consolas" panose="020B0609020204030204" pitchFamily="49" charset="0"/>
              </a:rPr>
              <a:t> </a:t>
            </a:r>
            <a:r>
              <a:rPr lang="en-US" sz="2200" dirty="0">
                <a:latin typeface="Consolas" panose="020B0609020204030204" pitchFamily="49" charset="0"/>
              </a:rPr>
              <a:t>= </a:t>
            </a:r>
            <a:r>
              <a:rPr lang="en-IN" sz="2200" dirty="0">
                <a:solidFill>
                  <a:schemeClr val="accent6">
                    <a:lumMod val="50000"/>
                  </a:schemeClr>
                </a:solidFill>
                <a:latin typeface="Consolas" panose="020B0609020204030204" pitchFamily="49" charset="0"/>
              </a:rPr>
              <a:t>breadth</a:t>
            </a:r>
            <a:r>
              <a:rPr lang="en-US" sz="2200" dirty="0">
                <a:latin typeface="Consolas" panose="020B0609020204030204" pitchFamily="49" charset="0"/>
              </a:rPr>
              <a:t>;</a:t>
            </a:r>
          </a:p>
          <a:p>
            <a:pPr>
              <a:lnSpc>
                <a:spcPct val="80000"/>
              </a:lnSpc>
            </a:pPr>
            <a:r>
              <a:rPr lang="en-IN" sz="2200" dirty="0" err="1" smtClean="0">
                <a:solidFill>
                  <a:srgbClr val="7F0055"/>
                </a:solidFill>
                <a:latin typeface="Consolas" panose="020B0609020204030204" pitchFamily="49" charset="0"/>
              </a:rPr>
              <a:t>this</a:t>
            </a:r>
            <a:r>
              <a:rPr lang="en-IN" sz="2200" dirty="0" err="1" smtClean="0">
                <a:solidFill>
                  <a:srgbClr val="0000FF"/>
                </a:solidFill>
                <a:latin typeface="Consolas" panose="020B0609020204030204" pitchFamily="49" charset="0"/>
              </a:rPr>
              <a:t>.height</a:t>
            </a:r>
            <a:r>
              <a:rPr lang="en-IN" sz="2200" dirty="0" smtClean="0">
                <a:solidFill>
                  <a:srgbClr val="0000FF"/>
                </a:solidFill>
                <a:latin typeface="Consolas" panose="020B0609020204030204" pitchFamily="49" charset="0"/>
              </a:rPr>
              <a:t> </a:t>
            </a:r>
            <a:r>
              <a:rPr lang="en-US" sz="2200" dirty="0">
                <a:latin typeface="Consolas" panose="020B0609020204030204" pitchFamily="49" charset="0"/>
              </a:rPr>
              <a:t>= </a:t>
            </a:r>
            <a:r>
              <a:rPr lang="en-IN" sz="2200" dirty="0" smtClean="0">
                <a:solidFill>
                  <a:schemeClr val="accent6">
                    <a:lumMod val="50000"/>
                  </a:schemeClr>
                </a:solidFill>
                <a:latin typeface="Consolas" panose="020B0609020204030204" pitchFamily="49" charset="0"/>
              </a:rPr>
              <a:t>height</a:t>
            </a:r>
            <a:r>
              <a:rPr lang="en-US" sz="2200" dirty="0" smtClean="0">
                <a:latin typeface="Consolas" panose="020B0609020204030204" pitchFamily="49" charset="0"/>
              </a:rPr>
              <a:t>;</a:t>
            </a:r>
            <a:endParaRPr lang="en-US" sz="2200" dirty="0">
              <a:latin typeface="Consolas" panose="020B0609020204030204" pitchFamily="49" charset="0"/>
            </a:endParaRPr>
          </a:p>
        </p:txBody>
      </p:sp>
      <p:sp>
        <p:nvSpPr>
          <p:cNvPr id="10" name="Rectangle 9"/>
          <p:cNvSpPr/>
          <p:nvPr/>
        </p:nvSpPr>
        <p:spPr>
          <a:xfrm>
            <a:off x="1832741" y="1721852"/>
            <a:ext cx="7293964" cy="909673"/>
          </a:xfrm>
          <a:prstGeom prst="rect">
            <a:avLst/>
          </a:prstGeom>
        </p:spPr>
        <p:txBody>
          <a:bodyPr wrap="square">
            <a:spAutoFit/>
          </a:bodyPr>
          <a:lstStyle/>
          <a:p>
            <a:pPr>
              <a:lnSpc>
                <a:spcPct val="80000"/>
              </a:lnSpc>
            </a:pPr>
            <a:r>
              <a:rPr lang="en-IN" sz="2200" dirty="0">
                <a:solidFill>
                  <a:srgbClr val="0000FF"/>
                </a:solidFill>
                <a:latin typeface="Consolas" panose="020B0609020204030204" pitchFamily="49" charset="0"/>
              </a:rPr>
              <a:t>length</a:t>
            </a:r>
            <a:r>
              <a:rPr lang="en-US" sz="2200" dirty="0">
                <a:latin typeface="Consolas" panose="020B0609020204030204" pitchFamily="49" charset="0"/>
              </a:rPr>
              <a:t> = </a:t>
            </a:r>
            <a:r>
              <a:rPr lang="en-US" sz="2200" dirty="0">
                <a:solidFill>
                  <a:schemeClr val="accent6">
                    <a:lumMod val="50000"/>
                  </a:schemeClr>
                </a:solidFill>
                <a:latin typeface="Consolas" panose="020B0609020204030204" pitchFamily="49" charset="0"/>
              </a:rPr>
              <a:t>length</a:t>
            </a:r>
            <a:r>
              <a:rPr lang="en-US" sz="2200" dirty="0">
                <a:latin typeface="Consolas" panose="020B0609020204030204" pitchFamily="49" charset="0"/>
              </a:rPr>
              <a:t>;</a:t>
            </a:r>
          </a:p>
          <a:p>
            <a:pPr>
              <a:lnSpc>
                <a:spcPct val="80000"/>
              </a:lnSpc>
            </a:pPr>
            <a:r>
              <a:rPr lang="en-IN" sz="2200" dirty="0" smtClean="0">
                <a:solidFill>
                  <a:srgbClr val="0000FF"/>
                </a:solidFill>
                <a:latin typeface="Consolas" panose="020B0609020204030204" pitchFamily="49" charset="0"/>
              </a:rPr>
              <a:t>breadth </a:t>
            </a:r>
            <a:r>
              <a:rPr lang="en-US" sz="2200" dirty="0">
                <a:latin typeface="Consolas" panose="020B0609020204030204" pitchFamily="49" charset="0"/>
              </a:rPr>
              <a:t>= </a:t>
            </a:r>
            <a:r>
              <a:rPr lang="en-IN" sz="2200" dirty="0">
                <a:solidFill>
                  <a:schemeClr val="accent6">
                    <a:lumMod val="50000"/>
                  </a:schemeClr>
                </a:solidFill>
                <a:latin typeface="Consolas" panose="020B0609020204030204" pitchFamily="49" charset="0"/>
              </a:rPr>
              <a:t>breadth</a:t>
            </a:r>
            <a:r>
              <a:rPr lang="en-US" sz="2200" dirty="0">
                <a:latin typeface="Consolas" panose="020B0609020204030204" pitchFamily="49" charset="0"/>
              </a:rPr>
              <a:t>;</a:t>
            </a:r>
          </a:p>
          <a:p>
            <a:pPr>
              <a:lnSpc>
                <a:spcPct val="80000"/>
              </a:lnSpc>
            </a:pPr>
            <a:r>
              <a:rPr lang="en-IN" sz="2200" dirty="0" smtClean="0">
                <a:solidFill>
                  <a:srgbClr val="0000FF"/>
                </a:solidFill>
                <a:latin typeface="Consolas" panose="020B0609020204030204" pitchFamily="49" charset="0"/>
              </a:rPr>
              <a:t>height </a:t>
            </a:r>
            <a:r>
              <a:rPr lang="en-US" sz="2200" dirty="0">
                <a:latin typeface="Consolas" panose="020B0609020204030204" pitchFamily="49" charset="0"/>
              </a:rPr>
              <a:t>= </a:t>
            </a:r>
            <a:r>
              <a:rPr lang="en-IN" sz="2200" dirty="0">
                <a:solidFill>
                  <a:schemeClr val="accent6">
                    <a:lumMod val="50000"/>
                  </a:schemeClr>
                </a:solidFill>
                <a:latin typeface="Consolas" panose="020B0609020204030204" pitchFamily="49" charset="0"/>
              </a:rPr>
              <a:t>height</a:t>
            </a:r>
            <a:r>
              <a:rPr lang="en-US" sz="2200" dirty="0">
                <a:latin typeface="Consolas" panose="020B0609020204030204" pitchFamily="49" charset="0"/>
              </a:rPr>
              <a:t>;</a:t>
            </a:r>
          </a:p>
        </p:txBody>
      </p:sp>
      <p:grpSp>
        <p:nvGrpSpPr>
          <p:cNvPr id="40" name="Group 39"/>
          <p:cNvGrpSpPr/>
          <p:nvPr/>
        </p:nvGrpSpPr>
        <p:grpSpPr>
          <a:xfrm>
            <a:off x="428625" y="495300"/>
            <a:ext cx="1408488" cy="1357056"/>
            <a:chOff x="428625" y="495300"/>
            <a:chExt cx="1408488" cy="1357056"/>
          </a:xfrm>
        </p:grpSpPr>
        <p:cxnSp>
          <p:nvCxnSpPr>
            <p:cNvPr id="35" name="Straight Connector 34"/>
            <p:cNvCxnSpPr>
              <a:stCxn id="5" idx="1"/>
            </p:cNvCxnSpPr>
            <p:nvPr/>
          </p:nvCxnSpPr>
          <p:spPr>
            <a:xfrm flipH="1">
              <a:off x="428625" y="1852356"/>
              <a:ext cx="140848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flipV="1">
              <a:off x="438150" y="495300"/>
              <a:ext cx="0" cy="1343609"/>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428625" y="504825"/>
              <a:ext cx="49408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34611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4">
                                            <p:txEl>
                                              <p:pRg st="4" end="4"/>
                                            </p:txEl>
                                          </p:spTgt>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left)">
                                      <p:cBhvr>
                                        <p:cTn id="11" dur="500"/>
                                        <p:tgtEl>
                                          <p:spTgt spid="8"/>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xit" presetSubtype="0" fill="hold" nodeType="clickEffect">
                                  <p:stCondLst>
                                    <p:cond delay="0"/>
                                  </p:stCondLst>
                                  <p:childTnLst>
                                    <p:set>
                                      <p:cBhvr>
                                        <p:cTn id="15" dur="1" fill="hold">
                                          <p:stCondLst>
                                            <p:cond delay="0"/>
                                          </p:stCondLst>
                                        </p:cTn>
                                        <p:tgtEl>
                                          <p:spTgt spid="4">
                                            <p:txEl>
                                              <p:pRg st="6" end="6"/>
                                            </p:txEl>
                                          </p:spTgt>
                                        </p:tgtEl>
                                        <p:attrNameLst>
                                          <p:attrName>style.visibility</p:attrName>
                                        </p:attrNameLst>
                                      </p:cBhvr>
                                      <p:to>
                                        <p:strVal val="hidden"/>
                                      </p:to>
                                    </p:set>
                                  </p:childTnLst>
                                </p:cTn>
                              </p:par>
                              <p:par>
                                <p:cTn id="16" presetID="1" presetClass="exit" presetSubtype="0" fill="hold" nodeType="withEffect">
                                  <p:stCondLst>
                                    <p:cond delay="0"/>
                                  </p:stCondLst>
                                  <p:childTnLst>
                                    <p:set>
                                      <p:cBhvr>
                                        <p:cTn id="17" dur="1" fill="hold">
                                          <p:stCondLst>
                                            <p:cond delay="0"/>
                                          </p:stCondLst>
                                        </p:cTn>
                                        <p:tgtEl>
                                          <p:spTgt spid="4">
                                            <p:txEl>
                                              <p:pRg st="7" end="7"/>
                                            </p:txEl>
                                          </p:spTgt>
                                        </p:tgtEl>
                                        <p:attrNameLst>
                                          <p:attrName>style.visibility</p:attrName>
                                        </p:attrNameLst>
                                      </p:cBhvr>
                                      <p:to>
                                        <p:strVal val="hidden"/>
                                      </p:to>
                                    </p:set>
                                  </p:childTnLst>
                                </p:cTn>
                              </p:par>
                              <p:par>
                                <p:cTn id="18" presetID="1" presetClass="exit" presetSubtype="0" fill="hold" nodeType="withEffect">
                                  <p:stCondLst>
                                    <p:cond delay="0"/>
                                  </p:stCondLst>
                                  <p:childTnLst>
                                    <p:set>
                                      <p:cBhvr>
                                        <p:cTn id="19" dur="1" fill="hold">
                                          <p:stCondLst>
                                            <p:cond delay="0"/>
                                          </p:stCondLst>
                                        </p:cTn>
                                        <p:tgtEl>
                                          <p:spTgt spid="4">
                                            <p:txEl>
                                              <p:pRg st="8" end="8"/>
                                            </p:txEl>
                                          </p:spTgt>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wipe(left)">
                                      <p:cBhvr>
                                        <p:cTn id="24" dur="500"/>
                                        <p:tgtEl>
                                          <p:spTgt spid="10"/>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wipe(left)">
                                      <p:cBhvr>
                                        <p:cTn id="29" dur="500"/>
                                        <p:tgtEl>
                                          <p:spTgt spid="5"/>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6"/>
                                        </p:tgtEl>
                                        <p:attrNameLst>
                                          <p:attrName>style.visibility</p:attrName>
                                        </p:attrNameLst>
                                      </p:cBhvr>
                                      <p:to>
                                        <p:strVal val="visible"/>
                                      </p:to>
                                    </p:set>
                                    <p:animEffect transition="in" filter="wipe(left)">
                                      <p:cBhvr>
                                        <p:cTn id="34" dur="500"/>
                                        <p:tgtEl>
                                          <p:spTgt spid="6"/>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grpId="0" nodeType="clickEffect">
                                  <p:stCondLst>
                                    <p:cond delay="0"/>
                                  </p:stCondLst>
                                  <p:childTnLst>
                                    <p:set>
                                      <p:cBhvr>
                                        <p:cTn id="38" dur="1" fill="hold">
                                          <p:stCondLst>
                                            <p:cond delay="0"/>
                                          </p:stCondLst>
                                        </p:cTn>
                                        <p:tgtEl>
                                          <p:spTgt spid="7"/>
                                        </p:tgtEl>
                                        <p:attrNameLst>
                                          <p:attrName>style.visibility</p:attrName>
                                        </p:attrNameLst>
                                      </p:cBhvr>
                                      <p:to>
                                        <p:strVal val="visible"/>
                                      </p:to>
                                    </p:set>
                                    <p:animEffect transition="in" filter="wipe(left)">
                                      <p:cBhvr>
                                        <p:cTn id="39" dur="500"/>
                                        <p:tgtEl>
                                          <p:spTgt spid="7"/>
                                        </p:tgtEl>
                                      </p:cBhvr>
                                    </p:animEffect>
                                  </p:childTnLst>
                                </p:cTn>
                              </p:par>
                              <p:par>
                                <p:cTn id="40" presetID="1" presetClass="exit" presetSubtype="0" fill="hold" grpId="1" nodeType="withEffect">
                                  <p:stCondLst>
                                    <p:cond delay="0"/>
                                  </p:stCondLst>
                                  <p:childTnLst>
                                    <p:set>
                                      <p:cBhvr>
                                        <p:cTn id="41" dur="1" fill="hold">
                                          <p:stCondLst>
                                            <p:cond delay="0"/>
                                          </p:stCondLst>
                                        </p:cTn>
                                        <p:tgtEl>
                                          <p:spTgt spid="6"/>
                                        </p:tgtEl>
                                        <p:attrNameLst>
                                          <p:attrName>style.visibility</p:attrName>
                                        </p:attrNameLst>
                                      </p:cBhvr>
                                      <p:to>
                                        <p:strVal val="hidden"/>
                                      </p:to>
                                    </p:set>
                                  </p:childTnLst>
                                </p:cTn>
                              </p:par>
                            </p:childTnLst>
                          </p:cTn>
                        </p:par>
                      </p:childTnLst>
                    </p:cTn>
                  </p:par>
                  <p:par>
                    <p:cTn id="42" fill="hold">
                      <p:stCondLst>
                        <p:cond delay="indefinite"/>
                      </p:stCondLst>
                      <p:childTnLst>
                        <p:par>
                          <p:cTn id="43" fill="hold">
                            <p:stCondLst>
                              <p:cond delay="0"/>
                            </p:stCondLst>
                            <p:childTnLst>
                              <p:par>
                                <p:cTn id="44" presetID="1" presetClass="exit" presetSubtype="0" fill="hold" grpId="1" nodeType="clickEffect">
                                  <p:stCondLst>
                                    <p:cond delay="0"/>
                                  </p:stCondLst>
                                  <p:childTnLst>
                                    <p:set>
                                      <p:cBhvr>
                                        <p:cTn id="45" dur="1" fill="hold">
                                          <p:stCondLst>
                                            <p:cond delay="0"/>
                                          </p:stCondLst>
                                        </p:cTn>
                                        <p:tgtEl>
                                          <p:spTgt spid="5"/>
                                        </p:tgtEl>
                                        <p:attrNameLst>
                                          <p:attrName>style.visibility</p:attrName>
                                        </p:attrNameLst>
                                      </p:cBhvr>
                                      <p:to>
                                        <p:strVal val="hidden"/>
                                      </p:to>
                                    </p:set>
                                  </p:childTnLst>
                                </p:cTn>
                              </p:par>
                              <p:par>
                                <p:cTn id="46" presetID="1" presetClass="exit" presetSubtype="0" fill="hold" grpId="1" nodeType="withEffect">
                                  <p:stCondLst>
                                    <p:cond delay="0"/>
                                  </p:stCondLst>
                                  <p:childTnLst>
                                    <p:set>
                                      <p:cBhvr>
                                        <p:cTn id="47" dur="1" fill="hold">
                                          <p:stCondLst>
                                            <p:cond delay="0"/>
                                          </p:stCondLst>
                                        </p:cTn>
                                        <p:tgtEl>
                                          <p:spTgt spid="7"/>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9"/>
                                        </p:tgtEl>
                                        <p:attrNameLst>
                                          <p:attrName>style.visibility</p:attrName>
                                        </p:attrNameLst>
                                      </p:cBhvr>
                                      <p:to>
                                        <p:strVal val="visible"/>
                                      </p:to>
                                    </p:set>
                                    <p:animEffect transition="in" filter="wipe(left)">
                                      <p:cBhvr>
                                        <p:cTn id="52" dur="500"/>
                                        <p:tgtEl>
                                          <p:spTgt spid="9"/>
                                        </p:tgtEl>
                                      </p:cBhvr>
                                    </p:animEffect>
                                  </p:childTnLst>
                                </p:cTn>
                              </p:par>
                              <p:par>
                                <p:cTn id="53" presetID="1" presetClass="exit" presetSubtype="0" fill="hold" grpId="1" nodeType="withEffect">
                                  <p:stCondLst>
                                    <p:cond delay="0"/>
                                  </p:stCondLst>
                                  <p:childTnLst>
                                    <p:set>
                                      <p:cBhvr>
                                        <p:cTn id="54" dur="1" fill="hold">
                                          <p:stCondLst>
                                            <p:cond delay="0"/>
                                          </p:stCondLst>
                                        </p:cTn>
                                        <p:tgtEl>
                                          <p:spTgt spid="10"/>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P spid="7" grpId="0" animBg="1"/>
      <p:bldP spid="7" grpId="1" animBg="1"/>
      <p:bldP spid="8" grpId="0"/>
      <p:bldP spid="9" grpId="0"/>
      <p:bldP spid="10" grpId="0"/>
      <p:bldP spid="10" grpId="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Understanding the Scope of Variable</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224503574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Method Overloading</a:t>
            </a:r>
            <a:endParaRPr lang="en-US" dirty="0"/>
          </a:p>
        </p:txBody>
      </p:sp>
      <p:sp>
        <p:nvSpPr>
          <p:cNvPr id="3" name="Content Placeholder 2"/>
          <p:cNvSpPr>
            <a:spLocks noGrp="1"/>
          </p:cNvSpPr>
          <p:nvPr>
            <p:ph idx="1"/>
          </p:nvPr>
        </p:nvSpPr>
        <p:spPr>
          <a:xfrm>
            <a:off x="131180" y="863444"/>
            <a:ext cx="4108311" cy="5590565"/>
          </a:xfrm>
        </p:spPr>
        <p:txBody>
          <a:bodyPr/>
          <a:lstStyle/>
          <a:p>
            <a:r>
              <a:rPr lang="en-US" dirty="0"/>
              <a:t>Overloading allows </a:t>
            </a:r>
            <a:r>
              <a:rPr lang="en-US" b="1" dirty="0"/>
              <a:t>different methods</a:t>
            </a:r>
            <a:r>
              <a:rPr lang="en-US" dirty="0"/>
              <a:t> to have </a:t>
            </a:r>
            <a:r>
              <a:rPr lang="en-US" b="1" dirty="0"/>
              <a:t>same name</a:t>
            </a:r>
            <a:r>
              <a:rPr lang="en-US" dirty="0"/>
              <a:t>, but </a:t>
            </a:r>
            <a:r>
              <a:rPr lang="en-US" b="1" dirty="0"/>
              <a:t>different signatures</a:t>
            </a:r>
            <a:r>
              <a:rPr lang="en-US" dirty="0"/>
              <a:t>.</a:t>
            </a:r>
          </a:p>
          <a:p>
            <a:r>
              <a:rPr lang="en-US" dirty="0"/>
              <a:t>Signature can differ by </a:t>
            </a:r>
            <a:r>
              <a:rPr lang="en-US" b="1" dirty="0"/>
              <a:t>number of input </a:t>
            </a:r>
            <a:r>
              <a:rPr lang="en-US" dirty="0"/>
              <a:t>parameters or </a:t>
            </a:r>
            <a:r>
              <a:rPr lang="en-US" b="1" dirty="0"/>
              <a:t>type of input</a:t>
            </a:r>
            <a:r>
              <a:rPr lang="en-US" dirty="0"/>
              <a:t> parameters or </a:t>
            </a:r>
            <a:r>
              <a:rPr lang="en-US" b="1" dirty="0"/>
              <a:t>both</a:t>
            </a:r>
            <a:r>
              <a:rPr lang="en-US" dirty="0"/>
              <a:t>. </a:t>
            </a:r>
          </a:p>
          <a:p>
            <a:r>
              <a:rPr lang="en-US" dirty="0"/>
              <a:t>Overloading is related to </a:t>
            </a:r>
            <a:r>
              <a:rPr lang="en-US" b="1" dirty="0"/>
              <a:t>compile time </a:t>
            </a:r>
            <a:r>
              <a:rPr lang="en-US" dirty="0"/>
              <a:t>(or </a:t>
            </a:r>
            <a:r>
              <a:rPr lang="en-US" b="1" dirty="0"/>
              <a:t>static</a:t>
            </a:r>
            <a:r>
              <a:rPr lang="en-US" dirty="0"/>
              <a:t>) polymorphism.</a:t>
            </a:r>
          </a:p>
          <a:p>
            <a:endParaRPr lang="en-US" dirty="0"/>
          </a:p>
        </p:txBody>
      </p:sp>
      <p:sp>
        <p:nvSpPr>
          <p:cNvPr id="4" name="Rectangle 3"/>
          <p:cNvSpPr/>
          <p:nvPr/>
        </p:nvSpPr>
        <p:spPr>
          <a:xfrm>
            <a:off x="4422370" y="711201"/>
            <a:ext cx="7696639" cy="5909310"/>
          </a:xfrm>
          <a:prstGeom prst="rect">
            <a:avLst/>
          </a:prstGeom>
          <a:ln w="19050">
            <a:solidFill>
              <a:schemeClr val="accent1"/>
            </a:solidFill>
            <a:prstDash val="dash"/>
          </a:ln>
        </p:spPr>
        <p:txBody>
          <a:bodyPr wrap="square">
            <a:spAutoFit/>
          </a:bodyPr>
          <a:lstStyle/>
          <a:p>
            <a:r>
              <a:rPr lang="en-US" b="1" dirty="0" smtClean="0">
                <a:solidFill>
                  <a:srgbClr val="7F0055"/>
                </a:solidFill>
                <a:latin typeface="Consolas"/>
              </a:rPr>
              <a:t>public</a:t>
            </a:r>
            <a:r>
              <a:rPr lang="en-US" b="1" dirty="0" smtClean="0">
                <a:solidFill>
                  <a:srgbClr val="000000"/>
                </a:solidFill>
                <a:latin typeface="Consolas"/>
              </a:rPr>
              <a:t> </a:t>
            </a:r>
            <a:r>
              <a:rPr lang="en-US" b="1" dirty="0" smtClean="0">
                <a:solidFill>
                  <a:srgbClr val="7F0055"/>
                </a:solidFill>
                <a:latin typeface="Consolas"/>
              </a:rPr>
              <a:t>class</a:t>
            </a:r>
            <a:r>
              <a:rPr lang="en-US" b="1" dirty="0" smtClean="0">
                <a:solidFill>
                  <a:srgbClr val="000000"/>
                </a:solidFill>
                <a:latin typeface="Consolas"/>
              </a:rPr>
              <a:t> </a:t>
            </a:r>
            <a:r>
              <a:rPr lang="en-US" b="1" dirty="0" err="1" smtClean="0">
                <a:solidFill>
                  <a:srgbClr val="000000"/>
                </a:solidFill>
                <a:latin typeface="Consolas"/>
              </a:rPr>
              <a:t>OverloadingMethods</a:t>
            </a:r>
            <a:r>
              <a:rPr lang="en-US" b="1" dirty="0" smtClean="0">
                <a:solidFill>
                  <a:srgbClr val="000000"/>
                </a:solidFill>
                <a:latin typeface="Consolas"/>
              </a:rPr>
              <a:t> {</a:t>
            </a:r>
            <a:endParaRPr lang="en-US" dirty="0" smtClean="0">
              <a:latin typeface="Consolas"/>
            </a:endParaRPr>
          </a:p>
          <a:p>
            <a:pPr lvl="1"/>
            <a:r>
              <a:rPr lang="en-US" b="1" dirty="0" smtClean="0">
                <a:solidFill>
                  <a:srgbClr val="7F0055"/>
                </a:solidFill>
                <a:latin typeface="Consolas"/>
              </a:rPr>
              <a:t>public</a:t>
            </a:r>
            <a:r>
              <a:rPr lang="en-US" b="1" dirty="0" smtClean="0">
                <a:solidFill>
                  <a:srgbClr val="000000"/>
                </a:solidFill>
                <a:latin typeface="Consolas"/>
              </a:rPr>
              <a:t> </a:t>
            </a:r>
            <a:r>
              <a:rPr lang="en-US" b="1" dirty="0" smtClean="0">
                <a:solidFill>
                  <a:srgbClr val="7F0055"/>
                </a:solidFill>
                <a:latin typeface="Consolas"/>
              </a:rPr>
              <a:t>static</a:t>
            </a:r>
            <a:r>
              <a:rPr lang="en-US" b="1" dirty="0" smtClean="0">
                <a:solidFill>
                  <a:srgbClr val="000000"/>
                </a:solidFill>
                <a:latin typeface="Consolas"/>
              </a:rPr>
              <a:t> </a:t>
            </a:r>
            <a:r>
              <a:rPr lang="en-US" b="1" dirty="0" smtClean="0">
                <a:solidFill>
                  <a:srgbClr val="7F0055"/>
                </a:solidFill>
                <a:latin typeface="Consolas"/>
              </a:rPr>
              <a:t>void</a:t>
            </a:r>
            <a:r>
              <a:rPr lang="en-US" b="1" dirty="0" smtClean="0">
                <a:solidFill>
                  <a:srgbClr val="000000"/>
                </a:solidFill>
                <a:latin typeface="Consolas"/>
              </a:rPr>
              <a:t> main(String[] </a:t>
            </a:r>
            <a:r>
              <a:rPr lang="en-US" b="1" dirty="0" err="1" smtClean="0">
                <a:solidFill>
                  <a:srgbClr val="6A3E3E"/>
                </a:solidFill>
                <a:latin typeface="Consolas"/>
              </a:rPr>
              <a:t>ar</a:t>
            </a:r>
            <a:r>
              <a:rPr lang="en-US" b="1" dirty="0" smtClean="0">
                <a:solidFill>
                  <a:srgbClr val="000000"/>
                </a:solidFill>
                <a:latin typeface="Consolas"/>
              </a:rPr>
              <a:t>) {</a:t>
            </a:r>
          </a:p>
          <a:p>
            <a:pPr lvl="2"/>
            <a:r>
              <a:rPr lang="en-US" b="1" dirty="0" err="1" smtClean="0">
                <a:solidFill>
                  <a:srgbClr val="7F0055"/>
                </a:solidFill>
                <a:latin typeface="Consolas"/>
              </a:rPr>
              <a:t>int</a:t>
            </a:r>
            <a:r>
              <a:rPr lang="en-US" b="1" dirty="0" smtClean="0">
                <a:solidFill>
                  <a:srgbClr val="000000"/>
                </a:solidFill>
                <a:latin typeface="Consolas"/>
              </a:rPr>
              <a:t> </a:t>
            </a:r>
            <a:r>
              <a:rPr lang="en-US" b="1" dirty="0" smtClean="0">
                <a:solidFill>
                  <a:srgbClr val="6A3E3E"/>
                </a:solidFill>
                <a:latin typeface="Consolas"/>
              </a:rPr>
              <a:t>ans1</a:t>
            </a:r>
            <a:r>
              <a:rPr lang="en-US" b="1" dirty="0" smtClean="0">
                <a:solidFill>
                  <a:srgbClr val="000000"/>
                </a:solidFill>
                <a:latin typeface="Consolas"/>
              </a:rPr>
              <a:t> = </a:t>
            </a:r>
            <a:r>
              <a:rPr lang="en-US" b="1" i="1" dirty="0" smtClean="0">
                <a:solidFill>
                  <a:srgbClr val="000000"/>
                </a:solidFill>
                <a:latin typeface="Consolas"/>
              </a:rPr>
              <a:t>sum(5,2); </a:t>
            </a:r>
            <a:r>
              <a:rPr lang="en-US" dirty="0" smtClean="0">
                <a:solidFill>
                  <a:srgbClr val="3F7F5F"/>
                </a:solidFill>
                <a:latin typeface="Consolas"/>
              </a:rPr>
              <a:t>// will return 7</a:t>
            </a:r>
          </a:p>
          <a:p>
            <a:pPr lvl="2"/>
            <a:r>
              <a:rPr lang="en-US" b="1" dirty="0" err="1" smtClean="0">
                <a:solidFill>
                  <a:srgbClr val="7F0055"/>
                </a:solidFill>
                <a:latin typeface="Consolas"/>
              </a:rPr>
              <a:t>int</a:t>
            </a:r>
            <a:r>
              <a:rPr lang="en-US" b="1" dirty="0" smtClean="0">
                <a:solidFill>
                  <a:srgbClr val="000000"/>
                </a:solidFill>
                <a:latin typeface="Consolas"/>
              </a:rPr>
              <a:t> </a:t>
            </a:r>
            <a:r>
              <a:rPr lang="en-US" b="1" dirty="0" smtClean="0">
                <a:solidFill>
                  <a:srgbClr val="6A3E3E"/>
                </a:solidFill>
                <a:latin typeface="Consolas"/>
              </a:rPr>
              <a:t>ans2</a:t>
            </a:r>
            <a:r>
              <a:rPr lang="en-US" b="1" dirty="0" smtClean="0">
                <a:solidFill>
                  <a:srgbClr val="000000"/>
                </a:solidFill>
                <a:latin typeface="Consolas"/>
              </a:rPr>
              <a:t> = </a:t>
            </a:r>
            <a:r>
              <a:rPr lang="en-US" b="1" i="1" dirty="0" smtClean="0">
                <a:solidFill>
                  <a:srgbClr val="000000"/>
                </a:solidFill>
                <a:latin typeface="Consolas"/>
              </a:rPr>
              <a:t>sum(5,2,6); </a:t>
            </a:r>
            <a:r>
              <a:rPr lang="en-US" dirty="0" smtClean="0">
                <a:solidFill>
                  <a:srgbClr val="3F7F5F"/>
                </a:solidFill>
                <a:latin typeface="Consolas"/>
              </a:rPr>
              <a:t>// will return 13</a:t>
            </a:r>
          </a:p>
          <a:p>
            <a:pPr lvl="2"/>
            <a:r>
              <a:rPr lang="en-US" b="1" dirty="0" smtClean="0">
                <a:solidFill>
                  <a:srgbClr val="7F0055"/>
                </a:solidFill>
                <a:latin typeface="Consolas"/>
              </a:rPr>
              <a:t>double</a:t>
            </a:r>
            <a:r>
              <a:rPr lang="en-US" b="1" dirty="0" smtClean="0">
                <a:solidFill>
                  <a:srgbClr val="000000"/>
                </a:solidFill>
                <a:latin typeface="Consolas"/>
              </a:rPr>
              <a:t> </a:t>
            </a:r>
            <a:r>
              <a:rPr lang="en-US" b="1" dirty="0" smtClean="0">
                <a:solidFill>
                  <a:srgbClr val="6A3E3E"/>
                </a:solidFill>
                <a:latin typeface="Consolas"/>
              </a:rPr>
              <a:t>ans3</a:t>
            </a:r>
            <a:r>
              <a:rPr lang="en-US" b="1" dirty="0" smtClean="0">
                <a:solidFill>
                  <a:srgbClr val="000000"/>
                </a:solidFill>
                <a:latin typeface="Consolas"/>
              </a:rPr>
              <a:t> = </a:t>
            </a:r>
            <a:r>
              <a:rPr lang="en-US" b="1" i="1" dirty="0" smtClean="0">
                <a:solidFill>
                  <a:srgbClr val="000000"/>
                </a:solidFill>
                <a:latin typeface="Consolas"/>
              </a:rPr>
              <a:t>sum(5.8,6.4); </a:t>
            </a:r>
            <a:r>
              <a:rPr lang="en-US" dirty="0" smtClean="0">
                <a:solidFill>
                  <a:srgbClr val="3F7F5F"/>
                </a:solidFill>
                <a:latin typeface="Consolas"/>
              </a:rPr>
              <a:t>// will return 12.2</a:t>
            </a:r>
          </a:p>
          <a:p>
            <a:pPr lvl="2"/>
            <a:r>
              <a:rPr lang="en-IN" dirty="0" smtClean="0">
                <a:solidFill>
                  <a:srgbClr val="3F7F5F"/>
                </a:solidFill>
                <a:latin typeface="Consolas"/>
              </a:rPr>
              <a:t>// print ans1,ans2,ans3 in order to see the result</a:t>
            </a:r>
            <a:endParaRPr lang="en-US" dirty="0" smtClean="0">
              <a:solidFill>
                <a:srgbClr val="3F7F5F"/>
              </a:solidFill>
              <a:latin typeface="Consolas"/>
            </a:endParaRPr>
          </a:p>
          <a:p>
            <a:pPr lvl="1"/>
            <a:r>
              <a:rPr lang="en-US" dirty="0" smtClean="0">
                <a:solidFill>
                  <a:srgbClr val="000000"/>
                </a:solidFill>
                <a:latin typeface="Consolas"/>
              </a:rPr>
              <a:t>}</a:t>
            </a:r>
            <a:endParaRPr lang="en-US" dirty="0" smtClean="0">
              <a:latin typeface="Consolas"/>
            </a:endParaRPr>
          </a:p>
          <a:p>
            <a:pPr lvl="1"/>
            <a:r>
              <a:rPr lang="en-US" dirty="0" smtClean="0">
                <a:solidFill>
                  <a:srgbClr val="3F7F5F"/>
                </a:solidFill>
                <a:latin typeface="Consolas"/>
              </a:rPr>
              <a:t>// Overloaded sum(). This sum takes two </a:t>
            </a:r>
            <a:r>
              <a:rPr lang="en-US" dirty="0" err="1" smtClean="0">
                <a:solidFill>
                  <a:srgbClr val="3F7F5F"/>
                </a:solidFill>
                <a:latin typeface="Consolas"/>
              </a:rPr>
              <a:t>int</a:t>
            </a:r>
            <a:r>
              <a:rPr lang="en-US" dirty="0" smtClean="0">
                <a:solidFill>
                  <a:srgbClr val="3F7F5F"/>
                </a:solidFill>
                <a:latin typeface="Consolas"/>
              </a:rPr>
              <a:t> parameters</a:t>
            </a:r>
          </a:p>
          <a:p>
            <a:pPr lvl="1"/>
            <a:r>
              <a:rPr lang="en-US" b="1" dirty="0" smtClean="0">
                <a:solidFill>
                  <a:srgbClr val="7F0055"/>
                </a:solidFill>
                <a:latin typeface="Consolas"/>
              </a:rPr>
              <a:t>public</a:t>
            </a:r>
            <a:r>
              <a:rPr lang="en-US" b="1" dirty="0" smtClean="0">
                <a:solidFill>
                  <a:srgbClr val="000000"/>
                </a:solidFill>
                <a:latin typeface="Consolas"/>
              </a:rPr>
              <a:t> </a:t>
            </a:r>
            <a:r>
              <a:rPr lang="en-US" b="1" dirty="0" smtClean="0">
                <a:solidFill>
                  <a:srgbClr val="7F0055"/>
                </a:solidFill>
                <a:latin typeface="Consolas"/>
              </a:rPr>
              <a:t>static</a:t>
            </a:r>
            <a:r>
              <a:rPr lang="en-US" b="1" dirty="0" smtClean="0">
                <a:solidFill>
                  <a:srgbClr val="000000"/>
                </a:solidFill>
                <a:latin typeface="Consolas"/>
              </a:rPr>
              <a:t> </a:t>
            </a:r>
            <a:r>
              <a:rPr lang="en-US" b="1" dirty="0" err="1" smtClean="0">
                <a:solidFill>
                  <a:srgbClr val="7F0055"/>
                </a:solidFill>
                <a:latin typeface="Consolas"/>
              </a:rPr>
              <a:t>int</a:t>
            </a:r>
            <a:r>
              <a:rPr lang="en-US" b="1" dirty="0" smtClean="0">
                <a:solidFill>
                  <a:srgbClr val="000000"/>
                </a:solidFill>
                <a:latin typeface="Consolas"/>
              </a:rPr>
              <a:t> sum(</a:t>
            </a:r>
            <a:r>
              <a:rPr lang="en-US" b="1" dirty="0" err="1" smtClean="0">
                <a:solidFill>
                  <a:srgbClr val="7F0055"/>
                </a:solidFill>
                <a:latin typeface="Consolas"/>
              </a:rPr>
              <a:t>int</a:t>
            </a:r>
            <a:r>
              <a:rPr lang="en-US" b="1" dirty="0" smtClean="0">
                <a:solidFill>
                  <a:srgbClr val="000000"/>
                </a:solidFill>
                <a:latin typeface="Consolas"/>
              </a:rPr>
              <a:t> </a:t>
            </a:r>
            <a:r>
              <a:rPr lang="en-US" b="1" dirty="0" smtClean="0">
                <a:solidFill>
                  <a:srgbClr val="6A3E3E"/>
                </a:solidFill>
                <a:latin typeface="Consolas"/>
              </a:rPr>
              <a:t>x</a:t>
            </a:r>
            <a:r>
              <a:rPr lang="en-US" b="1" dirty="0" smtClean="0">
                <a:solidFill>
                  <a:srgbClr val="000000"/>
                </a:solidFill>
                <a:latin typeface="Consolas"/>
              </a:rPr>
              <a:t>, </a:t>
            </a:r>
            <a:r>
              <a:rPr lang="en-US" b="1" dirty="0" err="1" smtClean="0">
                <a:solidFill>
                  <a:srgbClr val="7F0055"/>
                </a:solidFill>
                <a:latin typeface="Consolas"/>
              </a:rPr>
              <a:t>int</a:t>
            </a:r>
            <a:r>
              <a:rPr lang="en-US" b="1" dirty="0" smtClean="0">
                <a:solidFill>
                  <a:srgbClr val="000000"/>
                </a:solidFill>
                <a:latin typeface="Consolas"/>
              </a:rPr>
              <a:t> </a:t>
            </a:r>
            <a:r>
              <a:rPr lang="en-US" b="1" dirty="0" smtClean="0">
                <a:solidFill>
                  <a:srgbClr val="6A3E3E"/>
                </a:solidFill>
                <a:latin typeface="Consolas"/>
              </a:rPr>
              <a:t>y</a:t>
            </a:r>
            <a:r>
              <a:rPr lang="en-US" b="1" dirty="0" smtClean="0">
                <a:solidFill>
                  <a:srgbClr val="000000"/>
                </a:solidFill>
                <a:latin typeface="Consolas"/>
              </a:rPr>
              <a:t>) {</a:t>
            </a:r>
          </a:p>
          <a:p>
            <a:pPr lvl="1"/>
            <a:r>
              <a:rPr lang="en-US" b="1" dirty="0" smtClean="0">
                <a:solidFill>
                  <a:srgbClr val="7F0055"/>
                </a:solidFill>
                <a:latin typeface="Consolas"/>
              </a:rPr>
              <a:t>	return</a:t>
            </a:r>
            <a:r>
              <a:rPr lang="en-US" b="1" dirty="0" smtClean="0">
                <a:solidFill>
                  <a:srgbClr val="000000"/>
                </a:solidFill>
                <a:latin typeface="Consolas"/>
              </a:rPr>
              <a:t> (</a:t>
            </a:r>
            <a:r>
              <a:rPr lang="en-US" b="1" dirty="0" smtClean="0">
                <a:solidFill>
                  <a:srgbClr val="6A3E3E"/>
                </a:solidFill>
                <a:latin typeface="Consolas"/>
              </a:rPr>
              <a:t>x</a:t>
            </a:r>
            <a:r>
              <a:rPr lang="en-US" b="1" dirty="0" smtClean="0">
                <a:solidFill>
                  <a:srgbClr val="000000"/>
                </a:solidFill>
                <a:latin typeface="Consolas"/>
              </a:rPr>
              <a:t> + </a:t>
            </a:r>
            <a:r>
              <a:rPr lang="en-US" b="1" dirty="0" smtClean="0">
                <a:solidFill>
                  <a:srgbClr val="6A3E3E"/>
                </a:solidFill>
                <a:latin typeface="Consolas"/>
              </a:rPr>
              <a:t>y</a:t>
            </a:r>
            <a:r>
              <a:rPr lang="en-US" b="1" dirty="0" smtClean="0">
                <a:solidFill>
                  <a:srgbClr val="000000"/>
                </a:solidFill>
                <a:latin typeface="Consolas"/>
              </a:rPr>
              <a:t>);</a:t>
            </a:r>
          </a:p>
          <a:p>
            <a:pPr lvl="1"/>
            <a:r>
              <a:rPr lang="en-US" dirty="0" smtClean="0">
                <a:solidFill>
                  <a:srgbClr val="000000"/>
                </a:solidFill>
                <a:latin typeface="Consolas"/>
              </a:rPr>
              <a:t>}</a:t>
            </a:r>
            <a:endParaRPr lang="en-US" dirty="0" smtClean="0">
              <a:latin typeface="Consolas"/>
            </a:endParaRPr>
          </a:p>
          <a:p>
            <a:pPr lvl="1"/>
            <a:r>
              <a:rPr lang="en-US" dirty="0" smtClean="0">
                <a:solidFill>
                  <a:srgbClr val="3F7F5F"/>
                </a:solidFill>
                <a:latin typeface="Consolas"/>
              </a:rPr>
              <a:t>// Overloaded sum(). This sum takes three </a:t>
            </a:r>
            <a:r>
              <a:rPr lang="en-US" dirty="0" err="1" smtClean="0">
                <a:solidFill>
                  <a:srgbClr val="3F7F5F"/>
                </a:solidFill>
                <a:latin typeface="Consolas"/>
              </a:rPr>
              <a:t>int</a:t>
            </a:r>
            <a:r>
              <a:rPr lang="en-US" dirty="0" smtClean="0">
                <a:solidFill>
                  <a:srgbClr val="3F7F5F"/>
                </a:solidFill>
                <a:latin typeface="Consolas"/>
              </a:rPr>
              <a:t> parameters</a:t>
            </a:r>
          </a:p>
          <a:p>
            <a:pPr lvl="1"/>
            <a:r>
              <a:rPr lang="en-US" b="1" dirty="0" smtClean="0">
                <a:solidFill>
                  <a:srgbClr val="7F0055"/>
                </a:solidFill>
                <a:latin typeface="Consolas"/>
              </a:rPr>
              <a:t>public</a:t>
            </a:r>
            <a:r>
              <a:rPr lang="en-US" b="1" dirty="0" smtClean="0">
                <a:solidFill>
                  <a:srgbClr val="000000"/>
                </a:solidFill>
                <a:latin typeface="Consolas"/>
              </a:rPr>
              <a:t> </a:t>
            </a:r>
            <a:r>
              <a:rPr lang="en-US" b="1" dirty="0" smtClean="0">
                <a:solidFill>
                  <a:srgbClr val="7F0055"/>
                </a:solidFill>
                <a:latin typeface="Consolas"/>
              </a:rPr>
              <a:t>static</a:t>
            </a:r>
            <a:r>
              <a:rPr lang="en-US" b="1" dirty="0" smtClean="0">
                <a:solidFill>
                  <a:srgbClr val="000000"/>
                </a:solidFill>
                <a:latin typeface="Consolas"/>
              </a:rPr>
              <a:t> </a:t>
            </a:r>
            <a:r>
              <a:rPr lang="en-US" b="1" dirty="0" err="1" smtClean="0">
                <a:solidFill>
                  <a:srgbClr val="7F0055"/>
                </a:solidFill>
                <a:latin typeface="Consolas"/>
              </a:rPr>
              <a:t>int</a:t>
            </a:r>
            <a:r>
              <a:rPr lang="en-US" b="1" dirty="0" smtClean="0">
                <a:solidFill>
                  <a:srgbClr val="000000"/>
                </a:solidFill>
                <a:latin typeface="Consolas"/>
              </a:rPr>
              <a:t> sum(</a:t>
            </a:r>
            <a:r>
              <a:rPr lang="en-US" b="1" dirty="0" err="1" smtClean="0">
                <a:solidFill>
                  <a:srgbClr val="7F0055"/>
                </a:solidFill>
                <a:latin typeface="Consolas"/>
              </a:rPr>
              <a:t>int</a:t>
            </a:r>
            <a:r>
              <a:rPr lang="en-US" b="1" dirty="0" smtClean="0">
                <a:solidFill>
                  <a:srgbClr val="000000"/>
                </a:solidFill>
                <a:latin typeface="Consolas"/>
              </a:rPr>
              <a:t> </a:t>
            </a:r>
            <a:r>
              <a:rPr lang="en-US" b="1" dirty="0" smtClean="0">
                <a:solidFill>
                  <a:srgbClr val="6A3E3E"/>
                </a:solidFill>
                <a:latin typeface="Consolas"/>
              </a:rPr>
              <a:t>x</a:t>
            </a:r>
            <a:r>
              <a:rPr lang="en-US" b="1" dirty="0" smtClean="0">
                <a:solidFill>
                  <a:srgbClr val="000000"/>
                </a:solidFill>
                <a:latin typeface="Consolas"/>
              </a:rPr>
              <a:t>, </a:t>
            </a:r>
            <a:r>
              <a:rPr lang="en-US" b="1" dirty="0" err="1" smtClean="0">
                <a:solidFill>
                  <a:srgbClr val="7F0055"/>
                </a:solidFill>
                <a:latin typeface="Consolas"/>
              </a:rPr>
              <a:t>int</a:t>
            </a:r>
            <a:r>
              <a:rPr lang="en-US" b="1" dirty="0" smtClean="0">
                <a:solidFill>
                  <a:srgbClr val="000000"/>
                </a:solidFill>
                <a:latin typeface="Consolas"/>
              </a:rPr>
              <a:t> </a:t>
            </a:r>
            <a:r>
              <a:rPr lang="en-US" b="1" dirty="0" smtClean="0">
                <a:solidFill>
                  <a:srgbClr val="6A3E3E"/>
                </a:solidFill>
                <a:latin typeface="Consolas"/>
              </a:rPr>
              <a:t>y</a:t>
            </a:r>
            <a:r>
              <a:rPr lang="en-US" b="1" dirty="0" smtClean="0">
                <a:solidFill>
                  <a:srgbClr val="000000"/>
                </a:solidFill>
                <a:latin typeface="Consolas"/>
              </a:rPr>
              <a:t>, </a:t>
            </a:r>
            <a:r>
              <a:rPr lang="en-US" b="1" dirty="0" err="1" smtClean="0">
                <a:solidFill>
                  <a:srgbClr val="7F0055"/>
                </a:solidFill>
                <a:latin typeface="Consolas"/>
              </a:rPr>
              <a:t>int</a:t>
            </a:r>
            <a:r>
              <a:rPr lang="en-US" b="1" dirty="0" smtClean="0">
                <a:solidFill>
                  <a:srgbClr val="000000"/>
                </a:solidFill>
                <a:latin typeface="Consolas"/>
              </a:rPr>
              <a:t> </a:t>
            </a:r>
            <a:r>
              <a:rPr lang="en-US" b="1" dirty="0" smtClean="0">
                <a:solidFill>
                  <a:srgbClr val="6A3E3E"/>
                </a:solidFill>
                <a:latin typeface="Consolas"/>
              </a:rPr>
              <a:t>z</a:t>
            </a:r>
            <a:r>
              <a:rPr lang="en-US" b="1" dirty="0" smtClean="0">
                <a:solidFill>
                  <a:srgbClr val="000000"/>
                </a:solidFill>
                <a:latin typeface="Consolas"/>
              </a:rPr>
              <a:t>) {</a:t>
            </a:r>
          </a:p>
          <a:p>
            <a:pPr lvl="1"/>
            <a:r>
              <a:rPr lang="en-US" b="1" dirty="0" smtClean="0">
                <a:solidFill>
                  <a:srgbClr val="7F0055"/>
                </a:solidFill>
                <a:latin typeface="Consolas"/>
              </a:rPr>
              <a:t>	return</a:t>
            </a:r>
            <a:r>
              <a:rPr lang="en-US" b="1" dirty="0" smtClean="0">
                <a:solidFill>
                  <a:srgbClr val="000000"/>
                </a:solidFill>
                <a:latin typeface="Consolas"/>
              </a:rPr>
              <a:t> (</a:t>
            </a:r>
            <a:r>
              <a:rPr lang="en-US" b="1" dirty="0" smtClean="0">
                <a:solidFill>
                  <a:srgbClr val="6A3E3E"/>
                </a:solidFill>
                <a:latin typeface="Consolas"/>
              </a:rPr>
              <a:t>x</a:t>
            </a:r>
            <a:r>
              <a:rPr lang="en-US" b="1" dirty="0" smtClean="0">
                <a:solidFill>
                  <a:srgbClr val="000000"/>
                </a:solidFill>
                <a:latin typeface="Consolas"/>
              </a:rPr>
              <a:t> + </a:t>
            </a:r>
            <a:r>
              <a:rPr lang="en-US" b="1" dirty="0" smtClean="0">
                <a:solidFill>
                  <a:srgbClr val="6A3E3E"/>
                </a:solidFill>
                <a:latin typeface="Consolas"/>
              </a:rPr>
              <a:t>y</a:t>
            </a:r>
            <a:r>
              <a:rPr lang="en-US" b="1" dirty="0" smtClean="0">
                <a:solidFill>
                  <a:srgbClr val="000000"/>
                </a:solidFill>
                <a:latin typeface="Consolas"/>
              </a:rPr>
              <a:t> + </a:t>
            </a:r>
            <a:r>
              <a:rPr lang="en-US" b="1" dirty="0" smtClean="0">
                <a:solidFill>
                  <a:srgbClr val="6A3E3E"/>
                </a:solidFill>
                <a:latin typeface="Consolas"/>
              </a:rPr>
              <a:t>z</a:t>
            </a:r>
            <a:r>
              <a:rPr lang="en-US" b="1" dirty="0" smtClean="0">
                <a:solidFill>
                  <a:srgbClr val="000000"/>
                </a:solidFill>
                <a:latin typeface="Consolas"/>
              </a:rPr>
              <a:t>);</a:t>
            </a:r>
          </a:p>
          <a:p>
            <a:pPr lvl="1"/>
            <a:r>
              <a:rPr lang="en-US" dirty="0" smtClean="0">
                <a:solidFill>
                  <a:srgbClr val="000000"/>
                </a:solidFill>
                <a:latin typeface="Consolas"/>
              </a:rPr>
              <a:t>}</a:t>
            </a:r>
            <a:endParaRPr lang="en-US" dirty="0" smtClean="0">
              <a:latin typeface="Consolas"/>
            </a:endParaRPr>
          </a:p>
          <a:p>
            <a:pPr lvl="1"/>
            <a:r>
              <a:rPr lang="en-US" dirty="0" smtClean="0">
                <a:solidFill>
                  <a:srgbClr val="3F7F5F"/>
                </a:solidFill>
                <a:latin typeface="Consolas"/>
              </a:rPr>
              <a:t>// Overloaded sum(). This sum takes two double parameters</a:t>
            </a:r>
          </a:p>
          <a:p>
            <a:pPr lvl="1"/>
            <a:r>
              <a:rPr lang="en-US" b="1" dirty="0" smtClean="0">
                <a:solidFill>
                  <a:srgbClr val="7F0055"/>
                </a:solidFill>
                <a:latin typeface="Consolas"/>
              </a:rPr>
              <a:t>public</a:t>
            </a:r>
            <a:r>
              <a:rPr lang="en-US" b="1" dirty="0" smtClean="0">
                <a:solidFill>
                  <a:srgbClr val="000000"/>
                </a:solidFill>
                <a:latin typeface="Consolas"/>
              </a:rPr>
              <a:t> </a:t>
            </a:r>
            <a:r>
              <a:rPr lang="en-US" b="1" dirty="0" smtClean="0">
                <a:solidFill>
                  <a:srgbClr val="7F0055"/>
                </a:solidFill>
                <a:latin typeface="Consolas"/>
              </a:rPr>
              <a:t>static</a:t>
            </a:r>
            <a:r>
              <a:rPr lang="en-US" b="1" dirty="0" smtClean="0">
                <a:solidFill>
                  <a:srgbClr val="000000"/>
                </a:solidFill>
                <a:latin typeface="Consolas"/>
              </a:rPr>
              <a:t> </a:t>
            </a:r>
            <a:r>
              <a:rPr lang="en-US" b="1" dirty="0" smtClean="0">
                <a:solidFill>
                  <a:srgbClr val="7F0055"/>
                </a:solidFill>
                <a:latin typeface="Consolas"/>
              </a:rPr>
              <a:t>double</a:t>
            </a:r>
            <a:r>
              <a:rPr lang="en-US" b="1" dirty="0" smtClean="0">
                <a:solidFill>
                  <a:srgbClr val="000000"/>
                </a:solidFill>
                <a:latin typeface="Consolas"/>
              </a:rPr>
              <a:t> sum(</a:t>
            </a:r>
            <a:r>
              <a:rPr lang="en-US" b="1" dirty="0" smtClean="0">
                <a:solidFill>
                  <a:srgbClr val="7F0055"/>
                </a:solidFill>
                <a:latin typeface="Consolas"/>
              </a:rPr>
              <a:t>double</a:t>
            </a:r>
            <a:r>
              <a:rPr lang="en-US" b="1" dirty="0" smtClean="0">
                <a:solidFill>
                  <a:srgbClr val="000000"/>
                </a:solidFill>
                <a:latin typeface="Consolas"/>
              </a:rPr>
              <a:t> </a:t>
            </a:r>
            <a:r>
              <a:rPr lang="en-US" b="1" dirty="0" smtClean="0">
                <a:solidFill>
                  <a:srgbClr val="6A3E3E"/>
                </a:solidFill>
                <a:latin typeface="Consolas"/>
              </a:rPr>
              <a:t>x</a:t>
            </a:r>
            <a:r>
              <a:rPr lang="en-US" b="1" dirty="0" smtClean="0">
                <a:solidFill>
                  <a:srgbClr val="000000"/>
                </a:solidFill>
                <a:latin typeface="Consolas"/>
              </a:rPr>
              <a:t>, </a:t>
            </a:r>
            <a:r>
              <a:rPr lang="en-US" b="1" dirty="0" smtClean="0">
                <a:solidFill>
                  <a:srgbClr val="7F0055"/>
                </a:solidFill>
                <a:latin typeface="Consolas"/>
              </a:rPr>
              <a:t>double</a:t>
            </a:r>
            <a:r>
              <a:rPr lang="en-US" b="1" dirty="0" smtClean="0">
                <a:solidFill>
                  <a:srgbClr val="000000"/>
                </a:solidFill>
                <a:latin typeface="Consolas"/>
              </a:rPr>
              <a:t> </a:t>
            </a:r>
            <a:r>
              <a:rPr lang="en-US" b="1" dirty="0" smtClean="0">
                <a:solidFill>
                  <a:srgbClr val="6A3E3E"/>
                </a:solidFill>
                <a:latin typeface="Consolas"/>
              </a:rPr>
              <a:t>y</a:t>
            </a:r>
            <a:r>
              <a:rPr lang="en-US" b="1" dirty="0" smtClean="0">
                <a:solidFill>
                  <a:srgbClr val="000000"/>
                </a:solidFill>
                <a:latin typeface="Consolas"/>
              </a:rPr>
              <a:t>) {</a:t>
            </a:r>
          </a:p>
          <a:p>
            <a:pPr lvl="1"/>
            <a:r>
              <a:rPr lang="en-US" b="1" dirty="0" smtClean="0">
                <a:solidFill>
                  <a:srgbClr val="7F0055"/>
                </a:solidFill>
                <a:latin typeface="Consolas"/>
              </a:rPr>
              <a:t>	return</a:t>
            </a:r>
            <a:r>
              <a:rPr lang="en-US" b="1" dirty="0" smtClean="0">
                <a:solidFill>
                  <a:srgbClr val="000000"/>
                </a:solidFill>
                <a:latin typeface="Consolas"/>
              </a:rPr>
              <a:t> (</a:t>
            </a:r>
            <a:r>
              <a:rPr lang="en-US" b="1" dirty="0" smtClean="0">
                <a:solidFill>
                  <a:srgbClr val="6A3E3E"/>
                </a:solidFill>
                <a:latin typeface="Consolas"/>
              </a:rPr>
              <a:t>x</a:t>
            </a:r>
            <a:r>
              <a:rPr lang="en-US" b="1" dirty="0" smtClean="0">
                <a:solidFill>
                  <a:srgbClr val="000000"/>
                </a:solidFill>
                <a:latin typeface="Consolas"/>
              </a:rPr>
              <a:t> + </a:t>
            </a:r>
            <a:r>
              <a:rPr lang="en-US" b="1" dirty="0" smtClean="0">
                <a:solidFill>
                  <a:srgbClr val="6A3E3E"/>
                </a:solidFill>
                <a:latin typeface="Consolas"/>
              </a:rPr>
              <a:t>y</a:t>
            </a:r>
            <a:r>
              <a:rPr lang="en-US" b="1" dirty="0" smtClean="0">
                <a:solidFill>
                  <a:srgbClr val="000000"/>
                </a:solidFill>
                <a:latin typeface="Consolas"/>
              </a:rPr>
              <a:t>);</a:t>
            </a:r>
          </a:p>
          <a:p>
            <a:pPr lvl="1"/>
            <a:r>
              <a:rPr lang="en-US" dirty="0" smtClean="0">
                <a:solidFill>
                  <a:srgbClr val="000000"/>
                </a:solidFill>
                <a:latin typeface="Consolas"/>
              </a:rPr>
              <a:t>}</a:t>
            </a:r>
          </a:p>
          <a:p>
            <a:r>
              <a:rPr lang="en-US" dirty="0" smtClean="0">
                <a:solidFill>
                  <a:srgbClr val="000000"/>
                </a:solidFill>
                <a:latin typeface="Consolas"/>
              </a:rPr>
              <a:t>}</a:t>
            </a:r>
          </a:p>
        </p:txBody>
      </p:sp>
    </p:spTree>
    <p:extLst>
      <p:ext uri="{BB962C8B-B14F-4D97-AF65-F5344CB8AC3E}">
        <p14:creationId xmlns:p14="http://schemas.microsoft.com/office/powerpoint/2010/main" val="4006226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bg/>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19" end="1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4">
                                            <p:txEl>
                                              <p:pRg st="13" end="13"/>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4">
                                            <p:txEl>
                                              <p:pRg st="14" end="14"/>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4">
                                            <p:txEl>
                                              <p:pRg st="15" end="15"/>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4">
                                            <p:txEl>
                                              <p:pRg st="16" end="16"/>
                                            </p:tx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4">
                                            <p:txEl>
                                              <p:pRg st="17" end="17"/>
                                            </p:txEl>
                                          </p:spTgt>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4">
                                            <p:txEl>
                                              <p:pRg st="18" end="18"/>
                                            </p:txEl>
                                          </p:spTgt>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grpId="0" nodeType="clickEffect">
                                  <p:stCondLst>
                                    <p:cond delay="0"/>
                                  </p:stCondLst>
                                  <p:childTnLst>
                                    <p:set>
                                      <p:cBhvr>
                                        <p:cTn id="9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uiExpand="1" build="p" bldLvl="4"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a:t>
            </a:r>
          </a:p>
        </p:txBody>
      </p:sp>
      <p:sp>
        <p:nvSpPr>
          <p:cNvPr id="3" name="Content Placeholder 2"/>
          <p:cNvSpPr>
            <a:spLocks noGrp="1"/>
          </p:cNvSpPr>
          <p:nvPr>
            <p:ph idx="1"/>
          </p:nvPr>
        </p:nvSpPr>
        <p:spPr/>
        <p:txBody>
          <a:bodyPr/>
          <a:lstStyle/>
          <a:p>
            <a:r>
              <a:rPr lang="en-IN" dirty="0"/>
              <a:t>Class is </a:t>
            </a:r>
            <a:r>
              <a:rPr lang="en-IN" b="1" dirty="0"/>
              <a:t>derived</a:t>
            </a:r>
            <a:r>
              <a:rPr lang="en-IN" dirty="0"/>
              <a:t> </a:t>
            </a:r>
            <a:r>
              <a:rPr lang="en-IN" b="1" dirty="0"/>
              <a:t>datatype</a:t>
            </a:r>
            <a:r>
              <a:rPr lang="en-IN" dirty="0"/>
              <a:t>, it combines members of different datatypes into one.</a:t>
            </a:r>
            <a:endParaRPr lang="en-US" dirty="0"/>
          </a:p>
          <a:p>
            <a:r>
              <a:rPr lang="en-US" dirty="0"/>
              <a:t>Defines new datatype (primitive ones are not enough).                </a:t>
            </a:r>
            <a:endParaRPr lang="en-US" dirty="0" smtClean="0"/>
          </a:p>
          <a:p>
            <a:pPr lvl="1"/>
            <a:r>
              <a:rPr lang="en-US" dirty="0" smtClean="0"/>
              <a:t>For </a:t>
            </a:r>
            <a:r>
              <a:rPr lang="en-US" dirty="0"/>
              <a:t>Example : </a:t>
            </a:r>
            <a:r>
              <a:rPr lang="en-US" b="1" dirty="0" smtClean="0">
                <a:latin typeface="Cambria" pitchFamily="18" charset="0"/>
                <a:ea typeface="Cambria" pitchFamily="18" charset="0"/>
              </a:rPr>
              <a:t>Car, College, Bus etc..</a:t>
            </a:r>
            <a:endParaRPr lang="en-US" b="1" dirty="0">
              <a:latin typeface="Cambria" pitchFamily="18" charset="0"/>
              <a:ea typeface="Cambria" pitchFamily="18" charset="0"/>
            </a:endParaRPr>
          </a:p>
          <a:p>
            <a:r>
              <a:rPr lang="en-US" dirty="0"/>
              <a:t>This new datatype can be used to create objects.</a:t>
            </a:r>
          </a:p>
          <a:p>
            <a:r>
              <a:rPr lang="en-US" dirty="0"/>
              <a:t>A class is a template for an object .</a:t>
            </a:r>
          </a:p>
          <a:p>
            <a:pPr>
              <a:buNone/>
            </a:pPr>
            <a:r>
              <a:rPr lang="en-IN" dirty="0"/>
              <a:t>Example :</a:t>
            </a:r>
            <a:endParaRPr lang="en-US" dirty="0"/>
          </a:p>
          <a:p>
            <a:endParaRPr lang="en-US" dirty="0"/>
          </a:p>
        </p:txBody>
      </p:sp>
      <p:sp>
        <p:nvSpPr>
          <p:cNvPr id="34" name="TextBox 33"/>
          <p:cNvSpPr txBox="1"/>
          <p:nvPr/>
        </p:nvSpPr>
        <p:spPr>
          <a:xfrm>
            <a:off x="473824" y="3495253"/>
            <a:ext cx="8153400" cy="2031325"/>
          </a:xfrm>
          <a:prstGeom prst="rect">
            <a:avLst/>
          </a:prstGeom>
          <a:noFill/>
          <a:ln w="19050">
            <a:solidFill>
              <a:schemeClr val="accent1"/>
            </a:solidFill>
            <a:prstDash val="dash"/>
          </a:ln>
        </p:spPr>
        <p:txBody>
          <a:bodyPr wrap="square" rtlCol="0">
            <a:spAutoFit/>
          </a:bodyPr>
          <a:lstStyle/>
          <a:p>
            <a:r>
              <a:rPr lang="en-US" b="1" dirty="0" smtClean="0">
                <a:solidFill>
                  <a:srgbClr val="7F0055"/>
                </a:solidFill>
                <a:latin typeface="Consolas"/>
              </a:rPr>
              <a:t>class</a:t>
            </a:r>
            <a:r>
              <a:rPr lang="en-US" b="1" dirty="0" smtClean="0">
                <a:solidFill>
                  <a:srgbClr val="000000"/>
                </a:solidFill>
                <a:latin typeface="Consolas"/>
              </a:rPr>
              <a:t> Car</a:t>
            </a:r>
            <a:r>
              <a:rPr lang="en-US" dirty="0" smtClean="0">
                <a:solidFill>
                  <a:srgbClr val="000000"/>
                </a:solidFill>
                <a:latin typeface="Consolas"/>
              </a:rPr>
              <a:t>{</a:t>
            </a:r>
          </a:p>
          <a:p>
            <a:r>
              <a:rPr lang="en-US" dirty="0" smtClean="0">
                <a:solidFill>
                  <a:srgbClr val="000000"/>
                </a:solidFill>
                <a:latin typeface="Consolas"/>
              </a:rPr>
              <a:t>	String </a:t>
            </a:r>
            <a:r>
              <a:rPr lang="en-US" dirty="0" smtClean="0">
                <a:solidFill>
                  <a:srgbClr val="0000C0"/>
                </a:solidFill>
                <a:latin typeface="Consolas"/>
              </a:rPr>
              <a:t>company</a:t>
            </a:r>
            <a:r>
              <a:rPr lang="en-US" dirty="0" smtClean="0">
                <a:solidFill>
                  <a:srgbClr val="000000"/>
                </a:solidFill>
                <a:latin typeface="Consolas"/>
              </a:rPr>
              <a:t>;</a:t>
            </a:r>
          </a:p>
          <a:p>
            <a:r>
              <a:rPr lang="en-US" dirty="0" smtClean="0">
                <a:solidFill>
                  <a:srgbClr val="000000"/>
                </a:solidFill>
                <a:latin typeface="Consolas"/>
              </a:rPr>
              <a:t>	String </a:t>
            </a:r>
            <a:r>
              <a:rPr lang="en-US" dirty="0" smtClean="0">
                <a:solidFill>
                  <a:srgbClr val="0000C0"/>
                </a:solidFill>
                <a:latin typeface="Consolas"/>
              </a:rPr>
              <a:t>model</a:t>
            </a:r>
            <a:r>
              <a:rPr lang="en-US" dirty="0" smtClean="0">
                <a:solidFill>
                  <a:srgbClr val="000000"/>
                </a:solidFill>
                <a:latin typeface="Consolas"/>
              </a:rPr>
              <a:t>;</a:t>
            </a:r>
          </a:p>
          <a:p>
            <a:r>
              <a:rPr lang="en-US" b="1" dirty="0" smtClean="0">
                <a:solidFill>
                  <a:srgbClr val="7F0055"/>
                </a:solidFill>
                <a:latin typeface="Consolas"/>
              </a:rPr>
              <a:t>	double</a:t>
            </a:r>
            <a:r>
              <a:rPr lang="en-US" b="1" dirty="0" smtClean="0">
                <a:solidFill>
                  <a:srgbClr val="000000"/>
                </a:solidFill>
                <a:latin typeface="Consolas"/>
              </a:rPr>
              <a:t> </a:t>
            </a:r>
            <a:r>
              <a:rPr lang="en-US" b="1" dirty="0" smtClean="0">
                <a:solidFill>
                  <a:srgbClr val="0000C0"/>
                </a:solidFill>
                <a:latin typeface="Consolas"/>
              </a:rPr>
              <a:t>price</a:t>
            </a:r>
            <a:r>
              <a:rPr lang="en-US" b="1" dirty="0" smtClean="0">
                <a:solidFill>
                  <a:srgbClr val="000000"/>
                </a:solidFill>
                <a:latin typeface="Consolas"/>
              </a:rPr>
              <a:t>;</a:t>
            </a:r>
          </a:p>
          <a:p>
            <a:r>
              <a:rPr lang="en-US" b="1" dirty="0" smtClean="0">
                <a:solidFill>
                  <a:srgbClr val="7F0055"/>
                </a:solidFill>
                <a:latin typeface="Consolas"/>
              </a:rPr>
              <a:t>	double</a:t>
            </a:r>
            <a:r>
              <a:rPr lang="en-US" b="1" dirty="0" smtClean="0">
                <a:solidFill>
                  <a:srgbClr val="000000"/>
                </a:solidFill>
                <a:latin typeface="Consolas"/>
              </a:rPr>
              <a:t> </a:t>
            </a:r>
            <a:r>
              <a:rPr lang="en-US" b="1" dirty="0" smtClean="0">
                <a:solidFill>
                  <a:srgbClr val="0000C0"/>
                </a:solidFill>
                <a:latin typeface="Consolas"/>
              </a:rPr>
              <a:t>mileage</a:t>
            </a:r>
            <a:r>
              <a:rPr lang="en-US" b="1" dirty="0" smtClean="0">
                <a:solidFill>
                  <a:srgbClr val="000000"/>
                </a:solidFill>
                <a:latin typeface="Consolas"/>
              </a:rPr>
              <a:t>;</a:t>
            </a:r>
          </a:p>
          <a:p>
            <a:r>
              <a:rPr lang="en-IN" b="1" dirty="0" smtClean="0">
                <a:solidFill>
                  <a:srgbClr val="000000"/>
                </a:solidFill>
                <a:latin typeface="Consolas"/>
              </a:rPr>
              <a:t>	</a:t>
            </a:r>
            <a:r>
              <a:rPr lang="en-IN" b="1" dirty="0" smtClean="0">
                <a:solidFill>
                  <a:srgbClr val="000000"/>
                </a:solidFill>
                <a:latin typeface="Courier New" pitchFamily="49" charset="0"/>
                <a:cs typeface="Courier New" pitchFamily="49" charset="0"/>
              </a:rPr>
              <a:t>………</a:t>
            </a:r>
            <a:endParaRPr lang="en-US" b="1" dirty="0" smtClean="0">
              <a:solidFill>
                <a:srgbClr val="000000"/>
              </a:solidFill>
              <a:latin typeface="Courier New" pitchFamily="49" charset="0"/>
              <a:cs typeface="Courier New" pitchFamily="49" charset="0"/>
            </a:endParaRPr>
          </a:p>
          <a:p>
            <a:r>
              <a:rPr lang="en-US" dirty="0" smtClean="0">
                <a:solidFill>
                  <a:srgbClr val="000000"/>
                </a:solidFill>
                <a:latin typeface="Consolas"/>
              </a:rPr>
              <a:t>}</a:t>
            </a:r>
          </a:p>
        </p:txBody>
      </p:sp>
    </p:spTree>
    <p:extLst>
      <p:ext uri="{BB962C8B-B14F-4D97-AF65-F5344CB8AC3E}">
        <p14:creationId xmlns:p14="http://schemas.microsoft.com/office/powerpoint/2010/main" val="3841984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static </a:t>
            </a:r>
            <a:r>
              <a:rPr lang="en-IN" dirty="0" smtClean="0"/>
              <a:t>keyword</a:t>
            </a:r>
            <a:endParaRPr lang="en-US" dirty="0"/>
          </a:p>
        </p:txBody>
      </p:sp>
      <p:sp>
        <p:nvSpPr>
          <p:cNvPr id="3" name="Content Placeholder 2"/>
          <p:cNvSpPr>
            <a:spLocks noGrp="1"/>
          </p:cNvSpPr>
          <p:nvPr>
            <p:ph idx="1"/>
          </p:nvPr>
        </p:nvSpPr>
        <p:spPr/>
        <p:txBody>
          <a:bodyPr/>
          <a:lstStyle/>
          <a:p>
            <a:r>
              <a:rPr lang="en-US" dirty="0" smtClean="0">
                <a:solidFill>
                  <a:srgbClr val="C00000"/>
                </a:solidFill>
              </a:rPr>
              <a:t>static</a:t>
            </a:r>
            <a:r>
              <a:rPr lang="en-US" dirty="0" smtClean="0"/>
              <a:t> </a:t>
            </a:r>
            <a:r>
              <a:rPr lang="en-US" dirty="0"/>
              <a:t>keyword is mainly used for </a:t>
            </a:r>
            <a:r>
              <a:rPr lang="en-US" i="1" dirty="0">
                <a:solidFill>
                  <a:schemeClr val="tx2"/>
                </a:solidFill>
              </a:rPr>
              <a:t>memory management</a:t>
            </a:r>
            <a:r>
              <a:rPr lang="en-US" dirty="0"/>
              <a:t>.</a:t>
            </a:r>
          </a:p>
          <a:p>
            <a:r>
              <a:rPr lang="en-US" dirty="0"/>
              <a:t>It can be used with </a:t>
            </a:r>
          </a:p>
          <a:p>
            <a:pPr lvl="1"/>
            <a:r>
              <a:rPr lang="en-US" dirty="0"/>
              <a:t>Variables</a:t>
            </a:r>
          </a:p>
          <a:p>
            <a:pPr lvl="1"/>
            <a:r>
              <a:rPr lang="en-US" dirty="0"/>
              <a:t>Methods</a:t>
            </a:r>
          </a:p>
          <a:p>
            <a:pPr lvl="1"/>
            <a:r>
              <a:rPr lang="en-US" dirty="0"/>
              <a:t>Blocks</a:t>
            </a:r>
          </a:p>
          <a:p>
            <a:pPr lvl="1"/>
            <a:r>
              <a:rPr lang="en-US" dirty="0"/>
              <a:t>Nested classes</a:t>
            </a:r>
          </a:p>
          <a:p>
            <a:r>
              <a:rPr lang="en-US" dirty="0"/>
              <a:t>Basically, static is used for a constant variable or a method that is same for every instance of a class</a:t>
            </a:r>
            <a:r>
              <a:rPr lang="en-US" dirty="0" smtClean="0"/>
              <a:t>.</a:t>
            </a:r>
          </a:p>
          <a:p>
            <a:r>
              <a:rPr lang="en-US" dirty="0"/>
              <a:t>The static variable can be used to refer to the common property of all objects.</a:t>
            </a:r>
          </a:p>
          <a:p>
            <a:r>
              <a:rPr lang="en-US" dirty="0"/>
              <a:t>The static variable gets memory only once in the class area at the time of class loading.</a:t>
            </a:r>
          </a:p>
          <a:p>
            <a:r>
              <a:rPr lang="en-US" dirty="0"/>
              <a:t>It makes your program memory efficient.</a:t>
            </a:r>
          </a:p>
          <a:p>
            <a:r>
              <a:rPr lang="en-US" dirty="0"/>
              <a:t>Syntax</a:t>
            </a:r>
          </a:p>
          <a:p>
            <a:pPr marL="363538" indent="0">
              <a:buNone/>
            </a:pPr>
            <a:r>
              <a:rPr lang="en-US" dirty="0">
                <a:solidFill>
                  <a:srgbClr val="7F0055"/>
                </a:solidFill>
                <a:latin typeface="Consolas" panose="020B0609020204030204" pitchFamily="49" charset="0"/>
              </a:rPr>
              <a:t>static</a:t>
            </a:r>
            <a:r>
              <a:rPr lang="en-US" dirty="0">
                <a:latin typeface="Consolas" panose="020B0609020204030204" pitchFamily="49" charset="0"/>
              </a:rPr>
              <a:t> </a:t>
            </a:r>
            <a:r>
              <a:rPr lang="en-US" i="1" dirty="0">
                <a:solidFill>
                  <a:srgbClr val="7F0055"/>
                </a:solidFill>
                <a:latin typeface="Consolas" panose="020B0609020204030204" pitchFamily="49" charset="0"/>
              </a:rPr>
              <a:t>type</a:t>
            </a:r>
            <a:r>
              <a:rPr lang="en-US" dirty="0">
                <a:solidFill>
                  <a:srgbClr val="7F0055"/>
                </a:solidFill>
                <a:latin typeface="Consolas" panose="020B0609020204030204" pitchFamily="49" charset="0"/>
              </a:rPr>
              <a:t> </a:t>
            </a:r>
            <a:r>
              <a:rPr lang="en-US" i="1" dirty="0" err="1">
                <a:solidFill>
                  <a:schemeClr val="accent6">
                    <a:lumMod val="50000"/>
                  </a:schemeClr>
                </a:solidFill>
                <a:latin typeface="Consolas" panose="020B0609020204030204" pitchFamily="49" charset="0"/>
              </a:rPr>
              <a:t>variablename</a:t>
            </a:r>
            <a:r>
              <a:rPr lang="en-US" dirty="0">
                <a:latin typeface="Consolas" panose="020B0609020204030204" pitchFamily="49" charset="0"/>
              </a:rPr>
              <a:t>;</a:t>
            </a:r>
            <a:endParaRPr lang="en-IN" dirty="0">
              <a:latin typeface="Consolas" panose="020B0609020204030204" pitchFamily="49" charset="0"/>
            </a:endParaRPr>
          </a:p>
          <a:p>
            <a:endParaRPr lang="en-US" dirty="0"/>
          </a:p>
          <a:p>
            <a:pPr lvl="1"/>
            <a:endParaRPr lang="en-IN" dirty="0"/>
          </a:p>
          <a:p>
            <a:endParaRPr lang="en-US" dirty="0"/>
          </a:p>
        </p:txBody>
      </p:sp>
    </p:spTree>
    <p:extLst>
      <p:ext uri="{BB962C8B-B14F-4D97-AF65-F5344CB8AC3E}">
        <p14:creationId xmlns:p14="http://schemas.microsoft.com/office/powerpoint/2010/main" val="3988631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 y="2260946"/>
            <a:ext cx="6172199" cy="2862322"/>
          </a:xfrm>
          <a:prstGeom prst="rect">
            <a:avLst/>
          </a:prstGeom>
        </p:spPr>
        <p:txBody>
          <a:bodyPr wrap="square">
            <a:spAutoFit/>
          </a:bodyPr>
          <a:lstStyle/>
          <a:p>
            <a:r>
              <a:rPr lang="en-IN" dirty="0">
                <a:solidFill>
                  <a:srgbClr val="7F0055"/>
                </a:solidFill>
                <a:latin typeface="Consolas" panose="020B0609020204030204" pitchFamily="49" charset="0"/>
              </a:rPr>
              <a:t>class</a:t>
            </a:r>
            <a:r>
              <a:rPr lang="en-IN" dirty="0">
                <a:latin typeface="Consolas" panose="020B0609020204030204" pitchFamily="49" charset="0"/>
              </a:rPr>
              <a:t> </a:t>
            </a:r>
            <a:r>
              <a:rPr lang="en-IN" dirty="0" err="1">
                <a:latin typeface="Consolas" panose="020B0609020204030204" pitchFamily="49" charset="0"/>
              </a:rPr>
              <a:t>StudentDemo</a:t>
            </a:r>
            <a:r>
              <a:rPr lang="en-IN" dirty="0">
                <a:latin typeface="Consolas" panose="020B0609020204030204" pitchFamily="49" charset="0"/>
              </a:rPr>
              <a:t> {</a:t>
            </a:r>
          </a:p>
          <a:p>
            <a:r>
              <a:rPr lang="en-IN" dirty="0">
                <a:latin typeface="Consolas" panose="020B0609020204030204" pitchFamily="49" charset="0"/>
              </a:rPr>
              <a:t>	</a:t>
            </a:r>
            <a:r>
              <a:rPr lang="en-IN" dirty="0">
                <a:solidFill>
                  <a:srgbClr val="7F0055"/>
                </a:solidFill>
                <a:latin typeface="Consolas" panose="020B0609020204030204" pitchFamily="49" charset="0"/>
              </a:rPr>
              <a:t>public</a:t>
            </a:r>
            <a:r>
              <a:rPr lang="en-IN" dirty="0">
                <a:latin typeface="Consolas" panose="020B0609020204030204" pitchFamily="49" charset="0"/>
              </a:rPr>
              <a:t> </a:t>
            </a:r>
            <a:r>
              <a:rPr lang="en-IN" dirty="0">
                <a:solidFill>
                  <a:srgbClr val="7F0055"/>
                </a:solidFill>
                <a:latin typeface="Consolas" panose="020B0609020204030204" pitchFamily="49" charset="0"/>
              </a:rPr>
              <a:t>static</a:t>
            </a:r>
            <a:r>
              <a:rPr lang="en-IN" dirty="0">
                <a:latin typeface="Consolas" panose="020B0609020204030204" pitchFamily="49" charset="0"/>
              </a:rPr>
              <a:t> </a:t>
            </a:r>
            <a:r>
              <a:rPr lang="en-IN" dirty="0">
                <a:solidFill>
                  <a:srgbClr val="7F0055"/>
                </a:solidFill>
                <a:latin typeface="Consolas" panose="020B0609020204030204" pitchFamily="49" charset="0"/>
              </a:rPr>
              <a:t>void</a:t>
            </a:r>
            <a:r>
              <a:rPr lang="en-IN" dirty="0">
                <a:latin typeface="Consolas" panose="020B0609020204030204" pitchFamily="49" charset="0"/>
              </a:rPr>
              <a:t> main(String </a:t>
            </a:r>
            <a:r>
              <a:rPr lang="en-IN" dirty="0" err="1">
                <a:solidFill>
                  <a:schemeClr val="accent6">
                    <a:lumMod val="50000"/>
                  </a:schemeClr>
                </a:solidFill>
                <a:latin typeface="Consolas" panose="020B0609020204030204" pitchFamily="49" charset="0"/>
              </a:rPr>
              <a:t>args</a:t>
            </a:r>
            <a:r>
              <a:rPr lang="en-IN" dirty="0">
                <a:latin typeface="Consolas" panose="020B0609020204030204" pitchFamily="49" charset="0"/>
              </a:rPr>
              <a:t>[]) {</a:t>
            </a:r>
          </a:p>
          <a:p>
            <a:r>
              <a:rPr lang="en-IN" dirty="0">
                <a:latin typeface="Consolas" panose="020B0609020204030204" pitchFamily="49" charset="0"/>
              </a:rPr>
              <a:t>		Student </a:t>
            </a:r>
            <a:r>
              <a:rPr lang="en-IN" dirty="0">
                <a:solidFill>
                  <a:schemeClr val="accent6">
                    <a:lumMod val="50000"/>
                  </a:schemeClr>
                </a:solidFill>
                <a:latin typeface="Consolas" panose="020B0609020204030204" pitchFamily="49" charset="0"/>
              </a:rPr>
              <a:t>student1 </a:t>
            </a:r>
            <a:r>
              <a:rPr lang="en-IN" dirty="0">
                <a:latin typeface="Consolas" panose="020B0609020204030204" pitchFamily="49" charset="0"/>
              </a:rPr>
              <a:t>= </a:t>
            </a:r>
            <a:r>
              <a:rPr lang="en-IN" dirty="0">
                <a:solidFill>
                  <a:srgbClr val="7F0055"/>
                </a:solidFill>
                <a:latin typeface="Consolas" panose="020B0609020204030204" pitchFamily="49" charset="0"/>
              </a:rPr>
              <a:t>new</a:t>
            </a:r>
            <a:r>
              <a:rPr lang="en-IN" dirty="0">
                <a:latin typeface="Consolas" panose="020B0609020204030204" pitchFamily="49" charset="0"/>
              </a:rPr>
              <a:t> Student();</a:t>
            </a:r>
          </a:p>
          <a:p>
            <a:r>
              <a:rPr lang="en-IN" dirty="0">
                <a:latin typeface="Consolas" panose="020B0609020204030204" pitchFamily="49" charset="0"/>
              </a:rPr>
              <a:t>		Student </a:t>
            </a:r>
            <a:r>
              <a:rPr lang="en-IN" dirty="0">
                <a:solidFill>
                  <a:schemeClr val="accent6">
                    <a:lumMod val="50000"/>
                  </a:schemeClr>
                </a:solidFill>
                <a:latin typeface="Consolas" panose="020B0609020204030204" pitchFamily="49" charset="0"/>
              </a:rPr>
              <a:t>student2 </a:t>
            </a:r>
            <a:r>
              <a:rPr lang="en-IN" dirty="0">
                <a:latin typeface="Consolas" panose="020B0609020204030204" pitchFamily="49" charset="0"/>
              </a:rPr>
              <a:t>= </a:t>
            </a:r>
            <a:r>
              <a:rPr lang="en-IN" dirty="0">
                <a:solidFill>
                  <a:srgbClr val="7F0055"/>
                </a:solidFill>
                <a:latin typeface="Consolas" panose="020B0609020204030204" pitchFamily="49" charset="0"/>
              </a:rPr>
              <a:t>new</a:t>
            </a:r>
            <a:r>
              <a:rPr lang="en-IN" dirty="0">
                <a:latin typeface="Consolas" panose="020B0609020204030204" pitchFamily="49" charset="0"/>
              </a:rPr>
              <a:t> Student();</a:t>
            </a:r>
          </a:p>
          <a:p>
            <a:r>
              <a:rPr lang="en-IN" dirty="0">
                <a:latin typeface="Consolas" panose="020B0609020204030204" pitchFamily="49" charset="0"/>
              </a:rPr>
              <a:t>		Student </a:t>
            </a:r>
            <a:r>
              <a:rPr lang="en-IN" dirty="0">
                <a:solidFill>
                  <a:schemeClr val="accent6">
                    <a:lumMod val="50000"/>
                  </a:schemeClr>
                </a:solidFill>
                <a:latin typeface="Consolas" panose="020B0609020204030204" pitchFamily="49" charset="0"/>
              </a:rPr>
              <a:t>student3 </a:t>
            </a:r>
            <a:r>
              <a:rPr lang="en-IN" dirty="0">
                <a:latin typeface="Consolas" panose="020B0609020204030204" pitchFamily="49" charset="0"/>
              </a:rPr>
              <a:t>= </a:t>
            </a:r>
            <a:r>
              <a:rPr lang="en-IN" dirty="0">
                <a:solidFill>
                  <a:srgbClr val="7F0055"/>
                </a:solidFill>
                <a:latin typeface="Consolas" panose="020B0609020204030204" pitchFamily="49" charset="0"/>
              </a:rPr>
              <a:t>new</a:t>
            </a:r>
            <a:r>
              <a:rPr lang="en-IN" dirty="0">
                <a:latin typeface="Consolas" panose="020B0609020204030204" pitchFamily="49" charset="0"/>
              </a:rPr>
              <a:t> Student();</a:t>
            </a:r>
          </a:p>
          <a:p>
            <a:r>
              <a:rPr lang="en-IN" dirty="0">
                <a:latin typeface="Consolas" panose="020B0609020204030204" pitchFamily="49" charset="0"/>
              </a:rPr>
              <a:t>		.</a:t>
            </a:r>
          </a:p>
          <a:p>
            <a:r>
              <a:rPr lang="en-IN" dirty="0">
                <a:latin typeface="Consolas" panose="020B0609020204030204" pitchFamily="49" charset="0"/>
              </a:rPr>
              <a:t>		.</a:t>
            </a:r>
          </a:p>
          <a:p>
            <a:r>
              <a:rPr lang="en-IN" dirty="0">
                <a:latin typeface="Consolas" panose="020B0609020204030204" pitchFamily="49" charset="0"/>
              </a:rPr>
              <a:t>		.</a:t>
            </a:r>
          </a:p>
          <a:p>
            <a:r>
              <a:rPr lang="en-IN" dirty="0">
                <a:latin typeface="Consolas" panose="020B0609020204030204" pitchFamily="49" charset="0"/>
              </a:rPr>
              <a:t>	}</a:t>
            </a:r>
          </a:p>
          <a:p>
            <a:r>
              <a:rPr lang="en-IN" dirty="0">
                <a:latin typeface="Consolas" panose="020B0609020204030204" pitchFamily="49" charset="0"/>
              </a:rPr>
              <a:t>}</a:t>
            </a:r>
            <a:endParaRPr lang="en-IN" dirty="0"/>
          </a:p>
        </p:txBody>
      </p:sp>
      <p:sp>
        <p:nvSpPr>
          <p:cNvPr id="5" name="Rectangle 4"/>
          <p:cNvSpPr/>
          <p:nvPr/>
        </p:nvSpPr>
        <p:spPr>
          <a:xfrm>
            <a:off x="1" y="-1"/>
            <a:ext cx="4114800" cy="2308324"/>
          </a:xfrm>
          <a:prstGeom prst="rect">
            <a:avLst/>
          </a:prstGeom>
        </p:spPr>
        <p:txBody>
          <a:bodyPr wrap="square">
            <a:spAutoFit/>
          </a:bodyPr>
          <a:lstStyle/>
          <a:p>
            <a:r>
              <a:rPr lang="en-IN" dirty="0">
                <a:solidFill>
                  <a:srgbClr val="7F0055"/>
                </a:solidFill>
                <a:latin typeface="Consolas" panose="020B0609020204030204" pitchFamily="49" charset="0"/>
              </a:rPr>
              <a:t>class</a:t>
            </a:r>
            <a:r>
              <a:rPr lang="en-IN" dirty="0">
                <a:latin typeface="Consolas" panose="020B0609020204030204" pitchFamily="49" charset="0"/>
              </a:rPr>
              <a:t> </a:t>
            </a:r>
            <a:r>
              <a:rPr lang="en-IN" dirty="0" smtClean="0">
                <a:latin typeface="Consolas" panose="020B0609020204030204" pitchFamily="49" charset="0"/>
              </a:rPr>
              <a:t>Student {</a:t>
            </a:r>
            <a:endParaRPr lang="en-IN" dirty="0">
              <a:latin typeface="Consolas" panose="020B0609020204030204" pitchFamily="49" charset="0"/>
            </a:endParaRPr>
          </a:p>
          <a:p>
            <a:r>
              <a:rPr lang="en-IN" dirty="0">
                <a:latin typeface="Consolas" panose="020B0609020204030204" pitchFamily="49" charset="0"/>
              </a:rPr>
              <a:t>	</a:t>
            </a:r>
            <a:r>
              <a:rPr lang="en-IN" dirty="0" err="1" smtClean="0">
                <a:solidFill>
                  <a:srgbClr val="7F0055"/>
                </a:solidFill>
                <a:latin typeface="Consolas" panose="020B0609020204030204" pitchFamily="49" charset="0"/>
              </a:rPr>
              <a:t>int</a:t>
            </a:r>
            <a:r>
              <a:rPr lang="en-IN" dirty="0" smtClean="0">
                <a:solidFill>
                  <a:srgbClr val="7F0055"/>
                </a:solidFill>
                <a:latin typeface="Consolas" panose="020B0609020204030204" pitchFamily="49" charset="0"/>
              </a:rPr>
              <a:t> </a:t>
            </a:r>
            <a:r>
              <a:rPr lang="en-IN" dirty="0" err="1" smtClean="0">
                <a:solidFill>
                  <a:srgbClr val="0000FF"/>
                </a:solidFill>
                <a:latin typeface="Consolas" panose="020B0609020204030204" pitchFamily="49" charset="0"/>
              </a:rPr>
              <a:t>rollNo</a:t>
            </a:r>
            <a:r>
              <a:rPr lang="en-IN" dirty="0" smtClean="0">
                <a:latin typeface="Consolas" panose="020B0609020204030204" pitchFamily="49" charset="0"/>
              </a:rPr>
              <a:t>;</a:t>
            </a:r>
            <a:endParaRPr lang="en-IN" dirty="0">
              <a:latin typeface="Consolas" panose="020B0609020204030204" pitchFamily="49" charset="0"/>
            </a:endParaRPr>
          </a:p>
          <a:p>
            <a:r>
              <a:rPr lang="en-IN" dirty="0">
                <a:latin typeface="Consolas" panose="020B0609020204030204" pitchFamily="49" charset="0"/>
              </a:rPr>
              <a:t>	</a:t>
            </a:r>
            <a:r>
              <a:rPr lang="en-IN" dirty="0" smtClean="0">
                <a:solidFill>
                  <a:srgbClr val="7F0055"/>
                </a:solidFill>
                <a:latin typeface="Consolas" panose="020B0609020204030204" pitchFamily="49" charset="0"/>
              </a:rPr>
              <a:t>String</a:t>
            </a:r>
            <a:r>
              <a:rPr lang="en-IN" dirty="0" smtClean="0">
                <a:latin typeface="Consolas" panose="020B0609020204030204" pitchFamily="49" charset="0"/>
              </a:rPr>
              <a:t> </a:t>
            </a:r>
            <a:r>
              <a:rPr lang="en-IN" dirty="0" smtClean="0">
                <a:solidFill>
                  <a:srgbClr val="0000FF"/>
                </a:solidFill>
                <a:latin typeface="Consolas" panose="020B0609020204030204" pitchFamily="49" charset="0"/>
              </a:rPr>
              <a:t>name</a:t>
            </a:r>
            <a:r>
              <a:rPr lang="en-IN" dirty="0" smtClean="0">
                <a:latin typeface="Consolas" panose="020B0609020204030204" pitchFamily="49" charset="0"/>
              </a:rPr>
              <a:t>;</a:t>
            </a:r>
            <a:endParaRPr lang="en-IN" dirty="0">
              <a:latin typeface="Consolas" panose="020B0609020204030204" pitchFamily="49" charset="0"/>
            </a:endParaRPr>
          </a:p>
          <a:p>
            <a:r>
              <a:rPr lang="en-IN" dirty="0">
                <a:latin typeface="Consolas" panose="020B0609020204030204" pitchFamily="49" charset="0"/>
              </a:rPr>
              <a:t>	</a:t>
            </a:r>
          </a:p>
          <a:p>
            <a:r>
              <a:rPr lang="en-IN" dirty="0">
                <a:latin typeface="Consolas" panose="020B0609020204030204" pitchFamily="49" charset="0"/>
              </a:rPr>
              <a:t>	</a:t>
            </a:r>
            <a:r>
              <a:rPr lang="en-IN" dirty="0" smtClean="0">
                <a:latin typeface="Consolas" panose="020B0609020204030204" pitchFamily="49" charset="0"/>
              </a:rPr>
              <a:t>.</a:t>
            </a:r>
          </a:p>
          <a:p>
            <a:r>
              <a:rPr lang="en-IN" dirty="0" smtClean="0">
                <a:latin typeface="Consolas" panose="020B0609020204030204" pitchFamily="49" charset="0"/>
              </a:rPr>
              <a:t>	.</a:t>
            </a:r>
          </a:p>
          <a:p>
            <a:r>
              <a:rPr lang="en-IN" dirty="0">
                <a:latin typeface="Consolas" panose="020B0609020204030204" pitchFamily="49" charset="0"/>
              </a:rPr>
              <a:t>	</a:t>
            </a:r>
            <a:r>
              <a:rPr lang="en-IN" dirty="0" smtClean="0">
                <a:latin typeface="Consolas" panose="020B0609020204030204" pitchFamily="49" charset="0"/>
              </a:rPr>
              <a:t>.</a:t>
            </a:r>
            <a:endParaRPr lang="en-IN" dirty="0">
              <a:latin typeface="Consolas" panose="020B0609020204030204" pitchFamily="49" charset="0"/>
            </a:endParaRPr>
          </a:p>
          <a:p>
            <a:r>
              <a:rPr lang="en-IN" dirty="0" smtClean="0">
                <a:latin typeface="Consolas" panose="020B0609020204030204" pitchFamily="49" charset="0"/>
              </a:rPr>
              <a:t>}</a:t>
            </a:r>
            <a:endParaRPr lang="en-IN" dirty="0">
              <a:latin typeface="Consolas" panose="020B0609020204030204" pitchFamily="49" charset="0"/>
            </a:endParaRPr>
          </a:p>
        </p:txBody>
      </p:sp>
      <p:sp>
        <p:nvSpPr>
          <p:cNvPr id="6" name="Rectangle 5"/>
          <p:cNvSpPr/>
          <p:nvPr/>
        </p:nvSpPr>
        <p:spPr>
          <a:xfrm>
            <a:off x="3429001" y="3829761"/>
            <a:ext cx="1371600" cy="369332"/>
          </a:xfrm>
          <a:prstGeom prst="rect">
            <a:avLst/>
          </a:prstGeom>
        </p:spPr>
        <p:txBody>
          <a:bodyPr wrap="square">
            <a:spAutoFit/>
          </a:bodyPr>
          <a:lstStyle/>
          <a:p>
            <a:pPr algn="ctr"/>
            <a:r>
              <a:rPr lang="en-IN" dirty="0">
                <a:solidFill>
                  <a:schemeClr val="accent6">
                    <a:lumMod val="50000"/>
                  </a:schemeClr>
                </a:solidFill>
                <a:latin typeface="Consolas" panose="020B0609020204030204" pitchFamily="49" charset="0"/>
              </a:rPr>
              <a:t>student1 </a:t>
            </a:r>
            <a:endParaRPr lang="en-IN" dirty="0"/>
          </a:p>
        </p:txBody>
      </p:sp>
      <p:sp>
        <p:nvSpPr>
          <p:cNvPr id="7" name="Rectangle 6"/>
          <p:cNvSpPr/>
          <p:nvPr/>
        </p:nvSpPr>
        <p:spPr>
          <a:xfrm>
            <a:off x="5105400" y="3829761"/>
            <a:ext cx="1371600" cy="369332"/>
          </a:xfrm>
          <a:prstGeom prst="rect">
            <a:avLst/>
          </a:prstGeom>
        </p:spPr>
        <p:txBody>
          <a:bodyPr wrap="square">
            <a:spAutoFit/>
          </a:bodyPr>
          <a:lstStyle/>
          <a:p>
            <a:pPr algn="ctr"/>
            <a:r>
              <a:rPr lang="en-IN" dirty="0" smtClean="0">
                <a:solidFill>
                  <a:schemeClr val="accent6">
                    <a:lumMod val="50000"/>
                  </a:schemeClr>
                </a:solidFill>
                <a:latin typeface="Consolas" panose="020B0609020204030204" pitchFamily="49" charset="0"/>
              </a:rPr>
              <a:t>student2 </a:t>
            </a:r>
            <a:endParaRPr lang="en-IN" dirty="0"/>
          </a:p>
        </p:txBody>
      </p:sp>
      <p:sp>
        <p:nvSpPr>
          <p:cNvPr id="8" name="Rectangle 7"/>
          <p:cNvSpPr/>
          <p:nvPr/>
        </p:nvSpPr>
        <p:spPr>
          <a:xfrm>
            <a:off x="6781799" y="3829761"/>
            <a:ext cx="1371600" cy="369332"/>
          </a:xfrm>
          <a:prstGeom prst="rect">
            <a:avLst/>
          </a:prstGeom>
        </p:spPr>
        <p:txBody>
          <a:bodyPr wrap="square">
            <a:spAutoFit/>
          </a:bodyPr>
          <a:lstStyle/>
          <a:p>
            <a:pPr algn="ctr"/>
            <a:r>
              <a:rPr lang="en-IN" dirty="0" smtClean="0">
                <a:solidFill>
                  <a:schemeClr val="accent6">
                    <a:lumMod val="50000"/>
                  </a:schemeClr>
                </a:solidFill>
                <a:latin typeface="Consolas" panose="020B0609020204030204" pitchFamily="49" charset="0"/>
              </a:rPr>
              <a:t>student3 </a:t>
            </a:r>
            <a:endParaRPr lang="en-IN" dirty="0"/>
          </a:p>
        </p:txBody>
      </p:sp>
      <p:sp>
        <p:nvSpPr>
          <p:cNvPr id="9" name="TextBox 8"/>
          <p:cNvSpPr txBox="1"/>
          <p:nvPr/>
        </p:nvSpPr>
        <p:spPr>
          <a:xfrm>
            <a:off x="2333245" y="4337974"/>
            <a:ext cx="944489" cy="369332"/>
          </a:xfrm>
          <a:prstGeom prst="rect">
            <a:avLst/>
          </a:prstGeom>
          <a:noFill/>
        </p:spPr>
        <p:txBody>
          <a:bodyPr wrap="none" rtlCol="0">
            <a:spAutoFit/>
          </a:bodyPr>
          <a:lstStyle/>
          <a:p>
            <a:pPr algn="ctr"/>
            <a:r>
              <a:rPr lang="en-IN" dirty="0" err="1">
                <a:solidFill>
                  <a:srgbClr val="0000FF"/>
                </a:solidFill>
                <a:latin typeface="Consolas" panose="020B0609020204030204" pitchFamily="49" charset="0"/>
              </a:rPr>
              <a:t>rollNo</a:t>
            </a:r>
            <a:endParaRPr lang="en-IN" dirty="0"/>
          </a:p>
        </p:txBody>
      </p:sp>
      <p:sp>
        <p:nvSpPr>
          <p:cNvPr id="10" name="TextBox 9"/>
          <p:cNvSpPr txBox="1"/>
          <p:nvPr/>
        </p:nvSpPr>
        <p:spPr>
          <a:xfrm>
            <a:off x="2459882" y="4873846"/>
            <a:ext cx="691215" cy="369332"/>
          </a:xfrm>
          <a:prstGeom prst="rect">
            <a:avLst/>
          </a:prstGeom>
          <a:noFill/>
        </p:spPr>
        <p:txBody>
          <a:bodyPr wrap="none" rtlCol="0">
            <a:spAutoFit/>
          </a:bodyPr>
          <a:lstStyle/>
          <a:p>
            <a:pPr algn="ctr"/>
            <a:r>
              <a:rPr lang="en-IN" dirty="0">
                <a:solidFill>
                  <a:srgbClr val="0000FF"/>
                </a:solidFill>
                <a:latin typeface="Consolas" panose="020B0609020204030204" pitchFamily="49" charset="0"/>
              </a:rPr>
              <a:t>name</a:t>
            </a:r>
            <a:endParaRPr lang="en-IN" dirty="0"/>
          </a:p>
        </p:txBody>
      </p:sp>
      <p:sp>
        <p:nvSpPr>
          <p:cNvPr id="11" name="TextBox 10"/>
          <p:cNvSpPr txBox="1"/>
          <p:nvPr/>
        </p:nvSpPr>
        <p:spPr>
          <a:xfrm>
            <a:off x="2269926" y="5397819"/>
            <a:ext cx="1071126" cy="369332"/>
          </a:xfrm>
          <a:prstGeom prst="rect">
            <a:avLst/>
          </a:prstGeom>
          <a:noFill/>
        </p:spPr>
        <p:txBody>
          <a:bodyPr wrap="none" rtlCol="0">
            <a:spAutoFit/>
          </a:bodyPr>
          <a:lstStyle/>
          <a:p>
            <a:pPr algn="ctr"/>
            <a:r>
              <a:rPr lang="en-IN" dirty="0">
                <a:solidFill>
                  <a:srgbClr val="0000FF"/>
                </a:solidFill>
                <a:latin typeface="Consolas" panose="020B0609020204030204" pitchFamily="49" charset="0"/>
              </a:rPr>
              <a:t>college</a:t>
            </a:r>
            <a:endParaRPr lang="en-IN" dirty="0"/>
          </a:p>
        </p:txBody>
      </p:sp>
      <p:sp>
        <p:nvSpPr>
          <p:cNvPr id="12" name="Rectangle 11"/>
          <p:cNvSpPr/>
          <p:nvPr/>
        </p:nvSpPr>
        <p:spPr>
          <a:xfrm>
            <a:off x="5105399" y="4262765"/>
            <a:ext cx="1371600" cy="533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p:cNvSpPr/>
          <p:nvPr/>
        </p:nvSpPr>
        <p:spPr>
          <a:xfrm>
            <a:off x="5105399" y="4796165"/>
            <a:ext cx="1371600" cy="533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dirty="0"/>
          </a:p>
        </p:txBody>
      </p:sp>
      <p:sp>
        <p:nvSpPr>
          <p:cNvPr id="14" name="Rectangle 13"/>
          <p:cNvSpPr/>
          <p:nvPr/>
        </p:nvSpPr>
        <p:spPr>
          <a:xfrm>
            <a:off x="5105399" y="5331806"/>
            <a:ext cx="1371600" cy="533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onsolas" panose="020B0609020204030204" pitchFamily="49" charset="0"/>
              </a:rPr>
              <a:t>DIET</a:t>
            </a:r>
            <a:endParaRPr lang="en-IN" dirty="0"/>
          </a:p>
        </p:txBody>
      </p:sp>
      <p:sp>
        <p:nvSpPr>
          <p:cNvPr id="15" name="Rectangle 14"/>
          <p:cNvSpPr/>
          <p:nvPr/>
        </p:nvSpPr>
        <p:spPr>
          <a:xfrm>
            <a:off x="6781799" y="4262765"/>
            <a:ext cx="1371600" cy="533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p:cNvSpPr/>
          <p:nvPr/>
        </p:nvSpPr>
        <p:spPr>
          <a:xfrm>
            <a:off x="6781799" y="4796165"/>
            <a:ext cx="1371600" cy="533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dirty="0"/>
          </a:p>
        </p:txBody>
      </p:sp>
      <p:sp>
        <p:nvSpPr>
          <p:cNvPr id="17" name="Rectangle 16"/>
          <p:cNvSpPr/>
          <p:nvPr/>
        </p:nvSpPr>
        <p:spPr>
          <a:xfrm>
            <a:off x="6781799" y="5331806"/>
            <a:ext cx="1371600" cy="533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onsolas" panose="020B0609020204030204" pitchFamily="49" charset="0"/>
              </a:rPr>
              <a:t>DIET</a:t>
            </a:r>
            <a:endParaRPr lang="en-IN" dirty="0"/>
          </a:p>
        </p:txBody>
      </p:sp>
      <p:sp>
        <p:nvSpPr>
          <p:cNvPr id="18" name="Rectangle 17"/>
          <p:cNvSpPr/>
          <p:nvPr/>
        </p:nvSpPr>
        <p:spPr>
          <a:xfrm>
            <a:off x="3442448" y="4262765"/>
            <a:ext cx="1371600" cy="533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Rectangle 18"/>
          <p:cNvSpPr/>
          <p:nvPr/>
        </p:nvSpPr>
        <p:spPr>
          <a:xfrm>
            <a:off x="3442448" y="4796165"/>
            <a:ext cx="1371600" cy="533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dirty="0"/>
          </a:p>
        </p:txBody>
      </p:sp>
      <p:sp>
        <p:nvSpPr>
          <p:cNvPr id="20" name="Rectangle 19"/>
          <p:cNvSpPr/>
          <p:nvPr/>
        </p:nvSpPr>
        <p:spPr>
          <a:xfrm>
            <a:off x="3442448" y="5331806"/>
            <a:ext cx="1371600" cy="533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tx1"/>
                </a:solidFill>
                <a:latin typeface="Consolas" panose="020B0609020204030204" pitchFamily="49" charset="0"/>
              </a:rPr>
              <a:t>DIET</a:t>
            </a:r>
            <a:endParaRPr lang="en-IN" dirty="0">
              <a:solidFill>
                <a:schemeClr val="tx1"/>
              </a:solidFill>
              <a:latin typeface="Consolas" panose="020B0609020204030204" pitchFamily="49" charset="0"/>
            </a:endParaRPr>
          </a:p>
        </p:txBody>
      </p:sp>
      <p:sp>
        <p:nvSpPr>
          <p:cNvPr id="21" name="Rectangle 20"/>
          <p:cNvSpPr/>
          <p:nvPr/>
        </p:nvSpPr>
        <p:spPr>
          <a:xfrm>
            <a:off x="911314" y="805353"/>
            <a:ext cx="4110421" cy="369332"/>
          </a:xfrm>
          <a:prstGeom prst="rect">
            <a:avLst/>
          </a:prstGeom>
        </p:spPr>
        <p:txBody>
          <a:bodyPr wrap="none">
            <a:spAutoFit/>
          </a:bodyPr>
          <a:lstStyle/>
          <a:p>
            <a:r>
              <a:rPr lang="en-IN" dirty="0" smtClean="0">
                <a:solidFill>
                  <a:srgbClr val="7F0055"/>
                </a:solidFill>
                <a:latin typeface="Consolas" panose="020B0609020204030204" pitchFamily="49" charset="0"/>
              </a:rPr>
              <a:t>static String</a:t>
            </a:r>
            <a:r>
              <a:rPr lang="en-IN" dirty="0" smtClean="0">
                <a:latin typeface="Consolas" panose="020B0609020204030204" pitchFamily="49" charset="0"/>
              </a:rPr>
              <a:t> </a:t>
            </a:r>
            <a:r>
              <a:rPr lang="en-IN" dirty="0">
                <a:solidFill>
                  <a:srgbClr val="0000FF"/>
                </a:solidFill>
                <a:latin typeface="Consolas" panose="020B0609020204030204" pitchFamily="49" charset="0"/>
              </a:rPr>
              <a:t>college </a:t>
            </a:r>
            <a:r>
              <a:rPr lang="en-IN" dirty="0">
                <a:latin typeface="Consolas" panose="020B0609020204030204" pitchFamily="49" charset="0"/>
              </a:rPr>
              <a:t>= "DIET";</a:t>
            </a:r>
            <a:endParaRPr lang="en-IN" dirty="0"/>
          </a:p>
        </p:txBody>
      </p:sp>
      <p:sp>
        <p:nvSpPr>
          <p:cNvPr id="22" name="Rectangle 21"/>
          <p:cNvSpPr/>
          <p:nvPr/>
        </p:nvSpPr>
        <p:spPr>
          <a:xfrm>
            <a:off x="911314" y="812125"/>
            <a:ext cx="3223959" cy="369332"/>
          </a:xfrm>
          <a:prstGeom prst="rect">
            <a:avLst/>
          </a:prstGeom>
        </p:spPr>
        <p:txBody>
          <a:bodyPr wrap="none">
            <a:spAutoFit/>
          </a:bodyPr>
          <a:lstStyle/>
          <a:p>
            <a:r>
              <a:rPr lang="en-IN" dirty="0">
                <a:solidFill>
                  <a:srgbClr val="7F0055"/>
                </a:solidFill>
                <a:latin typeface="Consolas" panose="020B0609020204030204" pitchFamily="49" charset="0"/>
              </a:rPr>
              <a:t>String</a:t>
            </a:r>
            <a:r>
              <a:rPr lang="en-IN" dirty="0">
                <a:latin typeface="Consolas" panose="020B0609020204030204" pitchFamily="49" charset="0"/>
              </a:rPr>
              <a:t> </a:t>
            </a:r>
            <a:r>
              <a:rPr lang="en-IN" dirty="0">
                <a:solidFill>
                  <a:srgbClr val="0000FF"/>
                </a:solidFill>
                <a:latin typeface="Consolas" panose="020B0609020204030204" pitchFamily="49" charset="0"/>
              </a:rPr>
              <a:t>college </a:t>
            </a:r>
            <a:r>
              <a:rPr lang="en-IN" dirty="0">
                <a:latin typeface="Consolas" panose="020B0609020204030204" pitchFamily="49" charset="0"/>
              </a:rPr>
              <a:t>= "DIET";</a:t>
            </a:r>
            <a:endParaRPr lang="en-IN" dirty="0"/>
          </a:p>
        </p:txBody>
      </p:sp>
      <p:sp>
        <p:nvSpPr>
          <p:cNvPr id="23" name="Rectangle 22"/>
          <p:cNvSpPr/>
          <p:nvPr/>
        </p:nvSpPr>
        <p:spPr>
          <a:xfrm>
            <a:off x="5105399" y="5990744"/>
            <a:ext cx="1371600" cy="533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Consolas" panose="020B0609020204030204" pitchFamily="49" charset="0"/>
              </a:rPr>
              <a:t>DIET</a:t>
            </a:r>
            <a:endParaRPr lang="en-IN" dirty="0"/>
          </a:p>
        </p:txBody>
      </p:sp>
      <p:sp>
        <p:nvSpPr>
          <p:cNvPr id="24" name="TextBox 23"/>
          <p:cNvSpPr txBox="1"/>
          <p:nvPr/>
        </p:nvSpPr>
        <p:spPr>
          <a:xfrm>
            <a:off x="3957332" y="6072778"/>
            <a:ext cx="1071126" cy="369332"/>
          </a:xfrm>
          <a:prstGeom prst="rect">
            <a:avLst/>
          </a:prstGeom>
          <a:noFill/>
        </p:spPr>
        <p:txBody>
          <a:bodyPr wrap="none" rtlCol="0">
            <a:spAutoFit/>
          </a:bodyPr>
          <a:lstStyle/>
          <a:p>
            <a:pPr algn="ctr"/>
            <a:r>
              <a:rPr lang="en-IN" dirty="0">
                <a:solidFill>
                  <a:srgbClr val="0000FF"/>
                </a:solidFill>
                <a:latin typeface="Consolas" panose="020B0609020204030204" pitchFamily="49" charset="0"/>
              </a:rPr>
              <a:t>college</a:t>
            </a:r>
            <a:endParaRPr lang="en-IN" dirty="0"/>
          </a:p>
        </p:txBody>
      </p:sp>
      <p:cxnSp>
        <p:nvCxnSpPr>
          <p:cNvPr id="25" name="Straight Arrow Connector 24"/>
          <p:cNvCxnSpPr>
            <a:stCxn id="23" idx="1"/>
            <a:endCxn id="19" idx="2"/>
          </p:cNvCxnSpPr>
          <p:nvPr/>
        </p:nvCxnSpPr>
        <p:spPr>
          <a:xfrm flipH="1" flipV="1">
            <a:off x="4128248" y="5329565"/>
            <a:ext cx="977151" cy="927879"/>
          </a:xfrm>
          <a:prstGeom prst="straightConnector1">
            <a:avLst/>
          </a:prstGeom>
          <a:ln w="31750">
            <a:tailEnd type="stealth" w="lg" len="lg"/>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stCxn id="23" idx="0"/>
            <a:endCxn id="13" idx="2"/>
          </p:cNvCxnSpPr>
          <p:nvPr/>
        </p:nvCxnSpPr>
        <p:spPr>
          <a:xfrm flipV="1">
            <a:off x="5791199" y="5329565"/>
            <a:ext cx="0" cy="661179"/>
          </a:xfrm>
          <a:prstGeom prst="straightConnector1">
            <a:avLst/>
          </a:prstGeom>
          <a:ln w="31750">
            <a:tailEnd type="stealth" w="lg" len="lg"/>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23" idx="3"/>
            <a:endCxn id="16" idx="2"/>
          </p:cNvCxnSpPr>
          <p:nvPr/>
        </p:nvCxnSpPr>
        <p:spPr>
          <a:xfrm flipV="1">
            <a:off x="6476999" y="5329565"/>
            <a:ext cx="990600" cy="927879"/>
          </a:xfrm>
          <a:prstGeom prst="straightConnector1">
            <a:avLst/>
          </a:prstGeom>
          <a:ln w="31750">
            <a:tailEnd type="stealth"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15776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8"/>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22" presetClass="entr" presetSubtype="8" fill="hold" grpId="0" nodeType="clickEffect">
                                  <p:stCondLst>
                                    <p:cond delay="0"/>
                                  </p:stCondLst>
                                  <p:childTnLst>
                                    <p:set>
                                      <p:cBhvr>
                                        <p:cTn id="52" dur="1" fill="hold">
                                          <p:stCondLst>
                                            <p:cond delay="0"/>
                                          </p:stCondLst>
                                        </p:cTn>
                                        <p:tgtEl>
                                          <p:spTgt spid="21"/>
                                        </p:tgtEl>
                                        <p:attrNameLst>
                                          <p:attrName>style.visibility</p:attrName>
                                        </p:attrNameLst>
                                      </p:cBhvr>
                                      <p:to>
                                        <p:strVal val="visible"/>
                                      </p:to>
                                    </p:set>
                                    <p:animEffect transition="in" filter="wipe(left)">
                                      <p:cBhvr>
                                        <p:cTn id="53" dur="500"/>
                                        <p:tgtEl>
                                          <p:spTgt spid="21"/>
                                        </p:tgtEl>
                                      </p:cBhvr>
                                    </p:animEffect>
                                  </p:childTnLst>
                                </p:cTn>
                              </p:par>
                              <p:par>
                                <p:cTn id="54" presetID="1" presetClass="exit" presetSubtype="0" fill="hold" grpId="1" nodeType="withEffect">
                                  <p:stCondLst>
                                    <p:cond delay="0"/>
                                  </p:stCondLst>
                                  <p:childTnLst>
                                    <p:set>
                                      <p:cBhvr>
                                        <p:cTn id="55" dur="1" fill="hold">
                                          <p:stCondLst>
                                            <p:cond delay="0"/>
                                          </p:stCondLst>
                                        </p:cTn>
                                        <p:tgtEl>
                                          <p:spTgt spid="22"/>
                                        </p:tgtEl>
                                        <p:attrNameLst>
                                          <p:attrName>style.visibility</p:attrName>
                                        </p:attrNameLst>
                                      </p:cBhvr>
                                      <p:to>
                                        <p:strVal val="hidden"/>
                                      </p:to>
                                    </p:set>
                                  </p:childTnLst>
                                </p:cTn>
                              </p:par>
                            </p:childTnLst>
                          </p:cTn>
                        </p:par>
                      </p:childTnLst>
                    </p:cTn>
                  </p:par>
                  <p:par>
                    <p:cTn id="56" fill="hold">
                      <p:stCondLst>
                        <p:cond delay="indefinite"/>
                      </p:stCondLst>
                      <p:childTnLst>
                        <p:par>
                          <p:cTn id="57" fill="hold">
                            <p:stCondLst>
                              <p:cond delay="0"/>
                            </p:stCondLst>
                            <p:childTnLst>
                              <p:par>
                                <p:cTn id="58" presetID="1" presetClass="exit" presetSubtype="0" fill="hold" grpId="1" nodeType="clickEffect">
                                  <p:stCondLst>
                                    <p:cond delay="0"/>
                                  </p:stCondLst>
                                  <p:childTnLst>
                                    <p:set>
                                      <p:cBhvr>
                                        <p:cTn id="59" dur="1" fill="hold">
                                          <p:stCondLst>
                                            <p:cond delay="0"/>
                                          </p:stCondLst>
                                        </p:cTn>
                                        <p:tgtEl>
                                          <p:spTgt spid="11"/>
                                        </p:tgtEl>
                                        <p:attrNameLst>
                                          <p:attrName>style.visibility</p:attrName>
                                        </p:attrNameLst>
                                      </p:cBhvr>
                                      <p:to>
                                        <p:strVal val="hidden"/>
                                      </p:to>
                                    </p:set>
                                  </p:childTnLst>
                                </p:cTn>
                              </p:par>
                              <p:par>
                                <p:cTn id="60" presetID="1" presetClass="exit" presetSubtype="0" fill="hold" grpId="1" nodeType="withEffect">
                                  <p:stCondLst>
                                    <p:cond delay="0"/>
                                  </p:stCondLst>
                                  <p:childTnLst>
                                    <p:set>
                                      <p:cBhvr>
                                        <p:cTn id="61" dur="1" fill="hold">
                                          <p:stCondLst>
                                            <p:cond delay="0"/>
                                          </p:stCondLst>
                                        </p:cTn>
                                        <p:tgtEl>
                                          <p:spTgt spid="20"/>
                                        </p:tgtEl>
                                        <p:attrNameLst>
                                          <p:attrName>style.visibility</p:attrName>
                                        </p:attrNameLst>
                                      </p:cBhvr>
                                      <p:to>
                                        <p:strVal val="hidden"/>
                                      </p:to>
                                    </p:set>
                                  </p:childTnLst>
                                </p:cTn>
                              </p:par>
                              <p:par>
                                <p:cTn id="62" presetID="1" presetClass="exit" presetSubtype="0" fill="hold" grpId="1" nodeType="withEffect">
                                  <p:stCondLst>
                                    <p:cond delay="0"/>
                                  </p:stCondLst>
                                  <p:childTnLst>
                                    <p:set>
                                      <p:cBhvr>
                                        <p:cTn id="63" dur="1" fill="hold">
                                          <p:stCondLst>
                                            <p:cond delay="0"/>
                                          </p:stCondLst>
                                        </p:cTn>
                                        <p:tgtEl>
                                          <p:spTgt spid="14"/>
                                        </p:tgtEl>
                                        <p:attrNameLst>
                                          <p:attrName>style.visibility</p:attrName>
                                        </p:attrNameLst>
                                      </p:cBhvr>
                                      <p:to>
                                        <p:strVal val="hidden"/>
                                      </p:to>
                                    </p:set>
                                  </p:childTnLst>
                                </p:cTn>
                              </p:par>
                              <p:par>
                                <p:cTn id="64" presetID="1" presetClass="exit" presetSubtype="0" fill="hold" grpId="1" nodeType="withEffect">
                                  <p:stCondLst>
                                    <p:cond delay="0"/>
                                  </p:stCondLst>
                                  <p:childTnLst>
                                    <p:set>
                                      <p:cBhvr>
                                        <p:cTn id="65" dur="1" fill="hold">
                                          <p:stCondLst>
                                            <p:cond delay="0"/>
                                          </p:stCondLst>
                                        </p:cTn>
                                        <p:tgtEl>
                                          <p:spTgt spid="17"/>
                                        </p:tgtEl>
                                        <p:attrNameLst>
                                          <p:attrName>style.visibility</p:attrName>
                                        </p:attrNameLst>
                                      </p:cBhvr>
                                      <p:to>
                                        <p:strVal val="hidden"/>
                                      </p:to>
                                    </p:set>
                                  </p:childTnLst>
                                </p:cTn>
                              </p:par>
                            </p:childTnLst>
                          </p:cTn>
                        </p:par>
                      </p:childTnLst>
                    </p:cTn>
                  </p:par>
                  <p:par>
                    <p:cTn id="66" fill="hold">
                      <p:stCondLst>
                        <p:cond delay="indefinite"/>
                      </p:stCondLst>
                      <p:childTnLst>
                        <p:par>
                          <p:cTn id="67" fill="hold">
                            <p:stCondLst>
                              <p:cond delay="0"/>
                            </p:stCondLst>
                            <p:childTnLst>
                              <p:par>
                                <p:cTn id="68" presetID="22" presetClass="entr" presetSubtype="1" fill="hold" grpId="0" nodeType="clickEffect">
                                  <p:stCondLst>
                                    <p:cond delay="0"/>
                                  </p:stCondLst>
                                  <p:childTnLst>
                                    <p:set>
                                      <p:cBhvr>
                                        <p:cTn id="69" dur="1" fill="hold">
                                          <p:stCondLst>
                                            <p:cond delay="0"/>
                                          </p:stCondLst>
                                        </p:cTn>
                                        <p:tgtEl>
                                          <p:spTgt spid="24"/>
                                        </p:tgtEl>
                                        <p:attrNameLst>
                                          <p:attrName>style.visibility</p:attrName>
                                        </p:attrNameLst>
                                      </p:cBhvr>
                                      <p:to>
                                        <p:strVal val="visible"/>
                                      </p:to>
                                    </p:set>
                                    <p:animEffect transition="in" filter="wipe(up)">
                                      <p:cBhvr>
                                        <p:cTn id="70" dur="500"/>
                                        <p:tgtEl>
                                          <p:spTgt spid="24"/>
                                        </p:tgtEl>
                                      </p:cBhvr>
                                    </p:animEffect>
                                  </p:childTnLst>
                                </p:cTn>
                              </p:par>
                              <p:par>
                                <p:cTn id="71" presetID="22" presetClass="entr" presetSubtype="1" fill="hold" grpId="0" nodeType="withEffect">
                                  <p:stCondLst>
                                    <p:cond delay="0"/>
                                  </p:stCondLst>
                                  <p:childTnLst>
                                    <p:set>
                                      <p:cBhvr>
                                        <p:cTn id="72" dur="1" fill="hold">
                                          <p:stCondLst>
                                            <p:cond delay="0"/>
                                          </p:stCondLst>
                                        </p:cTn>
                                        <p:tgtEl>
                                          <p:spTgt spid="23"/>
                                        </p:tgtEl>
                                        <p:attrNameLst>
                                          <p:attrName>style.visibility</p:attrName>
                                        </p:attrNameLst>
                                      </p:cBhvr>
                                      <p:to>
                                        <p:strVal val="visible"/>
                                      </p:to>
                                    </p:set>
                                    <p:animEffect transition="in" filter="wipe(up)">
                                      <p:cBhvr>
                                        <p:cTn id="73" dur="500"/>
                                        <p:tgtEl>
                                          <p:spTgt spid="23"/>
                                        </p:tgtEl>
                                      </p:cBhvr>
                                    </p:animEffect>
                                  </p:childTnLst>
                                </p:cTn>
                              </p:par>
                            </p:childTnLst>
                          </p:cTn>
                        </p:par>
                      </p:childTnLst>
                    </p:cTn>
                  </p:par>
                  <p:par>
                    <p:cTn id="74" fill="hold">
                      <p:stCondLst>
                        <p:cond delay="indefinite"/>
                      </p:stCondLst>
                      <p:childTnLst>
                        <p:par>
                          <p:cTn id="75" fill="hold">
                            <p:stCondLst>
                              <p:cond delay="0"/>
                            </p:stCondLst>
                            <p:childTnLst>
                              <p:par>
                                <p:cTn id="76" presetID="22" presetClass="entr" presetSubtype="4" fill="hold" nodeType="clickEffect">
                                  <p:stCondLst>
                                    <p:cond delay="0"/>
                                  </p:stCondLst>
                                  <p:childTnLst>
                                    <p:set>
                                      <p:cBhvr>
                                        <p:cTn id="77" dur="1" fill="hold">
                                          <p:stCondLst>
                                            <p:cond delay="0"/>
                                          </p:stCondLst>
                                        </p:cTn>
                                        <p:tgtEl>
                                          <p:spTgt spid="27"/>
                                        </p:tgtEl>
                                        <p:attrNameLst>
                                          <p:attrName>style.visibility</p:attrName>
                                        </p:attrNameLst>
                                      </p:cBhvr>
                                      <p:to>
                                        <p:strVal val="visible"/>
                                      </p:to>
                                    </p:set>
                                    <p:animEffect transition="in" filter="wipe(down)">
                                      <p:cBhvr>
                                        <p:cTn id="78" dur="500"/>
                                        <p:tgtEl>
                                          <p:spTgt spid="27"/>
                                        </p:tgtEl>
                                      </p:cBhvr>
                                    </p:animEffect>
                                  </p:childTnLst>
                                </p:cTn>
                              </p:par>
                              <p:par>
                                <p:cTn id="79" presetID="22" presetClass="entr" presetSubtype="4" fill="hold" nodeType="withEffect">
                                  <p:stCondLst>
                                    <p:cond delay="0"/>
                                  </p:stCondLst>
                                  <p:childTnLst>
                                    <p:set>
                                      <p:cBhvr>
                                        <p:cTn id="80" dur="1" fill="hold">
                                          <p:stCondLst>
                                            <p:cond delay="0"/>
                                          </p:stCondLst>
                                        </p:cTn>
                                        <p:tgtEl>
                                          <p:spTgt spid="26"/>
                                        </p:tgtEl>
                                        <p:attrNameLst>
                                          <p:attrName>style.visibility</p:attrName>
                                        </p:attrNameLst>
                                      </p:cBhvr>
                                      <p:to>
                                        <p:strVal val="visible"/>
                                      </p:to>
                                    </p:set>
                                    <p:animEffect transition="in" filter="wipe(down)">
                                      <p:cBhvr>
                                        <p:cTn id="81" dur="500"/>
                                        <p:tgtEl>
                                          <p:spTgt spid="26"/>
                                        </p:tgtEl>
                                      </p:cBhvr>
                                    </p:animEffect>
                                  </p:childTnLst>
                                </p:cTn>
                              </p:par>
                              <p:par>
                                <p:cTn id="82" presetID="22" presetClass="entr" presetSubtype="4" fill="hold" nodeType="withEffect">
                                  <p:stCondLst>
                                    <p:cond delay="0"/>
                                  </p:stCondLst>
                                  <p:childTnLst>
                                    <p:set>
                                      <p:cBhvr>
                                        <p:cTn id="83" dur="1" fill="hold">
                                          <p:stCondLst>
                                            <p:cond delay="0"/>
                                          </p:stCondLst>
                                        </p:cTn>
                                        <p:tgtEl>
                                          <p:spTgt spid="25"/>
                                        </p:tgtEl>
                                        <p:attrNameLst>
                                          <p:attrName>style.visibility</p:attrName>
                                        </p:attrNameLst>
                                      </p:cBhvr>
                                      <p:to>
                                        <p:strVal val="visible"/>
                                      </p:to>
                                    </p:set>
                                    <p:animEffect transition="in" filter="wipe(down)">
                                      <p:cBhvr>
                                        <p:cTn id="84"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p:bldP spid="9" grpId="0"/>
      <p:bldP spid="10" grpId="0"/>
      <p:bldP spid="11" grpId="0"/>
      <p:bldP spid="11" grpId="1"/>
      <p:bldP spid="12" grpId="0" animBg="1"/>
      <p:bldP spid="13" grpId="0" animBg="1"/>
      <p:bldP spid="14" grpId="0" animBg="1"/>
      <p:bldP spid="14" grpId="1" animBg="1"/>
      <p:bldP spid="15" grpId="0" animBg="1"/>
      <p:bldP spid="16" grpId="0" animBg="1"/>
      <p:bldP spid="17" grpId="0" animBg="1"/>
      <p:bldP spid="17" grpId="1" animBg="1"/>
      <p:bldP spid="18" grpId="0" animBg="1"/>
      <p:bldP spid="19" grpId="0" animBg="1"/>
      <p:bldP spid="20" grpId="0" animBg="1"/>
      <p:bldP spid="20" grpId="1" animBg="1"/>
      <p:bldP spid="21" grpId="0"/>
      <p:bldP spid="22" grpId="0"/>
      <p:bldP spid="22" grpId="1"/>
      <p:bldP spid="23" grpId="0" animBg="1"/>
      <p:bldP spid="24"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static </a:t>
            </a:r>
            <a:r>
              <a:rPr lang="en-IN" dirty="0" smtClean="0"/>
              <a:t>method</a:t>
            </a:r>
            <a:endParaRPr lang="en-US" dirty="0"/>
          </a:p>
        </p:txBody>
      </p:sp>
      <p:sp>
        <p:nvSpPr>
          <p:cNvPr id="3" name="Content Placeholder 2"/>
          <p:cNvSpPr>
            <a:spLocks noGrp="1"/>
          </p:cNvSpPr>
          <p:nvPr>
            <p:ph idx="1"/>
          </p:nvPr>
        </p:nvSpPr>
        <p:spPr/>
        <p:txBody>
          <a:bodyPr/>
          <a:lstStyle/>
          <a:p>
            <a:r>
              <a:rPr lang="en-US" dirty="0"/>
              <a:t>If you apply static keyword with any method, it is known as static method.</a:t>
            </a:r>
          </a:p>
          <a:p>
            <a:r>
              <a:rPr lang="en-US" dirty="0"/>
              <a:t>A static method belongs to the class rather than the object of a class.</a:t>
            </a:r>
          </a:p>
          <a:p>
            <a:r>
              <a:rPr lang="en-US" dirty="0"/>
              <a:t>A static method can be invoked without the need for creating an instance of a class.</a:t>
            </a:r>
          </a:p>
          <a:p>
            <a:r>
              <a:rPr lang="en-US" dirty="0"/>
              <a:t>A static method can access static data member and can change the value of it.</a:t>
            </a:r>
          </a:p>
          <a:p>
            <a:r>
              <a:rPr lang="en-US" dirty="0">
                <a:solidFill>
                  <a:srgbClr val="C00000"/>
                </a:solidFill>
              </a:rPr>
              <a:t>Restrictions</a:t>
            </a:r>
          </a:p>
          <a:p>
            <a:pPr marL="457200" indent="-457200">
              <a:buFont typeface="+mj-lt"/>
              <a:buAutoNum type="arabicPeriod"/>
            </a:pPr>
            <a:r>
              <a:rPr lang="en-US" dirty="0"/>
              <a:t>The static method can not use non static data member or call non-static method directly.</a:t>
            </a:r>
          </a:p>
          <a:p>
            <a:pPr marL="457200" indent="-457200">
              <a:buFont typeface="+mj-lt"/>
              <a:buAutoNum type="arabicPeriod"/>
            </a:pPr>
            <a:r>
              <a:rPr lang="en-US" dirty="0"/>
              <a:t>this and super cannot be used in static context.</a:t>
            </a:r>
            <a:endParaRPr lang="en-IN" dirty="0"/>
          </a:p>
          <a:p>
            <a:endParaRPr lang="en-US" dirty="0"/>
          </a:p>
        </p:txBody>
      </p:sp>
    </p:spTree>
    <p:extLst>
      <p:ext uri="{BB962C8B-B14F-4D97-AF65-F5344CB8AC3E}">
        <p14:creationId xmlns:p14="http://schemas.microsoft.com/office/powerpoint/2010/main" val="1054576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7017306"/>
          </a:xfrm>
          <a:prstGeom prst="rect">
            <a:avLst/>
          </a:prstGeom>
        </p:spPr>
        <p:txBody>
          <a:bodyPr wrap="square">
            <a:spAutoFit/>
          </a:bodyPr>
          <a:lstStyle/>
          <a:p>
            <a:r>
              <a:rPr lang="en-IN" dirty="0">
                <a:solidFill>
                  <a:srgbClr val="7F0055"/>
                </a:solidFill>
                <a:latin typeface="Consolas" panose="020B0609020204030204" pitchFamily="49" charset="0"/>
              </a:rPr>
              <a:t>class</a:t>
            </a:r>
            <a:r>
              <a:rPr lang="en-IN" dirty="0">
                <a:latin typeface="Consolas" panose="020B0609020204030204" pitchFamily="49" charset="0"/>
              </a:rPr>
              <a:t> Student {</a:t>
            </a:r>
          </a:p>
          <a:p>
            <a:r>
              <a:rPr lang="en-IN" dirty="0">
                <a:latin typeface="Consolas" panose="020B0609020204030204" pitchFamily="49" charset="0"/>
              </a:rPr>
              <a:t>    </a:t>
            </a:r>
            <a:r>
              <a:rPr lang="en-IN" dirty="0" err="1">
                <a:solidFill>
                  <a:srgbClr val="7F0055"/>
                </a:solidFill>
                <a:latin typeface="Consolas" panose="020B0609020204030204" pitchFamily="49" charset="0"/>
              </a:rPr>
              <a:t>int</a:t>
            </a:r>
            <a:r>
              <a:rPr lang="en-IN" dirty="0">
                <a:solidFill>
                  <a:srgbClr val="7F0055"/>
                </a:solidFill>
                <a:latin typeface="Consolas" panose="020B0609020204030204" pitchFamily="49" charset="0"/>
              </a:rPr>
              <a:t> </a:t>
            </a:r>
            <a:r>
              <a:rPr lang="en-IN" dirty="0" err="1">
                <a:solidFill>
                  <a:srgbClr val="0000FF"/>
                </a:solidFill>
                <a:latin typeface="Consolas" panose="020B0609020204030204" pitchFamily="49" charset="0"/>
              </a:rPr>
              <a:t>rollno</a:t>
            </a:r>
            <a:r>
              <a:rPr lang="en-IN" dirty="0">
                <a:latin typeface="Consolas" panose="020B0609020204030204" pitchFamily="49" charset="0"/>
              </a:rPr>
              <a:t>;  </a:t>
            </a:r>
          </a:p>
          <a:p>
            <a:r>
              <a:rPr lang="en-IN" dirty="0">
                <a:latin typeface="Consolas" panose="020B0609020204030204" pitchFamily="49" charset="0"/>
              </a:rPr>
              <a:t>    String </a:t>
            </a:r>
            <a:r>
              <a:rPr lang="en-IN" dirty="0">
                <a:solidFill>
                  <a:srgbClr val="0000FF"/>
                </a:solidFill>
                <a:latin typeface="Consolas" panose="020B0609020204030204" pitchFamily="49" charset="0"/>
              </a:rPr>
              <a:t>name</a:t>
            </a:r>
            <a:r>
              <a:rPr lang="en-IN" dirty="0">
                <a:latin typeface="Consolas" panose="020B0609020204030204" pitchFamily="49" charset="0"/>
              </a:rPr>
              <a:t>;  </a:t>
            </a:r>
          </a:p>
          <a:p>
            <a:r>
              <a:rPr lang="en-IN" dirty="0">
                <a:latin typeface="Consolas" panose="020B0609020204030204" pitchFamily="49" charset="0"/>
              </a:rPr>
              <a:t>    </a:t>
            </a:r>
            <a:r>
              <a:rPr lang="en-IN" dirty="0">
                <a:solidFill>
                  <a:srgbClr val="7F0055"/>
                </a:solidFill>
                <a:latin typeface="Consolas" panose="020B0609020204030204" pitchFamily="49" charset="0"/>
              </a:rPr>
              <a:t>static</a:t>
            </a:r>
            <a:r>
              <a:rPr lang="en-IN" dirty="0">
                <a:latin typeface="Consolas" panose="020B0609020204030204" pitchFamily="49" charset="0"/>
              </a:rPr>
              <a:t> </a:t>
            </a:r>
            <a:r>
              <a:rPr lang="en-IN" dirty="0">
                <a:solidFill>
                  <a:srgbClr val="7F0055"/>
                </a:solidFill>
                <a:latin typeface="Consolas" panose="020B0609020204030204" pitchFamily="49" charset="0"/>
              </a:rPr>
              <a:t>String</a:t>
            </a:r>
            <a:r>
              <a:rPr lang="en-IN" dirty="0">
                <a:latin typeface="Consolas" panose="020B0609020204030204" pitchFamily="49" charset="0"/>
              </a:rPr>
              <a:t> </a:t>
            </a:r>
            <a:r>
              <a:rPr lang="en-IN" i="1" dirty="0" smtClean="0">
                <a:solidFill>
                  <a:srgbClr val="0000FF"/>
                </a:solidFill>
                <a:latin typeface="Consolas" panose="020B0609020204030204" pitchFamily="49" charset="0"/>
              </a:rPr>
              <a:t>college</a:t>
            </a:r>
            <a:r>
              <a:rPr lang="en-IN" dirty="0" smtClean="0">
                <a:latin typeface="Consolas" panose="020B0609020204030204" pitchFamily="49" charset="0"/>
              </a:rPr>
              <a:t>="</a:t>
            </a:r>
            <a:r>
              <a:rPr lang="en-IN" dirty="0" err="1">
                <a:solidFill>
                  <a:srgbClr val="0000FF"/>
                </a:solidFill>
                <a:latin typeface="Consolas" panose="020B0609020204030204" pitchFamily="49" charset="0"/>
              </a:rPr>
              <a:t>abc</a:t>
            </a:r>
            <a:r>
              <a:rPr lang="en-IN" dirty="0">
                <a:latin typeface="Consolas" panose="020B0609020204030204" pitchFamily="49" charset="0"/>
              </a:rPr>
              <a:t>";</a:t>
            </a:r>
          </a:p>
          <a:p>
            <a:r>
              <a:rPr lang="en-IN" dirty="0">
                <a:latin typeface="Consolas" panose="020B0609020204030204" pitchFamily="49" charset="0"/>
              </a:rPr>
              <a:t>    </a:t>
            </a:r>
            <a:r>
              <a:rPr lang="en-IN" dirty="0" smtClean="0">
                <a:solidFill>
                  <a:srgbClr val="7F0055"/>
                </a:solidFill>
                <a:latin typeface="Consolas" panose="020B0609020204030204" pitchFamily="49" charset="0"/>
              </a:rPr>
              <a:t>static</a:t>
            </a:r>
            <a:r>
              <a:rPr lang="en-IN" dirty="0" smtClean="0">
                <a:latin typeface="Consolas" panose="020B0609020204030204" pitchFamily="49" charset="0"/>
              </a:rPr>
              <a:t> </a:t>
            </a:r>
            <a:r>
              <a:rPr lang="en-IN" dirty="0">
                <a:solidFill>
                  <a:srgbClr val="7F0055"/>
                </a:solidFill>
                <a:latin typeface="Consolas" panose="020B0609020204030204" pitchFamily="49" charset="0"/>
              </a:rPr>
              <a:t>void</a:t>
            </a:r>
            <a:r>
              <a:rPr lang="en-IN" dirty="0">
                <a:latin typeface="Consolas" panose="020B0609020204030204" pitchFamily="49" charset="0"/>
              </a:rPr>
              <a:t> change() {</a:t>
            </a:r>
          </a:p>
          <a:p>
            <a:r>
              <a:rPr lang="en-IN" dirty="0">
                <a:latin typeface="Consolas" panose="020B0609020204030204" pitchFamily="49" charset="0"/>
              </a:rPr>
              <a:t>        </a:t>
            </a:r>
            <a:r>
              <a:rPr lang="en-IN" i="1" dirty="0">
                <a:solidFill>
                  <a:srgbClr val="0000FF"/>
                </a:solidFill>
                <a:latin typeface="Consolas" panose="020B0609020204030204" pitchFamily="49" charset="0"/>
              </a:rPr>
              <a:t>college</a:t>
            </a:r>
            <a:r>
              <a:rPr lang="en-IN" dirty="0">
                <a:latin typeface="Consolas" panose="020B0609020204030204" pitchFamily="49" charset="0"/>
              </a:rPr>
              <a:t> = "</a:t>
            </a:r>
            <a:r>
              <a:rPr lang="en-IN" dirty="0">
                <a:solidFill>
                  <a:srgbClr val="0000FF"/>
                </a:solidFill>
                <a:latin typeface="Consolas" panose="020B0609020204030204" pitchFamily="49" charset="0"/>
              </a:rPr>
              <a:t>DIET</a:t>
            </a:r>
            <a:r>
              <a:rPr lang="en-IN" dirty="0" smtClean="0">
                <a:latin typeface="Consolas" panose="020B0609020204030204" pitchFamily="49" charset="0"/>
              </a:rPr>
              <a:t>";</a:t>
            </a:r>
          </a:p>
          <a:p>
            <a:r>
              <a:rPr lang="en-IN" dirty="0" smtClean="0">
                <a:latin typeface="Consolas" panose="020B0609020204030204" pitchFamily="49" charset="0"/>
              </a:rPr>
              <a:t>  	 </a:t>
            </a:r>
            <a:r>
              <a:rPr lang="en-IN" dirty="0" err="1" smtClean="0">
                <a:solidFill>
                  <a:srgbClr val="0000FF"/>
                </a:solidFill>
                <a:latin typeface="Consolas" panose="020B0609020204030204" pitchFamily="49" charset="0"/>
              </a:rPr>
              <a:t>rollno</a:t>
            </a:r>
            <a:r>
              <a:rPr lang="en-IN" dirty="0" smtClean="0">
                <a:solidFill>
                  <a:srgbClr val="0000FF"/>
                </a:solidFill>
                <a:latin typeface="Consolas" panose="020B0609020204030204" pitchFamily="49" charset="0"/>
              </a:rPr>
              <a:t> = 10;</a:t>
            </a:r>
            <a:endParaRPr lang="en-IN" dirty="0">
              <a:latin typeface="Consolas" panose="020B0609020204030204" pitchFamily="49" charset="0"/>
            </a:endParaRPr>
          </a:p>
          <a:p>
            <a:r>
              <a:rPr lang="en-IN" dirty="0">
                <a:latin typeface="Consolas" panose="020B0609020204030204" pitchFamily="49" charset="0"/>
              </a:rPr>
              <a:t>    } </a:t>
            </a:r>
            <a:r>
              <a:rPr lang="en-IN" dirty="0" smtClean="0">
                <a:latin typeface="Consolas" panose="020B0609020204030204" pitchFamily="49" charset="0"/>
              </a:rPr>
              <a:t> </a:t>
            </a:r>
            <a:endParaRPr lang="en-IN" dirty="0">
              <a:latin typeface="Consolas" panose="020B0609020204030204" pitchFamily="49" charset="0"/>
            </a:endParaRPr>
          </a:p>
          <a:p>
            <a:r>
              <a:rPr lang="en-IN" dirty="0" smtClean="0">
                <a:latin typeface="Consolas" panose="020B0609020204030204" pitchFamily="49" charset="0"/>
              </a:rPr>
              <a:t>    Student(</a:t>
            </a:r>
            <a:r>
              <a:rPr lang="en-IN" dirty="0" err="1" smtClean="0">
                <a:solidFill>
                  <a:srgbClr val="7F0055"/>
                </a:solidFill>
                <a:latin typeface="Consolas" panose="020B0609020204030204" pitchFamily="49" charset="0"/>
              </a:rPr>
              <a:t>int</a:t>
            </a:r>
            <a:r>
              <a:rPr lang="en-IN" dirty="0" smtClean="0">
                <a:latin typeface="Consolas" panose="020B0609020204030204" pitchFamily="49" charset="0"/>
              </a:rPr>
              <a:t> r</a:t>
            </a:r>
            <a:r>
              <a:rPr lang="en-IN" dirty="0">
                <a:latin typeface="Consolas" panose="020B0609020204030204" pitchFamily="49" charset="0"/>
              </a:rPr>
              <a:t>, String n) {</a:t>
            </a:r>
          </a:p>
          <a:p>
            <a:r>
              <a:rPr lang="en-IN" dirty="0">
                <a:latin typeface="Consolas" panose="020B0609020204030204" pitchFamily="49" charset="0"/>
              </a:rPr>
              <a:t>        </a:t>
            </a:r>
            <a:r>
              <a:rPr lang="en-IN" dirty="0" err="1">
                <a:solidFill>
                  <a:srgbClr val="0000FF"/>
                </a:solidFill>
                <a:latin typeface="Consolas" panose="020B0609020204030204" pitchFamily="49" charset="0"/>
              </a:rPr>
              <a:t>rollno</a:t>
            </a:r>
            <a:r>
              <a:rPr lang="en-IN" dirty="0">
                <a:solidFill>
                  <a:srgbClr val="0000FF"/>
                </a:solidFill>
                <a:latin typeface="Consolas" panose="020B0609020204030204" pitchFamily="49" charset="0"/>
              </a:rPr>
              <a:t> </a:t>
            </a:r>
            <a:r>
              <a:rPr lang="en-IN" dirty="0">
                <a:latin typeface="Consolas" panose="020B0609020204030204" pitchFamily="49" charset="0"/>
              </a:rPr>
              <a:t>= </a:t>
            </a:r>
            <a:r>
              <a:rPr lang="en-IN" dirty="0">
                <a:solidFill>
                  <a:schemeClr val="accent6">
                    <a:lumMod val="50000"/>
                  </a:schemeClr>
                </a:solidFill>
                <a:latin typeface="Consolas" panose="020B0609020204030204" pitchFamily="49" charset="0"/>
              </a:rPr>
              <a:t>r</a:t>
            </a:r>
            <a:r>
              <a:rPr lang="en-IN" dirty="0">
                <a:latin typeface="Consolas" panose="020B0609020204030204" pitchFamily="49" charset="0"/>
              </a:rPr>
              <a:t>;</a:t>
            </a:r>
          </a:p>
          <a:p>
            <a:r>
              <a:rPr lang="en-IN" dirty="0">
                <a:latin typeface="Consolas" panose="020B0609020204030204" pitchFamily="49" charset="0"/>
              </a:rPr>
              <a:t>        </a:t>
            </a:r>
            <a:r>
              <a:rPr lang="en-IN" dirty="0" smtClean="0">
                <a:solidFill>
                  <a:srgbClr val="0000FF"/>
                </a:solidFill>
                <a:latin typeface="Consolas" panose="020B0609020204030204" pitchFamily="49" charset="0"/>
              </a:rPr>
              <a:t>name</a:t>
            </a:r>
            <a:r>
              <a:rPr lang="en-IN" dirty="0" smtClean="0">
                <a:latin typeface="Consolas" panose="020B0609020204030204" pitchFamily="49" charset="0"/>
              </a:rPr>
              <a:t> = </a:t>
            </a:r>
            <a:r>
              <a:rPr lang="en-IN" dirty="0">
                <a:solidFill>
                  <a:schemeClr val="accent6">
                    <a:lumMod val="50000"/>
                  </a:schemeClr>
                </a:solidFill>
                <a:latin typeface="Consolas" panose="020B0609020204030204" pitchFamily="49" charset="0"/>
              </a:rPr>
              <a:t>n</a:t>
            </a:r>
            <a:r>
              <a:rPr lang="en-IN" dirty="0">
                <a:latin typeface="Consolas" panose="020B0609020204030204" pitchFamily="49" charset="0"/>
              </a:rPr>
              <a:t>;  </a:t>
            </a:r>
          </a:p>
          <a:p>
            <a:r>
              <a:rPr lang="en-IN" dirty="0">
                <a:latin typeface="Consolas" panose="020B0609020204030204" pitchFamily="49" charset="0"/>
              </a:rPr>
              <a:t>    }  </a:t>
            </a:r>
          </a:p>
          <a:p>
            <a:r>
              <a:rPr lang="en-IN" dirty="0">
                <a:latin typeface="Consolas" panose="020B0609020204030204" pitchFamily="49" charset="0"/>
              </a:rPr>
              <a:t>    </a:t>
            </a:r>
            <a:r>
              <a:rPr lang="en-IN" dirty="0">
                <a:solidFill>
                  <a:srgbClr val="7F0055"/>
                </a:solidFill>
                <a:latin typeface="Consolas" panose="020B0609020204030204" pitchFamily="49" charset="0"/>
              </a:rPr>
              <a:t>void</a:t>
            </a:r>
            <a:r>
              <a:rPr lang="en-IN" dirty="0">
                <a:latin typeface="Consolas" panose="020B0609020204030204" pitchFamily="49" charset="0"/>
              </a:rPr>
              <a:t> display() {</a:t>
            </a:r>
          </a:p>
          <a:p>
            <a:r>
              <a:rPr lang="en-IN" dirty="0">
                <a:latin typeface="Consolas" panose="020B0609020204030204" pitchFamily="49" charset="0"/>
              </a:rPr>
              <a:t>        </a:t>
            </a:r>
            <a:r>
              <a:rPr lang="en-IN" dirty="0" err="1">
                <a:latin typeface="Consolas" panose="020B0609020204030204" pitchFamily="49" charset="0"/>
              </a:rPr>
              <a:t>System.</a:t>
            </a:r>
            <a:r>
              <a:rPr lang="en-IN" i="1" dirty="0" err="1">
                <a:solidFill>
                  <a:srgbClr val="0000FF"/>
                </a:solidFill>
                <a:latin typeface="Consolas" panose="020B0609020204030204" pitchFamily="49" charset="0"/>
              </a:rPr>
              <a:t>out</a:t>
            </a:r>
            <a:r>
              <a:rPr lang="en-IN" dirty="0" err="1">
                <a:latin typeface="Consolas" panose="020B0609020204030204" pitchFamily="49" charset="0"/>
              </a:rPr>
              <a:t>.println</a:t>
            </a:r>
            <a:r>
              <a:rPr lang="en-IN" dirty="0">
                <a:latin typeface="Consolas" panose="020B0609020204030204" pitchFamily="49" charset="0"/>
              </a:rPr>
              <a:t>(</a:t>
            </a:r>
            <a:r>
              <a:rPr lang="en-IN" dirty="0" err="1">
                <a:solidFill>
                  <a:srgbClr val="0000FF"/>
                </a:solidFill>
                <a:latin typeface="Consolas" panose="020B0609020204030204" pitchFamily="49" charset="0"/>
              </a:rPr>
              <a:t>rollno</a:t>
            </a:r>
            <a:r>
              <a:rPr lang="en-IN" dirty="0">
                <a:latin typeface="Consolas" panose="020B0609020204030204" pitchFamily="49" charset="0"/>
              </a:rPr>
              <a:t>+" "+</a:t>
            </a:r>
            <a:r>
              <a:rPr lang="en-IN" dirty="0">
                <a:solidFill>
                  <a:srgbClr val="0000FF"/>
                </a:solidFill>
                <a:latin typeface="Consolas" panose="020B0609020204030204" pitchFamily="49" charset="0"/>
              </a:rPr>
              <a:t>name</a:t>
            </a:r>
            <a:r>
              <a:rPr lang="en-IN" dirty="0">
                <a:latin typeface="Consolas" panose="020B0609020204030204" pitchFamily="49" charset="0"/>
              </a:rPr>
              <a:t>+" "+</a:t>
            </a:r>
            <a:r>
              <a:rPr lang="en-IN" i="1" dirty="0">
                <a:solidFill>
                  <a:srgbClr val="0000FF"/>
                </a:solidFill>
                <a:latin typeface="Consolas" panose="020B0609020204030204" pitchFamily="49" charset="0"/>
              </a:rPr>
              <a:t>college</a:t>
            </a:r>
            <a:r>
              <a:rPr lang="en-IN" dirty="0">
                <a:latin typeface="Consolas" panose="020B0609020204030204" pitchFamily="49" charset="0"/>
              </a:rPr>
              <a:t>);</a:t>
            </a:r>
          </a:p>
          <a:p>
            <a:r>
              <a:rPr lang="en-IN" dirty="0">
                <a:latin typeface="Consolas" panose="020B0609020204030204" pitchFamily="49" charset="0"/>
              </a:rPr>
              <a:t>    }  </a:t>
            </a:r>
          </a:p>
          <a:p>
            <a:r>
              <a:rPr lang="en-IN" dirty="0" smtClean="0">
                <a:latin typeface="Consolas" panose="020B0609020204030204" pitchFamily="49" charset="0"/>
              </a:rPr>
              <a:t>}</a:t>
            </a:r>
          </a:p>
          <a:p>
            <a:r>
              <a:rPr lang="en-IN" dirty="0">
                <a:solidFill>
                  <a:srgbClr val="7F0055"/>
                </a:solidFill>
                <a:latin typeface="Consolas" panose="020B0609020204030204" pitchFamily="49" charset="0"/>
              </a:rPr>
              <a:t>class</a:t>
            </a:r>
            <a:r>
              <a:rPr lang="en-IN" dirty="0">
                <a:latin typeface="Consolas" panose="020B0609020204030204" pitchFamily="49" charset="0"/>
              </a:rPr>
              <a:t> </a:t>
            </a:r>
            <a:r>
              <a:rPr lang="en-IN" dirty="0" err="1">
                <a:latin typeface="Consolas" panose="020B0609020204030204" pitchFamily="49" charset="0"/>
              </a:rPr>
              <a:t>TestStaticMethod</a:t>
            </a:r>
            <a:r>
              <a:rPr lang="en-IN" dirty="0">
                <a:latin typeface="Consolas" panose="020B0609020204030204" pitchFamily="49" charset="0"/>
              </a:rPr>
              <a:t> {</a:t>
            </a:r>
          </a:p>
          <a:p>
            <a:r>
              <a:rPr lang="en-IN" dirty="0">
                <a:latin typeface="Consolas" panose="020B0609020204030204" pitchFamily="49" charset="0"/>
              </a:rPr>
              <a:t>    </a:t>
            </a:r>
            <a:r>
              <a:rPr lang="en-IN" dirty="0">
                <a:solidFill>
                  <a:srgbClr val="7F0055"/>
                </a:solidFill>
                <a:latin typeface="Consolas" panose="020B0609020204030204" pitchFamily="49" charset="0"/>
              </a:rPr>
              <a:t>public</a:t>
            </a:r>
            <a:r>
              <a:rPr lang="en-IN" dirty="0">
                <a:latin typeface="Consolas" panose="020B0609020204030204" pitchFamily="49" charset="0"/>
              </a:rPr>
              <a:t> </a:t>
            </a:r>
            <a:r>
              <a:rPr lang="en-IN" dirty="0">
                <a:solidFill>
                  <a:srgbClr val="7F0055"/>
                </a:solidFill>
                <a:latin typeface="Consolas" panose="020B0609020204030204" pitchFamily="49" charset="0"/>
              </a:rPr>
              <a:t>static</a:t>
            </a:r>
            <a:r>
              <a:rPr lang="en-IN" dirty="0">
                <a:latin typeface="Consolas" panose="020B0609020204030204" pitchFamily="49" charset="0"/>
              </a:rPr>
              <a:t> </a:t>
            </a:r>
            <a:r>
              <a:rPr lang="en-IN" dirty="0">
                <a:solidFill>
                  <a:srgbClr val="7F0055"/>
                </a:solidFill>
                <a:latin typeface="Consolas" panose="020B0609020204030204" pitchFamily="49" charset="0"/>
              </a:rPr>
              <a:t>void</a:t>
            </a:r>
            <a:r>
              <a:rPr lang="en-IN" dirty="0">
                <a:latin typeface="Consolas" panose="020B0609020204030204" pitchFamily="49" charset="0"/>
              </a:rPr>
              <a:t> main(String </a:t>
            </a:r>
            <a:r>
              <a:rPr lang="en-IN" dirty="0" err="1">
                <a:solidFill>
                  <a:schemeClr val="accent6">
                    <a:lumMod val="50000"/>
                  </a:schemeClr>
                </a:solidFill>
                <a:latin typeface="Consolas" panose="020B0609020204030204" pitchFamily="49" charset="0"/>
              </a:rPr>
              <a:t>args</a:t>
            </a:r>
            <a:r>
              <a:rPr lang="en-IN" dirty="0">
                <a:latin typeface="Consolas" panose="020B0609020204030204" pitchFamily="49" charset="0"/>
              </a:rPr>
              <a:t>[]) {</a:t>
            </a:r>
          </a:p>
          <a:p>
            <a:r>
              <a:rPr lang="en-IN" dirty="0">
                <a:latin typeface="Consolas" panose="020B0609020204030204" pitchFamily="49" charset="0"/>
              </a:rPr>
              <a:t>        </a:t>
            </a:r>
            <a:r>
              <a:rPr lang="en-IN" dirty="0" err="1">
                <a:latin typeface="Consolas" panose="020B0609020204030204" pitchFamily="49" charset="0"/>
              </a:rPr>
              <a:t>Student.</a:t>
            </a:r>
            <a:r>
              <a:rPr lang="en-IN" i="1" dirty="0" err="1">
                <a:latin typeface="Consolas" panose="020B0609020204030204" pitchFamily="49" charset="0"/>
              </a:rPr>
              <a:t>change</a:t>
            </a:r>
            <a:r>
              <a:rPr lang="en-IN" dirty="0">
                <a:latin typeface="Consolas" panose="020B0609020204030204" pitchFamily="49" charset="0"/>
              </a:rPr>
              <a:t>();</a:t>
            </a:r>
          </a:p>
          <a:p>
            <a:r>
              <a:rPr lang="en-IN" dirty="0">
                <a:latin typeface="Consolas" panose="020B0609020204030204" pitchFamily="49" charset="0"/>
              </a:rPr>
              <a:t>        Student </a:t>
            </a:r>
            <a:r>
              <a:rPr lang="en-IN" dirty="0">
                <a:solidFill>
                  <a:schemeClr val="accent6">
                    <a:lumMod val="50000"/>
                  </a:schemeClr>
                </a:solidFill>
                <a:latin typeface="Consolas" panose="020B0609020204030204" pitchFamily="49" charset="0"/>
              </a:rPr>
              <a:t>s1</a:t>
            </a:r>
            <a:r>
              <a:rPr lang="en-IN" dirty="0">
                <a:latin typeface="Consolas" panose="020B0609020204030204" pitchFamily="49" charset="0"/>
              </a:rPr>
              <a:t> = </a:t>
            </a:r>
            <a:r>
              <a:rPr lang="en-IN" dirty="0">
                <a:solidFill>
                  <a:srgbClr val="7F0055"/>
                </a:solidFill>
                <a:latin typeface="Consolas" panose="020B0609020204030204" pitchFamily="49" charset="0"/>
              </a:rPr>
              <a:t>new</a:t>
            </a:r>
            <a:r>
              <a:rPr lang="en-IN" dirty="0">
                <a:latin typeface="Consolas" panose="020B0609020204030204" pitchFamily="49" charset="0"/>
              </a:rPr>
              <a:t> Student(111,"</a:t>
            </a:r>
            <a:r>
              <a:rPr lang="en-IN" dirty="0">
                <a:solidFill>
                  <a:srgbClr val="0000FF"/>
                </a:solidFill>
                <a:latin typeface="Consolas" panose="020B0609020204030204" pitchFamily="49" charset="0"/>
              </a:rPr>
              <a:t>Tom</a:t>
            </a:r>
            <a:r>
              <a:rPr lang="en-IN" dirty="0">
                <a:latin typeface="Consolas" panose="020B0609020204030204" pitchFamily="49" charset="0"/>
              </a:rPr>
              <a:t>");  </a:t>
            </a:r>
          </a:p>
          <a:p>
            <a:r>
              <a:rPr lang="en-IN" dirty="0">
                <a:latin typeface="Consolas" panose="020B0609020204030204" pitchFamily="49" charset="0"/>
              </a:rPr>
              <a:t>        Student </a:t>
            </a:r>
            <a:r>
              <a:rPr lang="en-IN" dirty="0">
                <a:solidFill>
                  <a:schemeClr val="accent6">
                    <a:lumMod val="50000"/>
                  </a:schemeClr>
                </a:solidFill>
                <a:latin typeface="Consolas" panose="020B0609020204030204" pitchFamily="49" charset="0"/>
              </a:rPr>
              <a:t>s2</a:t>
            </a:r>
            <a:r>
              <a:rPr lang="en-IN" dirty="0">
                <a:latin typeface="Consolas" panose="020B0609020204030204" pitchFamily="49" charset="0"/>
              </a:rPr>
              <a:t> = </a:t>
            </a:r>
            <a:r>
              <a:rPr lang="en-IN" dirty="0">
                <a:solidFill>
                  <a:srgbClr val="7F0055"/>
                </a:solidFill>
                <a:latin typeface="Consolas" panose="020B0609020204030204" pitchFamily="49" charset="0"/>
              </a:rPr>
              <a:t>new</a:t>
            </a:r>
            <a:r>
              <a:rPr lang="en-IN" dirty="0">
                <a:latin typeface="Consolas" panose="020B0609020204030204" pitchFamily="49" charset="0"/>
              </a:rPr>
              <a:t> Student(222</a:t>
            </a:r>
            <a:r>
              <a:rPr lang="en-IN" dirty="0" smtClean="0">
                <a:latin typeface="Consolas" panose="020B0609020204030204" pitchFamily="49" charset="0"/>
              </a:rPr>
              <a:t>,"</a:t>
            </a:r>
            <a:r>
              <a:rPr lang="en-IN" dirty="0" smtClean="0">
                <a:solidFill>
                  <a:srgbClr val="0000FF"/>
                </a:solidFill>
                <a:latin typeface="Consolas" panose="020B0609020204030204" pitchFamily="49" charset="0"/>
              </a:rPr>
              <a:t>Jerry</a:t>
            </a:r>
            <a:r>
              <a:rPr lang="en-IN" dirty="0" smtClean="0">
                <a:latin typeface="Consolas" panose="020B0609020204030204" pitchFamily="49" charset="0"/>
              </a:rPr>
              <a:t>");  </a:t>
            </a:r>
            <a:endParaRPr lang="en-IN" dirty="0">
              <a:latin typeface="Consolas" panose="020B0609020204030204" pitchFamily="49" charset="0"/>
            </a:endParaRPr>
          </a:p>
          <a:p>
            <a:r>
              <a:rPr lang="en-IN" dirty="0">
                <a:latin typeface="Consolas" panose="020B0609020204030204" pitchFamily="49" charset="0"/>
              </a:rPr>
              <a:t>        </a:t>
            </a:r>
            <a:r>
              <a:rPr lang="en-IN" dirty="0" smtClean="0">
                <a:solidFill>
                  <a:schemeClr val="accent6">
                    <a:lumMod val="50000"/>
                  </a:schemeClr>
                </a:solidFill>
                <a:latin typeface="Consolas" panose="020B0609020204030204" pitchFamily="49" charset="0"/>
              </a:rPr>
              <a:t>s1</a:t>
            </a:r>
            <a:r>
              <a:rPr lang="en-IN" dirty="0" smtClean="0">
                <a:latin typeface="Consolas" panose="020B0609020204030204" pitchFamily="49" charset="0"/>
              </a:rPr>
              <a:t>.display</a:t>
            </a:r>
            <a:r>
              <a:rPr lang="en-IN" dirty="0">
                <a:latin typeface="Consolas" panose="020B0609020204030204" pitchFamily="49" charset="0"/>
              </a:rPr>
              <a:t>();  </a:t>
            </a:r>
          </a:p>
          <a:p>
            <a:r>
              <a:rPr lang="en-IN" dirty="0" smtClean="0">
                <a:latin typeface="Consolas" panose="020B0609020204030204" pitchFamily="49" charset="0"/>
              </a:rPr>
              <a:t>        </a:t>
            </a:r>
            <a:r>
              <a:rPr lang="en-IN" dirty="0" smtClean="0">
                <a:solidFill>
                  <a:schemeClr val="accent6">
                    <a:lumMod val="50000"/>
                  </a:schemeClr>
                </a:solidFill>
                <a:latin typeface="Consolas" panose="020B0609020204030204" pitchFamily="49" charset="0"/>
              </a:rPr>
              <a:t>s2</a:t>
            </a:r>
            <a:r>
              <a:rPr lang="en-IN" dirty="0" smtClean="0">
                <a:latin typeface="Consolas" panose="020B0609020204030204" pitchFamily="49" charset="0"/>
              </a:rPr>
              <a:t>.display</a:t>
            </a:r>
            <a:r>
              <a:rPr lang="en-IN" dirty="0">
                <a:latin typeface="Consolas" panose="020B0609020204030204" pitchFamily="49" charset="0"/>
              </a:rPr>
              <a:t>();  </a:t>
            </a:r>
          </a:p>
          <a:p>
            <a:r>
              <a:rPr lang="en-IN" dirty="0" smtClean="0">
                <a:latin typeface="Consolas" panose="020B0609020204030204" pitchFamily="49" charset="0"/>
              </a:rPr>
              <a:t>	}  </a:t>
            </a:r>
            <a:endParaRPr lang="en-IN" dirty="0">
              <a:latin typeface="Consolas" panose="020B0609020204030204" pitchFamily="49" charset="0"/>
            </a:endParaRPr>
          </a:p>
          <a:p>
            <a:r>
              <a:rPr lang="en-IN" dirty="0" smtClean="0">
                <a:latin typeface="Consolas" panose="020B0609020204030204" pitchFamily="49" charset="0"/>
              </a:rPr>
              <a:t>}</a:t>
            </a:r>
          </a:p>
        </p:txBody>
      </p:sp>
      <p:cxnSp>
        <p:nvCxnSpPr>
          <p:cNvPr id="7" name="Straight Connector 6"/>
          <p:cNvCxnSpPr/>
          <p:nvPr/>
        </p:nvCxnSpPr>
        <p:spPr>
          <a:xfrm>
            <a:off x="1066800" y="1828800"/>
            <a:ext cx="1600200" cy="0"/>
          </a:xfrm>
          <a:prstGeom prst="line">
            <a:avLst/>
          </a:prstGeom>
          <a:ln w="31750">
            <a:solidFill>
              <a:srgbClr val="C00000"/>
            </a:solidFill>
          </a:ln>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p:cNvPicPr>
          <p:nvPr/>
        </p:nvPicPr>
        <p:blipFill>
          <a:blip r:embed="rId2"/>
          <a:stretch>
            <a:fillRect/>
          </a:stretch>
        </p:blipFill>
        <p:spPr>
          <a:xfrm>
            <a:off x="4495800" y="2177534"/>
            <a:ext cx="6572250" cy="1438275"/>
          </a:xfrm>
          <a:prstGeom prst="rect">
            <a:avLst/>
          </a:prstGeom>
        </p:spPr>
      </p:pic>
      <p:pic>
        <p:nvPicPr>
          <p:cNvPr id="9" name="Picture 8"/>
          <p:cNvPicPr>
            <a:picLocks noChangeAspect="1"/>
          </p:cNvPicPr>
          <p:nvPr/>
        </p:nvPicPr>
        <p:blipFill>
          <a:blip r:embed="rId3"/>
          <a:stretch>
            <a:fillRect/>
          </a:stretch>
        </p:blipFill>
        <p:spPr>
          <a:xfrm>
            <a:off x="4495800" y="0"/>
            <a:ext cx="6572250" cy="1428750"/>
          </a:xfrm>
          <a:prstGeom prst="rect">
            <a:avLst/>
          </a:prstGeom>
        </p:spPr>
      </p:pic>
      <p:sp>
        <p:nvSpPr>
          <p:cNvPr id="10" name="Line Callout 1 9"/>
          <p:cNvSpPr/>
          <p:nvPr/>
        </p:nvSpPr>
        <p:spPr>
          <a:xfrm>
            <a:off x="5403385" y="1505534"/>
            <a:ext cx="3276600" cy="570916"/>
          </a:xfrm>
          <a:prstGeom prst="borderCallout1">
            <a:avLst>
              <a:gd name="adj1" fmla="val 45220"/>
              <a:gd name="adj2" fmla="val -490"/>
              <a:gd name="adj3" fmla="val 59128"/>
              <a:gd name="adj4" fmla="val -79339"/>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tx1"/>
                </a:solidFill>
              </a:rPr>
              <a:t>We can not use </a:t>
            </a:r>
            <a:r>
              <a:rPr lang="en-IN" dirty="0" smtClean="0">
                <a:solidFill>
                  <a:srgbClr val="FF0000"/>
                </a:solidFill>
              </a:rPr>
              <a:t>non-static</a:t>
            </a:r>
            <a:r>
              <a:rPr lang="en-IN" dirty="0" smtClean="0">
                <a:solidFill>
                  <a:schemeClr val="tx1"/>
                </a:solidFill>
              </a:rPr>
              <a:t> variables in </a:t>
            </a:r>
            <a:r>
              <a:rPr lang="en-IN" dirty="0" smtClean="0">
                <a:solidFill>
                  <a:srgbClr val="FF0000"/>
                </a:solidFill>
              </a:rPr>
              <a:t>static methods</a:t>
            </a:r>
            <a:endParaRPr lang="en-IN" dirty="0">
              <a:solidFill>
                <a:srgbClr val="FF0000"/>
              </a:solidFill>
            </a:endParaRPr>
          </a:p>
        </p:txBody>
      </p:sp>
    </p:spTree>
    <p:extLst>
      <p:ext uri="{BB962C8B-B14F-4D97-AF65-F5344CB8AC3E}">
        <p14:creationId xmlns:p14="http://schemas.microsoft.com/office/powerpoint/2010/main" val="226204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8" end="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9" end="9"/>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10" end="1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11" end="11"/>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12" end="12"/>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13" end="13"/>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
                                            <p:txEl>
                                              <p:pRg st="14" end="14"/>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
                                            <p:txEl>
                                              <p:pRg st="15" end="1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6" end="16"/>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xEl>
                                              <p:pRg st="17" end="17"/>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4">
                                            <p:txEl>
                                              <p:pRg st="19" end="19"/>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
                                            <p:txEl>
                                              <p:pRg st="20" end="20"/>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
                                            <p:txEl>
                                              <p:pRg st="21" end="21"/>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
                                            <p:txEl>
                                              <p:pRg st="22" end="22"/>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
                                            <p:txEl>
                                              <p:pRg st="23" end="23"/>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
                                            <p:txEl>
                                              <p:pRg st="24" end="24"/>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9"/>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22" presetClass="entr" presetSubtype="8" fill="hold" nodeType="clickEffect">
                                  <p:stCondLst>
                                    <p:cond delay="0"/>
                                  </p:stCondLst>
                                  <p:childTnLst>
                                    <p:set>
                                      <p:cBhvr>
                                        <p:cTn id="58" dur="1" fill="hold">
                                          <p:stCondLst>
                                            <p:cond delay="0"/>
                                          </p:stCondLst>
                                        </p:cTn>
                                        <p:tgtEl>
                                          <p:spTgt spid="4">
                                            <p:txEl>
                                              <p:pRg st="4" end="4"/>
                                            </p:txEl>
                                          </p:spTgt>
                                        </p:tgtEl>
                                        <p:attrNameLst>
                                          <p:attrName>style.visibility</p:attrName>
                                        </p:attrNameLst>
                                      </p:cBhvr>
                                      <p:to>
                                        <p:strVal val="visible"/>
                                      </p:to>
                                    </p:set>
                                    <p:animEffect transition="in" filter="wipe(left)">
                                      <p:cBhvr>
                                        <p:cTn id="59" dur="500"/>
                                        <p:tgtEl>
                                          <p:spTgt spid="4">
                                            <p:txEl>
                                              <p:pRg st="4" end="4"/>
                                            </p:txEl>
                                          </p:spTgt>
                                        </p:tgtEl>
                                      </p:cBhvr>
                                    </p:animEffect>
                                  </p:childTnLst>
                                </p:cTn>
                              </p:par>
                              <p:par>
                                <p:cTn id="60" presetID="22" presetClass="entr" presetSubtype="8" fill="hold" nodeType="withEffect">
                                  <p:stCondLst>
                                    <p:cond delay="0"/>
                                  </p:stCondLst>
                                  <p:childTnLst>
                                    <p:set>
                                      <p:cBhvr>
                                        <p:cTn id="61" dur="1" fill="hold">
                                          <p:stCondLst>
                                            <p:cond delay="0"/>
                                          </p:stCondLst>
                                        </p:cTn>
                                        <p:tgtEl>
                                          <p:spTgt spid="4">
                                            <p:txEl>
                                              <p:pRg st="5" end="5"/>
                                            </p:txEl>
                                          </p:spTgt>
                                        </p:tgtEl>
                                        <p:attrNameLst>
                                          <p:attrName>style.visibility</p:attrName>
                                        </p:attrNameLst>
                                      </p:cBhvr>
                                      <p:to>
                                        <p:strVal val="visible"/>
                                      </p:to>
                                    </p:set>
                                    <p:animEffect transition="in" filter="wipe(left)">
                                      <p:cBhvr>
                                        <p:cTn id="62" dur="500"/>
                                        <p:tgtEl>
                                          <p:spTgt spid="4">
                                            <p:txEl>
                                              <p:pRg st="5" end="5"/>
                                            </p:txEl>
                                          </p:spTgt>
                                        </p:tgtEl>
                                      </p:cBhvr>
                                    </p:animEffect>
                                  </p:childTnLst>
                                </p:cTn>
                              </p:par>
                              <p:par>
                                <p:cTn id="63" presetID="22" presetClass="entr" presetSubtype="8" fill="hold" nodeType="withEffect">
                                  <p:stCondLst>
                                    <p:cond delay="0"/>
                                  </p:stCondLst>
                                  <p:childTnLst>
                                    <p:set>
                                      <p:cBhvr>
                                        <p:cTn id="64" dur="1" fill="hold">
                                          <p:stCondLst>
                                            <p:cond delay="0"/>
                                          </p:stCondLst>
                                        </p:cTn>
                                        <p:tgtEl>
                                          <p:spTgt spid="4">
                                            <p:txEl>
                                              <p:pRg st="6" end="6"/>
                                            </p:txEl>
                                          </p:spTgt>
                                        </p:tgtEl>
                                        <p:attrNameLst>
                                          <p:attrName>style.visibility</p:attrName>
                                        </p:attrNameLst>
                                      </p:cBhvr>
                                      <p:to>
                                        <p:strVal val="visible"/>
                                      </p:to>
                                    </p:set>
                                    <p:animEffect transition="in" filter="wipe(left)">
                                      <p:cBhvr>
                                        <p:cTn id="65" dur="500"/>
                                        <p:tgtEl>
                                          <p:spTgt spid="4">
                                            <p:txEl>
                                              <p:pRg st="6" end="6"/>
                                            </p:txEl>
                                          </p:spTgt>
                                        </p:tgtEl>
                                      </p:cBhvr>
                                    </p:animEffect>
                                  </p:childTnLst>
                                </p:cTn>
                              </p:par>
                              <p:par>
                                <p:cTn id="66" presetID="22" presetClass="entr" presetSubtype="8" fill="hold" nodeType="withEffect">
                                  <p:stCondLst>
                                    <p:cond delay="0"/>
                                  </p:stCondLst>
                                  <p:childTnLst>
                                    <p:set>
                                      <p:cBhvr>
                                        <p:cTn id="67" dur="1" fill="hold">
                                          <p:stCondLst>
                                            <p:cond delay="0"/>
                                          </p:stCondLst>
                                        </p:cTn>
                                        <p:tgtEl>
                                          <p:spTgt spid="4">
                                            <p:txEl>
                                              <p:pRg st="7" end="7"/>
                                            </p:txEl>
                                          </p:spTgt>
                                        </p:tgtEl>
                                        <p:attrNameLst>
                                          <p:attrName>style.visibility</p:attrName>
                                        </p:attrNameLst>
                                      </p:cBhvr>
                                      <p:to>
                                        <p:strVal val="visible"/>
                                      </p:to>
                                    </p:set>
                                    <p:animEffect transition="in" filter="wipe(left)">
                                      <p:cBhvr>
                                        <p:cTn id="68" dur="500"/>
                                        <p:tgtEl>
                                          <p:spTgt spid="4">
                                            <p:txEl>
                                              <p:pRg st="7" end="7"/>
                                            </p:txEl>
                                          </p:spTgt>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ntr" presetSubtype="8" fill="hold" nodeType="clickEffect">
                                  <p:stCondLst>
                                    <p:cond delay="0"/>
                                  </p:stCondLst>
                                  <p:childTnLst>
                                    <p:set>
                                      <p:cBhvr>
                                        <p:cTn id="72" dur="1" fill="hold">
                                          <p:stCondLst>
                                            <p:cond delay="0"/>
                                          </p:stCondLst>
                                        </p:cTn>
                                        <p:tgtEl>
                                          <p:spTgt spid="7"/>
                                        </p:tgtEl>
                                        <p:attrNameLst>
                                          <p:attrName>style.visibility</p:attrName>
                                        </p:attrNameLst>
                                      </p:cBhvr>
                                      <p:to>
                                        <p:strVal val="visible"/>
                                      </p:to>
                                    </p:set>
                                    <p:animEffect transition="in" filter="wipe(left)">
                                      <p:cBhvr>
                                        <p:cTn id="73" dur="500"/>
                                        <p:tgtEl>
                                          <p:spTgt spid="7"/>
                                        </p:tgtEl>
                                      </p:cBhvr>
                                    </p:animEffect>
                                  </p:childTnLst>
                                </p:cTn>
                              </p:par>
                              <p:par>
                                <p:cTn id="74" presetID="22" presetClass="entr" presetSubtype="8" fill="hold" grpId="0" nodeType="withEffect">
                                  <p:stCondLst>
                                    <p:cond delay="0"/>
                                  </p:stCondLst>
                                  <p:childTnLst>
                                    <p:set>
                                      <p:cBhvr>
                                        <p:cTn id="75" dur="1" fill="hold">
                                          <p:stCondLst>
                                            <p:cond delay="0"/>
                                          </p:stCondLst>
                                        </p:cTn>
                                        <p:tgtEl>
                                          <p:spTgt spid="10"/>
                                        </p:tgtEl>
                                        <p:attrNameLst>
                                          <p:attrName>style.visibility</p:attrName>
                                        </p:attrNameLst>
                                      </p:cBhvr>
                                      <p:to>
                                        <p:strVal val="visible"/>
                                      </p:to>
                                    </p:set>
                                    <p:animEffect transition="in" filter="wipe(left)">
                                      <p:cBhvr>
                                        <p:cTn id="76" dur="500"/>
                                        <p:tgtEl>
                                          <p:spTgt spid="10"/>
                                        </p:tgtEl>
                                      </p:cBhvr>
                                    </p:animEffect>
                                  </p:childTnLst>
                                </p:cTn>
                              </p:par>
                            </p:childTnLst>
                          </p:cTn>
                        </p:par>
                      </p:childTnLst>
                    </p:cTn>
                  </p:par>
                  <p:par>
                    <p:cTn id="77" fill="hold">
                      <p:stCondLst>
                        <p:cond delay="indefinite"/>
                      </p:stCondLst>
                      <p:childTnLst>
                        <p:par>
                          <p:cTn id="78" fill="hold">
                            <p:stCondLst>
                              <p:cond delay="0"/>
                            </p:stCondLst>
                            <p:childTnLst>
                              <p:par>
                                <p:cTn id="79" presetID="1" presetClass="exit" presetSubtype="0" fill="hold" grpId="1" nodeType="clickEffect">
                                  <p:stCondLst>
                                    <p:cond delay="0"/>
                                  </p:stCondLst>
                                  <p:childTnLst>
                                    <p:set>
                                      <p:cBhvr>
                                        <p:cTn id="80" dur="1" fill="hold">
                                          <p:stCondLst>
                                            <p:cond delay="0"/>
                                          </p:stCondLst>
                                        </p:cTn>
                                        <p:tgtEl>
                                          <p:spTgt spid="10"/>
                                        </p:tgtEl>
                                        <p:attrNameLst>
                                          <p:attrName>style.visibility</p:attrName>
                                        </p:attrNameLst>
                                      </p:cBhvr>
                                      <p:to>
                                        <p:strVal val="hidden"/>
                                      </p:to>
                                    </p:set>
                                  </p:childTnLst>
                                </p:cTn>
                              </p:par>
                            </p:childTnLst>
                          </p:cTn>
                        </p:par>
                      </p:childTnLst>
                    </p:cTn>
                  </p:par>
                  <p:par>
                    <p:cTn id="81" fill="hold">
                      <p:stCondLst>
                        <p:cond delay="indefinite"/>
                      </p:stCondLst>
                      <p:childTnLst>
                        <p:par>
                          <p:cTn id="82" fill="hold">
                            <p:stCondLst>
                              <p:cond delay="0"/>
                            </p:stCondLst>
                            <p:childTnLst>
                              <p:par>
                                <p:cTn id="83" presetID="22" presetClass="entr" presetSubtype="8" fill="hold" nodeType="clickEffect">
                                  <p:stCondLst>
                                    <p:cond delay="0"/>
                                  </p:stCondLst>
                                  <p:childTnLst>
                                    <p:set>
                                      <p:cBhvr>
                                        <p:cTn id="84" dur="1" fill="hold">
                                          <p:stCondLst>
                                            <p:cond delay="0"/>
                                          </p:stCondLst>
                                        </p:cTn>
                                        <p:tgtEl>
                                          <p:spTgt spid="4">
                                            <p:txEl>
                                              <p:pRg st="18" end="18"/>
                                            </p:txEl>
                                          </p:spTgt>
                                        </p:tgtEl>
                                        <p:attrNameLst>
                                          <p:attrName>style.visibility</p:attrName>
                                        </p:attrNameLst>
                                      </p:cBhvr>
                                      <p:to>
                                        <p:strVal val="visible"/>
                                      </p:to>
                                    </p:set>
                                    <p:animEffect transition="in" filter="wipe(left)">
                                      <p:cBhvr>
                                        <p:cTn id="85" dur="500"/>
                                        <p:tgtEl>
                                          <p:spTgt spid="4">
                                            <p:txEl>
                                              <p:pRg st="18" end="18"/>
                                            </p:txEl>
                                          </p:spTgt>
                                        </p:tgtEl>
                                      </p:cBhvr>
                                    </p:animEffect>
                                  </p:childTnLst>
                                </p:cTn>
                              </p:par>
                            </p:childTnLst>
                          </p:cTn>
                        </p:par>
                      </p:childTnLst>
                    </p:cTn>
                  </p:par>
                  <p:par>
                    <p:cTn id="86" fill="hold">
                      <p:stCondLst>
                        <p:cond delay="indefinite"/>
                      </p:stCondLst>
                      <p:childTnLst>
                        <p:par>
                          <p:cTn id="87" fill="hold">
                            <p:stCondLst>
                              <p:cond delay="0"/>
                            </p:stCondLst>
                            <p:childTnLst>
                              <p:par>
                                <p:cTn id="88" presetID="1" presetClass="entr" presetSubtype="0" fill="hold" nodeType="clickEffect">
                                  <p:stCondLst>
                                    <p:cond delay="0"/>
                                  </p:stCondLst>
                                  <p:childTnLst>
                                    <p:set>
                                      <p:cBhvr>
                                        <p:cTn id="89"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static </a:t>
            </a:r>
            <a:r>
              <a:rPr lang="en-IN" dirty="0" smtClean="0"/>
              <a:t>block</a:t>
            </a:r>
            <a:endParaRPr lang="en-US" dirty="0"/>
          </a:p>
        </p:txBody>
      </p:sp>
      <p:sp>
        <p:nvSpPr>
          <p:cNvPr id="3" name="Content Placeholder 2"/>
          <p:cNvSpPr>
            <a:spLocks noGrp="1"/>
          </p:cNvSpPr>
          <p:nvPr>
            <p:ph idx="1"/>
          </p:nvPr>
        </p:nvSpPr>
        <p:spPr/>
        <p:txBody>
          <a:bodyPr/>
          <a:lstStyle/>
          <a:p>
            <a:r>
              <a:rPr lang="en-US" dirty="0"/>
              <a:t>static block is executed exactly once, when the class is first loaded.</a:t>
            </a:r>
          </a:p>
          <a:p>
            <a:r>
              <a:rPr lang="en-US" dirty="0"/>
              <a:t>It is used to initialize static variables of the class</a:t>
            </a:r>
            <a:r>
              <a:rPr lang="en-US" dirty="0" smtClean="0"/>
              <a:t>.</a:t>
            </a:r>
          </a:p>
          <a:p>
            <a:r>
              <a:rPr lang="en-US" dirty="0" smtClean="0"/>
              <a:t>It will be executed even before the main method.</a:t>
            </a:r>
            <a:endParaRPr lang="en-US" dirty="0"/>
          </a:p>
          <a:p>
            <a:r>
              <a:rPr lang="en-US" dirty="0"/>
              <a:t>Syntax:</a:t>
            </a:r>
          </a:p>
          <a:p>
            <a:pPr marL="363538" indent="0">
              <a:buNone/>
            </a:pPr>
            <a:r>
              <a:rPr lang="en-IN" dirty="0">
                <a:latin typeface="Consolas" panose="020B0609020204030204" pitchFamily="49" charset="0"/>
              </a:rPr>
              <a:t>static {</a:t>
            </a:r>
          </a:p>
          <a:p>
            <a:pPr marL="363538" indent="0">
              <a:buNone/>
            </a:pPr>
            <a:r>
              <a:rPr lang="en-IN" dirty="0">
                <a:latin typeface="Consolas" panose="020B0609020204030204" pitchFamily="49" charset="0"/>
              </a:rPr>
              <a:t>	//initialisation of static variables…</a:t>
            </a:r>
          </a:p>
          <a:p>
            <a:pPr marL="363538" indent="0">
              <a:buNone/>
            </a:pPr>
            <a:r>
              <a:rPr lang="en-IN" dirty="0">
                <a:latin typeface="Consolas" panose="020B0609020204030204" pitchFamily="49" charset="0"/>
              </a:rPr>
              <a:t>}</a:t>
            </a:r>
          </a:p>
          <a:p>
            <a:endParaRPr lang="en-US" dirty="0"/>
          </a:p>
        </p:txBody>
      </p:sp>
    </p:spTree>
    <p:extLst>
      <p:ext uri="{BB962C8B-B14F-4D97-AF65-F5344CB8AC3E}">
        <p14:creationId xmlns:p14="http://schemas.microsoft.com/office/powerpoint/2010/main" val="4162569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Mutable and Immutable</a:t>
            </a:r>
            <a:endParaRPr lang="en-US" dirty="0"/>
          </a:p>
        </p:txBody>
      </p:sp>
      <p:sp>
        <p:nvSpPr>
          <p:cNvPr id="3" name="Content Placeholder 2"/>
          <p:cNvSpPr>
            <a:spLocks noGrp="1"/>
          </p:cNvSpPr>
          <p:nvPr>
            <p:ph idx="1"/>
          </p:nvPr>
        </p:nvSpPr>
        <p:spPr/>
        <p:txBody>
          <a:bodyPr/>
          <a:lstStyle/>
          <a:p>
            <a:r>
              <a:rPr lang="en-US" dirty="0" smtClean="0"/>
              <a:t>The content of mutable object can be changed, while content of immutable objects can not be changed.</a:t>
            </a:r>
          </a:p>
          <a:p>
            <a:endParaRPr lang="en-US" dirty="0"/>
          </a:p>
        </p:txBody>
      </p:sp>
      <p:sp>
        <p:nvSpPr>
          <p:cNvPr id="4" name="Rectangle 3"/>
          <p:cNvSpPr/>
          <p:nvPr/>
        </p:nvSpPr>
        <p:spPr>
          <a:xfrm>
            <a:off x="33253" y="1777108"/>
            <a:ext cx="5766264" cy="3970318"/>
          </a:xfrm>
          <a:prstGeom prst="rect">
            <a:avLst/>
          </a:prstGeom>
          <a:ln w="19050">
            <a:solidFill>
              <a:schemeClr val="accent1"/>
            </a:solidFill>
            <a:prstDash val="dash"/>
          </a:ln>
        </p:spPr>
        <p:txBody>
          <a:bodyPr wrap="square">
            <a:spAutoFit/>
          </a:bodyPr>
          <a:lstStyle/>
          <a:p>
            <a:r>
              <a:rPr lang="en-US" b="1" dirty="0">
                <a:solidFill>
                  <a:srgbClr val="7F0055"/>
                </a:solidFill>
                <a:latin typeface="Consolas" panose="020B0609020204030204" pitchFamily="49" charset="0"/>
              </a:rPr>
              <a:t>class</a:t>
            </a:r>
            <a:r>
              <a:rPr lang="en-US" b="1" dirty="0">
                <a:solidFill>
                  <a:srgbClr val="000000"/>
                </a:solidFill>
                <a:latin typeface="Consolas" panose="020B0609020204030204" pitchFamily="49" charset="0"/>
              </a:rPr>
              <a:t> </a:t>
            </a:r>
            <a:r>
              <a:rPr lang="en-US" b="1" dirty="0" err="1">
                <a:solidFill>
                  <a:srgbClr val="000000"/>
                </a:solidFill>
                <a:latin typeface="Consolas" panose="020B0609020204030204" pitchFamily="49" charset="0"/>
              </a:rPr>
              <a:t>MutableClass</a:t>
            </a:r>
            <a:r>
              <a:rPr lang="en-US" b="1" dirty="0">
                <a:solidFill>
                  <a:srgbClr val="000000"/>
                </a:solidFill>
                <a:latin typeface="Consolas" panose="020B0609020204030204" pitchFamily="49" charset="0"/>
              </a:rPr>
              <a:t>{</a:t>
            </a:r>
          </a:p>
          <a:p>
            <a:pPr lvl="1"/>
            <a:r>
              <a:rPr lang="en-US" b="1" dirty="0" err="1">
                <a:solidFill>
                  <a:srgbClr val="7F0055"/>
                </a:solidFill>
                <a:latin typeface="Consolas" panose="020B0609020204030204" pitchFamily="49" charset="0"/>
              </a:rPr>
              <a:t>int</a:t>
            </a:r>
            <a:r>
              <a:rPr lang="en-US" b="1" dirty="0">
                <a:solidFill>
                  <a:srgbClr val="000000"/>
                </a:solidFill>
                <a:latin typeface="Consolas" panose="020B0609020204030204" pitchFamily="49" charset="0"/>
              </a:rPr>
              <a:t> </a:t>
            </a:r>
            <a:r>
              <a:rPr lang="en-US" b="1" dirty="0">
                <a:solidFill>
                  <a:srgbClr val="0000C0"/>
                </a:solidFill>
                <a:latin typeface="Consolas" panose="020B0609020204030204" pitchFamily="49" charset="0"/>
              </a:rPr>
              <a:t>a</a:t>
            </a:r>
            <a:r>
              <a:rPr lang="en-US" b="1" dirty="0" smtClean="0">
                <a:solidFill>
                  <a:srgbClr val="000000"/>
                </a:solidFill>
                <a:latin typeface="Consolas" panose="020B0609020204030204" pitchFamily="49" charset="0"/>
              </a:rPr>
              <a:t>;</a:t>
            </a:r>
            <a:endParaRPr lang="en-US" dirty="0">
              <a:latin typeface="Consolas" panose="020B0609020204030204" pitchFamily="49" charset="0"/>
            </a:endParaRPr>
          </a:p>
          <a:p>
            <a:pPr lvl="1"/>
            <a:r>
              <a:rPr lang="en-US" b="1" dirty="0">
                <a:solidFill>
                  <a:srgbClr val="7F0055"/>
                </a:solidFill>
                <a:latin typeface="Consolas" panose="020B0609020204030204" pitchFamily="49" charset="0"/>
              </a:rPr>
              <a:t>void</a:t>
            </a:r>
            <a:r>
              <a:rPr lang="en-US" b="1" dirty="0">
                <a:solidFill>
                  <a:srgbClr val="000000"/>
                </a:solidFill>
                <a:latin typeface="Consolas" panose="020B0609020204030204" pitchFamily="49" charset="0"/>
              </a:rPr>
              <a:t> add5() {</a:t>
            </a:r>
          </a:p>
          <a:p>
            <a:pPr lvl="1"/>
            <a:r>
              <a:rPr lang="en-US" dirty="0" smtClean="0">
                <a:solidFill>
                  <a:srgbClr val="0000C0"/>
                </a:solidFill>
                <a:latin typeface="Consolas" panose="020B0609020204030204" pitchFamily="49" charset="0"/>
              </a:rPr>
              <a:t>	a</a:t>
            </a:r>
            <a:r>
              <a:rPr lang="en-US" dirty="0" smtClean="0">
                <a:solidFill>
                  <a:srgbClr val="000000"/>
                </a:solidFill>
                <a:latin typeface="Consolas" panose="020B0609020204030204" pitchFamily="49" charset="0"/>
              </a:rPr>
              <a:t> </a:t>
            </a:r>
            <a:r>
              <a:rPr lang="en-US" dirty="0">
                <a:solidFill>
                  <a:srgbClr val="000000"/>
                </a:solidFill>
                <a:latin typeface="Consolas" panose="020B0609020204030204" pitchFamily="49" charset="0"/>
              </a:rPr>
              <a:t>= </a:t>
            </a:r>
            <a:r>
              <a:rPr lang="en-US" dirty="0">
                <a:solidFill>
                  <a:srgbClr val="0000C0"/>
                </a:solidFill>
                <a:latin typeface="Consolas" panose="020B0609020204030204" pitchFamily="49" charset="0"/>
              </a:rPr>
              <a:t>a</a:t>
            </a:r>
            <a:r>
              <a:rPr lang="en-US" dirty="0">
                <a:solidFill>
                  <a:srgbClr val="000000"/>
                </a:solidFill>
                <a:latin typeface="Consolas" panose="020B0609020204030204" pitchFamily="49" charset="0"/>
              </a:rPr>
              <a:t> + 5;</a:t>
            </a:r>
          </a:p>
          <a:p>
            <a:pPr lvl="1"/>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a:t>
            </a:r>
          </a:p>
          <a:p>
            <a:r>
              <a:rPr lang="en-US" b="1" dirty="0">
                <a:solidFill>
                  <a:srgbClr val="7F0055"/>
                </a:solidFill>
                <a:latin typeface="Consolas" panose="020B0609020204030204" pitchFamily="49" charset="0"/>
              </a:rPr>
              <a:t>public</a:t>
            </a:r>
            <a:r>
              <a:rPr lang="en-US" b="1" dirty="0">
                <a:solidFill>
                  <a:srgbClr val="000000"/>
                </a:solidFill>
                <a:latin typeface="Consolas" panose="020B0609020204030204" pitchFamily="49" charset="0"/>
              </a:rPr>
              <a:t> </a:t>
            </a:r>
            <a:r>
              <a:rPr lang="en-US" b="1" dirty="0">
                <a:solidFill>
                  <a:srgbClr val="7F0055"/>
                </a:solidFill>
                <a:latin typeface="Consolas" panose="020B0609020204030204" pitchFamily="49" charset="0"/>
              </a:rPr>
              <a:t>class</a:t>
            </a:r>
            <a:r>
              <a:rPr lang="en-US" b="1" dirty="0">
                <a:solidFill>
                  <a:srgbClr val="000000"/>
                </a:solidFill>
                <a:latin typeface="Consolas" panose="020B0609020204030204" pitchFamily="49" charset="0"/>
              </a:rPr>
              <a:t> </a:t>
            </a:r>
            <a:r>
              <a:rPr lang="en-US" b="1" dirty="0" err="1">
                <a:solidFill>
                  <a:srgbClr val="000000"/>
                </a:solidFill>
                <a:latin typeface="Consolas" panose="020B0609020204030204" pitchFamily="49" charset="0"/>
              </a:rPr>
              <a:t>MutableClassDemo</a:t>
            </a:r>
            <a:r>
              <a:rPr lang="en-US" b="1" dirty="0">
                <a:solidFill>
                  <a:srgbClr val="000000"/>
                </a:solidFill>
                <a:latin typeface="Consolas" panose="020B0609020204030204" pitchFamily="49" charset="0"/>
              </a:rPr>
              <a:t> {</a:t>
            </a:r>
          </a:p>
          <a:p>
            <a:pPr lvl="1"/>
            <a:r>
              <a:rPr lang="en-US" b="1" dirty="0">
                <a:solidFill>
                  <a:srgbClr val="7F0055"/>
                </a:solidFill>
                <a:latin typeface="Consolas" panose="020B0609020204030204" pitchFamily="49" charset="0"/>
              </a:rPr>
              <a:t>public</a:t>
            </a:r>
            <a:r>
              <a:rPr lang="en-US" b="1" dirty="0">
                <a:solidFill>
                  <a:srgbClr val="000000"/>
                </a:solidFill>
                <a:latin typeface="Consolas" panose="020B0609020204030204" pitchFamily="49" charset="0"/>
              </a:rPr>
              <a:t> </a:t>
            </a:r>
            <a:r>
              <a:rPr lang="en-US" b="1" dirty="0">
                <a:solidFill>
                  <a:srgbClr val="7F0055"/>
                </a:solidFill>
                <a:latin typeface="Consolas" panose="020B0609020204030204" pitchFamily="49" charset="0"/>
              </a:rPr>
              <a:t>static</a:t>
            </a:r>
            <a:r>
              <a:rPr lang="en-US" b="1" dirty="0">
                <a:solidFill>
                  <a:srgbClr val="000000"/>
                </a:solidFill>
                <a:latin typeface="Consolas" panose="020B0609020204030204" pitchFamily="49" charset="0"/>
              </a:rPr>
              <a:t> </a:t>
            </a:r>
            <a:r>
              <a:rPr lang="en-US" b="1" dirty="0">
                <a:solidFill>
                  <a:srgbClr val="7F0055"/>
                </a:solidFill>
                <a:latin typeface="Consolas" panose="020B0609020204030204" pitchFamily="49" charset="0"/>
              </a:rPr>
              <a:t>void</a:t>
            </a:r>
            <a:r>
              <a:rPr lang="en-US" b="1" dirty="0">
                <a:solidFill>
                  <a:srgbClr val="000000"/>
                </a:solidFill>
                <a:latin typeface="Consolas" panose="020B0609020204030204" pitchFamily="49" charset="0"/>
              </a:rPr>
              <a:t> main(String[] </a:t>
            </a:r>
            <a:r>
              <a:rPr lang="en-US" b="1" dirty="0" err="1">
                <a:solidFill>
                  <a:srgbClr val="6A3E3E"/>
                </a:solidFill>
                <a:latin typeface="Consolas" panose="020B0609020204030204" pitchFamily="49" charset="0"/>
              </a:rPr>
              <a:t>args</a:t>
            </a:r>
            <a:r>
              <a:rPr lang="en-US" b="1" dirty="0">
                <a:solidFill>
                  <a:srgbClr val="000000"/>
                </a:solidFill>
                <a:latin typeface="Consolas" panose="020B0609020204030204" pitchFamily="49" charset="0"/>
              </a:rPr>
              <a:t>) {</a:t>
            </a:r>
          </a:p>
          <a:p>
            <a:pPr lvl="2"/>
            <a:r>
              <a:rPr lang="en-US" dirty="0" err="1">
                <a:solidFill>
                  <a:srgbClr val="000000"/>
                </a:solidFill>
                <a:latin typeface="Consolas" panose="020B0609020204030204" pitchFamily="49" charset="0"/>
              </a:rPr>
              <a:t>MutableClass</a:t>
            </a:r>
            <a:r>
              <a:rPr lang="en-US" dirty="0">
                <a:solidFill>
                  <a:srgbClr val="000000"/>
                </a:solidFill>
                <a:latin typeface="Consolas" panose="020B0609020204030204" pitchFamily="49" charset="0"/>
              </a:rPr>
              <a:t> </a:t>
            </a:r>
            <a:r>
              <a:rPr lang="en-US" dirty="0">
                <a:solidFill>
                  <a:srgbClr val="6A3E3E"/>
                </a:solidFill>
                <a:latin typeface="Consolas" panose="020B0609020204030204" pitchFamily="49" charset="0"/>
              </a:rPr>
              <a:t>m1</a:t>
            </a:r>
            <a:r>
              <a:rPr lang="en-US" dirty="0">
                <a:solidFill>
                  <a:srgbClr val="000000"/>
                </a:solidFill>
                <a:latin typeface="Consolas" panose="020B0609020204030204" pitchFamily="49" charset="0"/>
              </a:rPr>
              <a:t> </a:t>
            </a:r>
            <a:r>
              <a:rPr lang="en-US" dirty="0" smtClean="0">
                <a:solidFill>
                  <a:srgbClr val="000000"/>
                </a:solidFill>
                <a:latin typeface="Consolas" panose="020B0609020204030204" pitchFamily="49" charset="0"/>
              </a:rPr>
              <a:t>= </a:t>
            </a:r>
            <a:r>
              <a:rPr lang="en-US" b="1" dirty="0" smtClean="0">
                <a:solidFill>
                  <a:srgbClr val="7F0055"/>
                </a:solidFill>
                <a:latin typeface="Consolas" panose="020B0609020204030204" pitchFamily="49" charset="0"/>
              </a:rPr>
              <a:t>new</a:t>
            </a:r>
            <a:r>
              <a:rPr lang="en-US" b="1" dirty="0" smtClean="0">
                <a:solidFill>
                  <a:srgbClr val="000000"/>
                </a:solidFill>
                <a:latin typeface="Consolas" panose="020B0609020204030204" pitchFamily="49" charset="0"/>
              </a:rPr>
              <a:t> </a:t>
            </a:r>
            <a:r>
              <a:rPr lang="en-US" b="1" dirty="0" err="1">
                <a:solidFill>
                  <a:srgbClr val="000000"/>
                </a:solidFill>
                <a:latin typeface="Consolas" panose="020B0609020204030204" pitchFamily="49" charset="0"/>
              </a:rPr>
              <a:t>MutableClass</a:t>
            </a:r>
            <a:r>
              <a:rPr lang="en-US" b="1" dirty="0">
                <a:solidFill>
                  <a:srgbClr val="000000"/>
                </a:solidFill>
                <a:latin typeface="Consolas" panose="020B0609020204030204" pitchFamily="49" charset="0"/>
              </a:rPr>
              <a:t>();</a:t>
            </a:r>
          </a:p>
          <a:p>
            <a:pPr lvl="2"/>
            <a:r>
              <a:rPr lang="en-US" dirty="0">
                <a:solidFill>
                  <a:srgbClr val="6A3E3E"/>
                </a:solidFill>
                <a:latin typeface="Consolas" panose="020B0609020204030204" pitchFamily="49" charset="0"/>
              </a:rPr>
              <a:t>m1</a:t>
            </a:r>
            <a:r>
              <a:rPr lang="en-US" dirty="0">
                <a:solidFill>
                  <a:srgbClr val="000000"/>
                </a:solidFill>
                <a:latin typeface="Consolas" panose="020B0609020204030204" pitchFamily="49" charset="0"/>
              </a:rPr>
              <a:t>.</a:t>
            </a:r>
            <a:r>
              <a:rPr lang="en-US" dirty="0">
                <a:solidFill>
                  <a:srgbClr val="0000C0"/>
                </a:solidFill>
                <a:latin typeface="Consolas" panose="020B0609020204030204" pitchFamily="49" charset="0"/>
              </a:rPr>
              <a:t>a</a:t>
            </a:r>
            <a:r>
              <a:rPr lang="en-US" dirty="0">
                <a:solidFill>
                  <a:srgbClr val="000000"/>
                </a:solidFill>
                <a:latin typeface="Consolas" panose="020B0609020204030204" pitchFamily="49" charset="0"/>
              </a:rPr>
              <a:t> = 10;</a:t>
            </a:r>
          </a:p>
          <a:p>
            <a:pPr lvl="2"/>
            <a:r>
              <a:rPr lang="en-US" dirty="0">
                <a:solidFill>
                  <a:srgbClr val="6A3E3E"/>
                </a:solidFill>
                <a:latin typeface="Consolas" panose="020B0609020204030204" pitchFamily="49" charset="0"/>
              </a:rPr>
              <a:t>m1</a:t>
            </a:r>
            <a:r>
              <a:rPr lang="en-US" dirty="0">
                <a:solidFill>
                  <a:srgbClr val="000000"/>
                </a:solidFill>
                <a:latin typeface="Consolas" panose="020B0609020204030204" pitchFamily="49" charset="0"/>
              </a:rPr>
              <a:t>.add5();</a:t>
            </a:r>
          </a:p>
          <a:p>
            <a:pPr lvl="2"/>
            <a:r>
              <a:rPr lang="en-US" dirty="0" err="1">
                <a:solidFill>
                  <a:srgbClr val="000000"/>
                </a:solidFill>
                <a:latin typeface="Consolas" panose="020B0609020204030204" pitchFamily="49" charset="0"/>
              </a:rPr>
              <a:t>System.</a:t>
            </a:r>
            <a:r>
              <a:rPr lang="en-US" b="1" i="1" dirty="0" err="1">
                <a:solidFill>
                  <a:srgbClr val="0000C0"/>
                </a:solidFill>
                <a:latin typeface="Consolas" panose="020B0609020204030204" pitchFamily="49" charset="0"/>
              </a:rPr>
              <a:t>out</a:t>
            </a:r>
            <a:r>
              <a:rPr lang="en-US" b="1" i="1" dirty="0" err="1">
                <a:solidFill>
                  <a:srgbClr val="000000"/>
                </a:solidFill>
                <a:latin typeface="Consolas" panose="020B0609020204030204" pitchFamily="49" charset="0"/>
              </a:rPr>
              <a:t>.println</a:t>
            </a:r>
            <a:r>
              <a:rPr lang="en-US" b="1" i="1" dirty="0">
                <a:solidFill>
                  <a:srgbClr val="000000"/>
                </a:solidFill>
                <a:latin typeface="Consolas" panose="020B0609020204030204" pitchFamily="49" charset="0"/>
              </a:rPr>
              <a:t>(</a:t>
            </a:r>
            <a:r>
              <a:rPr lang="en-US" b="1" i="1" dirty="0">
                <a:solidFill>
                  <a:srgbClr val="6A3E3E"/>
                </a:solidFill>
                <a:latin typeface="Consolas" panose="020B0609020204030204" pitchFamily="49" charset="0"/>
              </a:rPr>
              <a:t>m1</a:t>
            </a:r>
            <a:r>
              <a:rPr lang="en-US" b="1" i="1" dirty="0">
                <a:solidFill>
                  <a:srgbClr val="000000"/>
                </a:solidFill>
                <a:latin typeface="Consolas" panose="020B0609020204030204" pitchFamily="49" charset="0"/>
              </a:rPr>
              <a:t>.</a:t>
            </a:r>
            <a:r>
              <a:rPr lang="en-US" b="1" i="1" dirty="0">
                <a:solidFill>
                  <a:srgbClr val="0000C0"/>
                </a:solidFill>
                <a:latin typeface="Consolas" panose="020B0609020204030204" pitchFamily="49" charset="0"/>
              </a:rPr>
              <a:t>a</a:t>
            </a:r>
            <a:r>
              <a:rPr lang="en-US" b="1" i="1" dirty="0">
                <a:solidFill>
                  <a:srgbClr val="000000"/>
                </a:solidFill>
                <a:latin typeface="Consolas" panose="020B0609020204030204" pitchFamily="49" charset="0"/>
              </a:rPr>
              <a:t>);</a:t>
            </a:r>
          </a:p>
          <a:p>
            <a:pPr lvl="1"/>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a:t>
            </a:r>
          </a:p>
        </p:txBody>
      </p:sp>
      <p:sp>
        <p:nvSpPr>
          <p:cNvPr id="5" name="Rectangle 4"/>
          <p:cNvSpPr/>
          <p:nvPr/>
        </p:nvSpPr>
        <p:spPr>
          <a:xfrm>
            <a:off x="5858650" y="1777108"/>
            <a:ext cx="6294557" cy="4247317"/>
          </a:xfrm>
          <a:prstGeom prst="rect">
            <a:avLst/>
          </a:prstGeom>
          <a:ln w="19050">
            <a:solidFill>
              <a:schemeClr val="accent1"/>
            </a:solidFill>
            <a:prstDash val="dash"/>
          </a:ln>
        </p:spPr>
        <p:txBody>
          <a:bodyPr wrap="square">
            <a:spAutoFit/>
          </a:bodyPr>
          <a:lstStyle/>
          <a:p>
            <a:r>
              <a:rPr lang="en-US" b="1" dirty="0">
                <a:solidFill>
                  <a:srgbClr val="7F0055"/>
                </a:solidFill>
                <a:latin typeface="Consolas" panose="020B0609020204030204" pitchFamily="49" charset="0"/>
              </a:rPr>
              <a:t>class</a:t>
            </a:r>
            <a:r>
              <a:rPr lang="en-US" b="1" dirty="0">
                <a:solidFill>
                  <a:srgbClr val="000000"/>
                </a:solidFill>
                <a:latin typeface="Consolas" panose="020B0609020204030204" pitchFamily="49" charset="0"/>
              </a:rPr>
              <a:t> </a:t>
            </a:r>
            <a:r>
              <a:rPr lang="en-US" b="1" dirty="0" err="1">
                <a:solidFill>
                  <a:srgbClr val="000000"/>
                </a:solidFill>
                <a:latin typeface="Consolas" panose="020B0609020204030204" pitchFamily="49" charset="0"/>
              </a:rPr>
              <a:t>ImmutableClass</a:t>
            </a:r>
            <a:r>
              <a:rPr lang="en-US" b="1" dirty="0">
                <a:solidFill>
                  <a:srgbClr val="000000"/>
                </a:solidFill>
                <a:latin typeface="Consolas" panose="020B0609020204030204" pitchFamily="49" charset="0"/>
              </a:rPr>
              <a:t>{</a:t>
            </a:r>
          </a:p>
          <a:p>
            <a:pPr lvl="1"/>
            <a:r>
              <a:rPr lang="en-US" b="1" dirty="0" err="1">
                <a:solidFill>
                  <a:srgbClr val="7F0055"/>
                </a:solidFill>
                <a:latin typeface="Consolas" panose="020B0609020204030204" pitchFamily="49" charset="0"/>
              </a:rPr>
              <a:t>int</a:t>
            </a:r>
            <a:r>
              <a:rPr lang="en-US" b="1" dirty="0">
                <a:solidFill>
                  <a:srgbClr val="000000"/>
                </a:solidFill>
                <a:latin typeface="Consolas" panose="020B0609020204030204" pitchFamily="49" charset="0"/>
              </a:rPr>
              <a:t> </a:t>
            </a:r>
            <a:r>
              <a:rPr lang="en-US" b="1" dirty="0" smtClean="0">
                <a:solidFill>
                  <a:srgbClr val="0000C0"/>
                </a:solidFill>
                <a:latin typeface="Consolas" panose="020B0609020204030204" pitchFamily="49" charset="0"/>
              </a:rPr>
              <a:t>a</a:t>
            </a:r>
            <a:r>
              <a:rPr lang="en-US" b="1" dirty="0" smtClean="0">
                <a:solidFill>
                  <a:srgbClr val="000000"/>
                </a:solidFill>
                <a:latin typeface="Consolas" panose="020B0609020204030204" pitchFamily="49" charset="0"/>
              </a:rPr>
              <a:t>;</a:t>
            </a:r>
            <a:endParaRPr lang="en-US" dirty="0" smtClean="0">
              <a:latin typeface="Consolas" panose="020B0609020204030204" pitchFamily="49" charset="0"/>
            </a:endParaRPr>
          </a:p>
          <a:p>
            <a:pPr lvl="1"/>
            <a:r>
              <a:rPr lang="en-US" b="1" dirty="0" err="1" smtClean="0">
                <a:solidFill>
                  <a:srgbClr val="7F0055"/>
                </a:solidFill>
                <a:latin typeface="Consolas" panose="020B0609020204030204" pitchFamily="49" charset="0"/>
              </a:rPr>
              <a:t>int</a:t>
            </a:r>
            <a:r>
              <a:rPr lang="en-US" b="1" dirty="0" smtClean="0">
                <a:solidFill>
                  <a:srgbClr val="000000"/>
                </a:solidFill>
                <a:latin typeface="Consolas" panose="020B0609020204030204" pitchFamily="49" charset="0"/>
              </a:rPr>
              <a:t> </a:t>
            </a:r>
            <a:r>
              <a:rPr lang="en-US" b="1" dirty="0">
                <a:solidFill>
                  <a:srgbClr val="000000"/>
                </a:solidFill>
                <a:latin typeface="Consolas" panose="020B0609020204030204" pitchFamily="49" charset="0"/>
              </a:rPr>
              <a:t>add5() {</a:t>
            </a:r>
          </a:p>
          <a:p>
            <a:pPr lvl="1"/>
            <a:r>
              <a:rPr lang="en-US" b="1" dirty="0" smtClean="0">
                <a:solidFill>
                  <a:srgbClr val="7F0055"/>
                </a:solidFill>
                <a:latin typeface="Consolas" panose="020B0609020204030204" pitchFamily="49" charset="0"/>
              </a:rPr>
              <a:t>	return</a:t>
            </a:r>
            <a:r>
              <a:rPr lang="en-US" b="1" dirty="0" smtClean="0">
                <a:solidFill>
                  <a:srgbClr val="000000"/>
                </a:solidFill>
                <a:latin typeface="Consolas" panose="020B0609020204030204" pitchFamily="49" charset="0"/>
              </a:rPr>
              <a:t> </a:t>
            </a:r>
            <a:r>
              <a:rPr lang="en-US" b="1" dirty="0">
                <a:solidFill>
                  <a:srgbClr val="000000"/>
                </a:solidFill>
                <a:latin typeface="Consolas" panose="020B0609020204030204" pitchFamily="49" charset="0"/>
              </a:rPr>
              <a:t>( </a:t>
            </a:r>
            <a:r>
              <a:rPr lang="en-US" b="1" dirty="0">
                <a:solidFill>
                  <a:srgbClr val="0000C0"/>
                </a:solidFill>
                <a:latin typeface="Consolas" panose="020B0609020204030204" pitchFamily="49" charset="0"/>
              </a:rPr>
              <a:t>a</a:t>
            </a:r>
            <a:r>
              <a:rPr lang="en-US" b="1" dirty="0">
                <a:solidFill>
                  <a:srgbClr val="000000"/>
                </a:solidFill>
                <a:latin typeface="Consolas" panose="020B0609020204030204" pitchFamily="49" charset="0"/>
              </a:rPr>
              <a:t> + 5 );</a:t>
            </a:r>
          </a:p>
          <a:p>
            <a:pPr lvl="1"/>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a:t>
            </a:r>
          </a:p>
          <a:p>
            <a:r>
              <a:rPr lang="en-US" b="1" dirty="0">
                <a:solidFill>
                  <a:srgbClr val="7F0055"/>
                </a:solidFill>
                <a:latin typeface="Consolas" panose="020B0609020204030204" pitchFamily="49" charset="0"/>
              </a:rPr>
              <a:t>public</a:t>
            </a:r>
            <a:r>
              <a:rPr lang="en-US" b="1" dirty="0">
                <a:solidFill>
                  <a:srgbClr val="000000"/>
                </a:solidFill>
                <a:latin typeface="Consolas" panose="020B0609020204030204" pitchFamily="49" charset="0"/>
              </a:rPr>
              <a:t> </a:t>
            </a:r>
            <a:r>
              <a:rPr lang="en-US" b="1" dirty="0">
                <a:solidFill>
                  <a:srgbClr val="7F0055"/>
                </a:solidFill>
                <a:latin typeface="Consolas" panose="020B0609020204030204" pitchFamily="49" charset="0"/>
              </a:rPr>
              <a:t>class</a:t>
            </a:r>
            <a:r>
              <a:rPr lang="en-US" b="1" dirty="0">
                <a:solidFill>
                  <a:srgbClr val="000000"/>
                </a:solidFill>
                <a:latin typeface="Consolas" panose="020B0609020204030204" pitchFamily="49" charset="0"/>
              </a:rPr>
              <a:t> </a:t>
            </a:r>
            <a:r>
              <a:rPr lang="en-US" b="1" dirty="0" err="1">
                <a:solidFill>
                  <a:srgbClr val="000000"/>
                </a:solidFill>
                <a:latin typeface="Consolas" panose="020B0609020204030204" pitchFamily="49" charset="0"/>
              </a:rPr>
              <a:t>MutableClassDemo</a:t>
            </a:r>
            <a:r>
              <a:rPr lang="en-US" b="1" dirty="0">
                <a:solidFill>
                  <a:srgbClr val="000000"/>
                </a:solidFill>
                <a:latin typeface="Consolas" panose="020B0609020204030204" pitchFamily="49" charset="0"/>
              </a:rPr>
              <a:t> {</a:t>
            </a:r>
          </a:p>
          <a:p>
            <a:pPr lvl="1"/>
            <a:r>
              <a:rPr lang="en-US" b="1" dirty="0">
                <a:solidFill>
                  <a:srgbClr val="7F0055"/>
                </a:solidFill>
                <a:latin typeface="Consolas" panose="020B0609020204030204" pitchFamily="49" charset="0"/>
              </a:rPr>
              <a:t>public</a:t>
            </a:r>
            <a:r>
              <a:rPr lang="en-US" b="1" dirty="0">
                <a:solidFill>
                  <a:srgbClr val="000000"/>
                </a:solidFill>
                <a:latin typeface="Consolas" panose="020B0609020204030204" pitchFamily="49" charset="0"/>
              </a:rPr>
              <a:t> </a:t>
            </a:r>
            <a:r>
              <a:rPr lang="en-US" b="1" dirty="0">
                <a:solidFill>
                  <a:srgbClr val="7F0055"/>
                </a:solidFill>
                <a:latin typeface="Consolas" panose="020B0609020204030204" pitchFamily="49" charset="0"/>
              </a:rPr>
              <a:t>static</a:t>
            </a:r>
            <a:r>
              <a:rPr lang="en-US" b="1" dirty="0">
                <a:solidFill>
                  <a:srgbClr val="000000"/>
                </a:solidFill>
                <a:latin typeface="Consolas" panose="020B0609020204030204" pitchFamily="49" charset="0"/>
              </a:rPr>
              <a:t> </a:t>
            </a:r>
            <a:r>
              <a:rPr lang="en-US" b="1" dirty="0">
                <a:solidFill>
                  <a:srgbClr val="7F0055"/>
                </a:solidFill>
                <a:latin typeface="Consolas" panose="020B0609020204030204" pitchFamily="49" charset="0"/>
              </a:rPr>
              <a:t>void</a:t>
            </a:r>
            <a:r>
              <a:rPr lang="en-US" b="1" dirty="0">
                <a:solidFill>
                  <a:srgbClr val="000000"/>
                </a:solidFill>
                <a:latin typeface="Consolas" panose="020B0609020204030204" pitchFamily="49" charset="0"/>
              </a:rPr>
              <a:t> main(String[] </a:t>
            </a:r>
            <a:r>
              <a:rPr lang="en-US" b="1" dirty="0" err="1">
                <a:solidFill>
                  <a:srgbClr val="6A3E3E"/>
                </a:solidFill>
                <a:latin typeface="Consolas" panose="020B0609020204030204" pitchFamily="49" charset="0"/>
              </a:rPr>
              <a:t>args</a:t>
            </a:r>
            <a:r>
              <a:rPr lang="en-US" b="1" dirty="0">
                <a:solidFill>
                  <a:srgbClr val="000000"/>
                </a:solidFill>
                <a:latin typeface="Consolas" panose="020B0609020204030204" pitchFamily="49" charset="0"/>
              </a:rPr>
              <a:t>) {</a:t>
            </a:r>
          </a:p>
          <a:p>
            <a:pPr lvl="2"/>
            <a:r>
              <a:rPr lang="en-US" dirty="0" err="1">
                <a:solidFill>
                  <a:srgbClr val="000000"/>
                </a:solidFill>
                <a:latin typeface="Consolas" panose="020B0609020204030204" pitchFamily="49" charset="0"/>
              </a:rPr>
              <a:t>ImmutableClass</a:t>
            </a:r>
            <a:r>
              <a:rPr lang="en-US" dirty="0">
                <a:solidFill>
                  <a:srgbClr val="000000"/>
                </a:solidFill>
                <a:latin typeface="Consolas" panose="020B0609020204030204" pitchFamily="49" charset="0"/>
              </a:rPr>
              <a:t> </a:t>
            </a:r>
            <a:r>
              <a:rPr lang="en-US" dirty="0">
                <a:solidFill>
                  <a:srgbClr val="6A3E3E"/>
                </a:solidFill>
                <a:latin typeface="Consolas" panose="020B0609020204030204" pitchFamily="49" charset="0"/>
              </a:rPr>
              <a:t>m1</a:t>
            </a:r>
            <a:r>
              <a:rPr lang="en-US" dirty="0">
                <a:solidFill>
                  <a:srgbClr val="000000"/>
                </a:solidFill>
                <a:latin typeface="Consolas" panose="020B0609020204030204" pitchFamily="49" charset="0"/>
              </a:rPr>
              <a:t> = </a:t>
            </a:r>
            <a:r>
              <a:rPr lang="en-US" b="1" dirty="0">
                <a:solidFill>
                  <a:srgbClr val="7F0055"/>
                </a:solidFill>
                <a:latin typeface="Consolas" panose="020B0609020204030204" pitchFamily="49" charset="0"/>
              </a:rPr>
              <a:t>new</a:t>
            </a:r>
            <a:r>
              <a:rPr lang="en-US" b="1" dirty="0">
                <a:solidFill>
                  <a:srgbClr val="000000"/>
                </a:solidFill>
                <a:latin typeface="Consolas" panose="020B0609020204030204" pitchFamily="49" charset="0"/>
              </a:rPr>
              <a:t> </a:t>
            </a:r>
            <a:r>
              <a:rPr lang="en-US" b="1" dirty="0" err="1">
                <a:solidFill>
                  <a:srgbClr val="000000"/>
                </a:solidFill>
                <a:latin typeface="Consolas" panose="020B0609020204030204" pitchFamily="49" charset="0"/>
              </a:rPr>
              <a:t>ImmutableClass</a:t>
            </a:r>
            <a:r>
              <a:rPr lang="en-US" b="1" dirty="0">
                <a:solidFill>
                  <a:srgbClr val="000000"/>
                </a:solidFill>
                <a:latin typeface="Consolas" panose="020B0609020204030204" pitchFamily="49" charset="0"/>
              </a:rPr>
              <a:t>();</a:t>
            </a:r>
          </a:p>
          <a:p>
            <a:pPr lvl="2"/>
            <a:r>
              <a:rPr lang="en-US" dirty="0">
                <a:solidFill>
                  <a:srgbClr val="6A3E3E"/>
                </a:solidFill>
                <a:latin typeface="Consolas" panose="020B0609020204030204" pitchFamily="49" charset="0"/>
              </a:rPr>
              <a:t>m1</a:t>
            </a:r>
            <a:r>
              <a:rPr lang="en-US" dirty="0">
                <a:solidFill>
                  <a:srgbClr val="000000"/>
                </a:solidFill>
                <a:latin typeface="Consolas" panose="020B0609020204030204" pitchFamily="49" charset="0"/>
              </a:rPr>
              <a:t>.</a:t>
            </a:r>
            <a:r>
              <a:rPr lang="en-US" dirty="0">
                <a:solidFill>
                  <a:srgbClr val="0000C0"/>
                </a:solidFill>
                <a:latin typeface="Consolas" panose="020B0609020204030204" pitchFamily="49" charset="0"/>
              </a:rPr>
              <a:t>a</a:t>
            </a:r>
            <a:r>
              <a:rPr lang="en-US" dirty="0">
                <a:solidFill>
                  <a:srgbClr val="000000"/>
                </a:solidFill>
                <a:latin typeface="Consolas" panose="020B0609020204030204" pitchFamily="49" charset="0"/>
              </a:rPr>
              <a:t> = 10;</a:t>
            </a:r>
          </a:p>
          <a:p>
            <a:pPr lvl="2"/>
            <a:r>
              <a:rPr lang="en-US" b="1" dirty="0" err="1">
                <a:solidFill>
                  <a:srgbClr val="7F0055"/>
                </a:solidFill>
                <a:latin typeface="Consolas" panose="020B0609020204030204" pitchFamily="49" charset="0"/>
              </a:rPr>
              <a:t>int</a:t>
            </a:r>
            <a:r>
              <a:rPr lang="en-US" b="1" dirty="0">
                <a:solidFill>
                  <a:srgbClr val="000000"/>
                </a:solidFill>
                <a:latin typeface="Consolas" panose="020B0609020204030204" pitchFamily="49" charset="0"/>
              </a:rPr>
              <a:t> </a:t>
            </a:r>
            <a:r>
              <a:rPr lang="en-US" b="1" dirty="0" err="1">
                <a:solidFill>
                  <a:srgbClr val="6A3E3E"/>
                </a:solidFill>
                <a:latin typeface="Consolas" panose="020B0609020204030204" pitchFamily="49" charset="0"/>
              </a:rPr>
              <a:t>ans</a:t>
            </a:r>
            <a:r>
              <a:rPr lang="en-US" b="1" dirty="0">
                <a:solidFill>
                  <a:srgbClr val="000000"/>
                </a:solidFill>
                <a:latin typeface="Consolas" panose="020B0609020204030204" pitchFamily="49" charset="0"/>
              </a:rPr>
              <a:t> = </a:t>
            </a:r>
            <a:r>
              <a:rPr lang="en-US" b="1" dirty="0">
                <a:solidFill>
                  <a:srgbClr val="6A3E3E"/>
                </a:solidFill>
                <a:latin typeface="Consolas" panose="020B0609020204030204" pitchFamily="49" charset="0"/>
              </a:rPr>
              <a:t>m1</a:t>
            </a:r>
            <a:r>
              <a:rPr lang="en-US" b="1" dirty="0">
                <a:solidFill>
                  <a:srgbClr val="000000"/>
                </a:solidFill>
                <a:latin typeface="Consolas" panose="020B0609020204030204" pitchFamily="49" charset="0"/>
              </a:rPr>
              <a:t>.add5();</a:t>
            </a:r>
          </a:p>
          <a:p>
            <a:pPr lvl="2"/>
            <a:r>
              <a:rPr lang="en-US" dirty="0" err="1">
                <a:solidFill>
                  <a:srgbClr val="000000"/>
                </a:solidFill>
                <a:latin typeface="Consolas" panose="020B0609020204030204" pitchFamily="49" charset="0"/>
              </a:rPr>
              <a:t>System.</a:t>
            </a:r>
            <a:r>
              <a:rPr lang="en-US" b="1" i="1" dirty="0" err="1">
                <a:solidFill>
                  <a:srgbClr val="0000C0"/>
                </a:solidFill>
                <a:latin typeface="Consolas" panose="020B0609020204030204" pitchFamily="49" charset="0"/>
              </a:rPr>
              <a:t>out</a:t>
            </a:r>
            <a:r>
              <a:rPr lang="en-US" b="1" i="1" dirty="0" err="1">
                <a:solidFill>
                  <a:srgbClr val="000000"/>
                </a:solidFill>
                <a:latin typeface="Consolas" panose="020B0609020204030204" pitchFamily="49" charset="0"/>
              </a:rPr>
              <a:t>.println</a:t>
            </a:r>
            <a:r>
              <a:rPr lang="en-US" b="1" i="1" dirty="0">
                <a:solidFill>
                  <a:srgbClr val="000000"/>
                </a:solidFill>
                <a:latin typeface="Consolas" panose="020B0609020204030204" pitchFamily="49" charset="0"/>
              </a:rPr>
              <a:t>(</a:t>
            </a:r>
            <a:r>
              <a:rPr lang="en-US" b="1" i="1" dirty="0">
                <a:solidFill>
                  <a:srgbClr val="2A00FF"/>
                </a:solidFill>
                <a:latin typeface="Consolas" panose="020B0609020204030204" pitchFamily="49" charset="0"/>
              </a:rPr>
              <a:t>"A in m1 = "</a:t>
            </a:r>
            <a:r>
              <a:rPr lang="en-US" b="1" i="1" dirty="0">
                <a:solidFill>
                  <a:srgbClr val="000000"/>
                </a:solidFill>
                <a:latin typeface="Consolas" panose="020B0609020204030204" pitchFamily="49" charset="0"/>
              </a:rPr>
              <a:t> + </a:t>
            </a:r>
            <a:r>
              <a:rPr lang="en-US" b="1" i="1" dirty="0">
                <a:solidFill>
                  <a:srgbClr val="6A3E3E"/>
                </a:solidFill>
                <a:latin typeface="Consolas" panose="020B0609020204030204" pitchFamily="49" charset="0"/>
              </a:rPr>
              <a:t>m1</a:t>
            </a:r>
            <a:r>
              <a:rPr lang="en-US" b="1" i="1" dirty="0">
                <a:solidFill>
                  <a:srgbClr val="000000"/>
                </a:solidFill>
                <a:latin typeface="Consolas" panose="020B0609020204030204" pitchFamily="49" charset="0"/>
              </a:rPr>
              <a:t>.</a:t>
            </a:r>
            <a:r>
              <a:rPr lang="en-US" b="1" i="1" dirty="0">
                <a:solidFill>
                  <a:srgbClr val="0000C0"/>
                </a:solidFill>
                <a:latin typeface="Consolas" panose="020B0609020204030204" pitchFamily="49" charset="0"/>
              </a:rPr>
              <a:t>a</a:t>
            </a:r>
            <a:r>
              <a:rPr lang="en-US" b="1" i="1" dirty="0">
                <a:solidFill>
                  <a:srgbClr val="000000"/>
                </a:solidFill>
                <a:latin typeface="Consolas" panose="020B0609020204030204" pitchFamily="49" charset="0"/>
              </a:rPr>
              <a:t>);</a:t>
            </a:r>
          </a:p>
          <a:p>
            <a:pPr lvl="2"/>
            <a:r>
              <a:rPr lang="en-US" dirty="0" err="1">
                <a:solidFill>
                  <a:srgbClr val="000000"/>
                </a:solidFill>
                <a:latin typeface="Consolas" panose="020B0609020204030204" pitchFamily="49" charset="0"/>
              </a:rPr>
              <a:t>System.</a:t>
            </a:r>
            <a:r>
              <a:rPr lang="en-US" b="1" i="1" dirty="0" err="1">
                <a:solidFill>
                  <a:srgbClr val="0000C0"/>
                </a:solidFill>
                <a:latin typeface="Consolas" panose="020B0609020204030204" pitchFamily="49" charset="0"/>
              </a:rPr>
              <a:t>out</a:t>
            </a:r>
            <a:r>
              <a:rPr lang="en-US" b="1" i="1" dirty="0" err="1">
                <a:solidFill>
                  <a:srgbClr val="000000"/>
                </a:solidFill>
                <a:latin typeface="Consolas" panose="020B0609020204030204" pitchFamily="49" charset="0"/>
              </a:rPr>
              <a:t>.println</a:t>
            </a:r>
            <a:r>
              <a:rPr lang="en-US" b="1" i="1" dirty="0">
                <a:solidFill>
                  <a:srgbClr val="000000"/>
                </a:solidFill>
                <a:latin typeface="Consolas" panose="020B0609020204030204" pitchFamily="49" charset="0"/>
              </a:rPr>
              <a:t>(</a:t>
            </a:r>
            <a:r>
              <a:rPr lang="en-US" b="1" i="1" dirty="0">
                <a:solidFill>
                  <a:srgbClr val="2A00FF"/>
                </a:solidFill>
                <a:latin typeface="Consolas" panose="020B0609020204030204" pitchFamily="49" charset="0"/>
              </a:rPr>
              <a:t>"returned </a:t>
            </a:r>
            <a:r>
              <a:rPr lang="en-US" b="1" i="1" dirty="0" smtClean="0">
                <a:solidFill>
                  <a:srgbClr val="2A00FF"/>
                </a:solidFill>
                <a:latin typeface="Consolas" panose="020B0609020204030204" pitchFamily="49" charset="0"/>
              </a:rPr>
              <a:t>= </a:t>
            </a:r>
            <a:r>
              <a:rPr lang="en-US" b="1" i="1" dirty="0">
                <a:solidFill>
                  <a:srgbClr val="2A00FF"/>
                </a:solidFill>
                <a:latin typeface="Consolas" panose="020B0609020204030204" pitchFamily="49" charset="0"/>
              </a:rPr>
              <a:t>"</a:t>
            </a:r>
            <a:r>
              <a:rPr lang="en-US" b="1" i="1" dirty="0">
                <a:solidFill>
                  <a:srgbClr val="000000"/>
                </a:solidFill>
                <a:latin typeface="Consolas" panose="020B0609020204030204" pitchFamily="49" charset="0"/>
              </a:rPr>
              <a:t> + </a:t>
            </a:r>
            <a:r>
              <a:rPr lang="en-US" b="1" i="1" dirty="0" err="1">
                <a:solidFill>
                  <a:srgbClr val="6A3E3E"/>
                </a:solidFill>
                <a:latin typeface="Consolas" panose="020B0609020204030204" pitchFamily="49" charset="0"/>
              </a:rPr>
              <a:t>ans</a:t>
            </a:r>
            <a:r>
              <a:rPr lang="en-US" b="1" i="1" dirty="0">
                <a:solidFill>
                  <a:srgbClr val="000000"/>
                </a:solidFill>
                <a:latin typeface="Consolas" panose="020B0609020204030204" pitchFamily="49" charset="0"/>
              </a:rPr>
              <a:t>);</a:t>
            </a:r>
          </a:p>
          <a:p>
            <a:pPr lvl="1"/>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a:t>
            </a:r>
          </a:p>
        </p:txBody>
      </p:sp>
    </p:spTree>
    <p:extLst>
      <p:ext uri="{BB962C8B-B14F-4D97-AF65-F5344CB8AC3E}">
        <p14:creationId xmlns:p14="http://schemas.microsoft.com/office/powerpoint/2010/main" val="2432409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4">
                                            <p:txEl>
                                              <p:pRg st="13" end="13"/>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5">
                                            <p:bg/>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grpId="0" nodeType="clickEffect">
                                  <p:stCondLst>
                                    <p:cond delay="0"/>
                                  </p:stCondLst>
                                  <p:childTnLst>
                                    <p:set>
                                      <p:cBhvr>
                                        <p:cTn id="98"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grpId="0" nodeType="clickEffect">
                                  <p:stCondLst>
                                    <p:cond delay="0"/>
                                  </p:stCondLst>
                                  <p:childTnLst>
                                    <p:set>
                                      <p:cBhvr>
                                        <p:cTn id="102"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grpId="0" nodeType="clickEffect">
                                  <p:stCondLst>
                                    <p:cond delay="0"/>
                                  </p:stCondLst>
                                  <p:childTnLst>
                                    <p:set>
                                      <p:cBhvr>
                                        <p:cTn id="106"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grpId="0" nodeType="clickEffect">
                                  <p:stCondLst>
                                    <p:cond delay="0"/>
                                  </p:stCondLst>
                                  <p:childTnLst>
                                    <p:set>
                                      <p:cBhvr>
                                        <p:cTn id="110"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presetID="1" presetClass="entr" presetSubtype="0" fill="hold" grpId="0" nodeType="clickEffect">
                                  <p:stCondLst>
                                    <p:cond delay="0"/>
                                  </p:stCondLst>
                                  <p:childTnLst>
                                    <p:set>
                                      <p:cBhvr>
                                        <p:cTn id="114" dur="1" fill="hold">
                                          <p:stCondLst>
                                            <p:cond delay="0"/>
                                          </p:stCondLst>
                                        </p:cTn>
                                        <p:tgtEl>
                                          <p:spTgt spid="5">
                                            <p:txEl>
                                              <p:pRg st="11" end="11"/>
                                            </p:txEl>
                                          </p:spTgt>
                                        </p:tgtEl>
                                        <p:attrNameLst>
                                          <p:attrName>style.visibility</p:attrName>
                                        </p:attrNameLst>
                                      </p:cBhvr>
                                      <p:to>
                                        <p:strVal val="visible"/>
                                      </p:to>
                                    </p:set>
                                  </p:childTnLst>
                                </p:cTn>
                              </p:par>
                            </p:childTnLst>
                          </p:cTn>
                        </p:par>
                      </p:childTnLst>
                    </p:cTn>
                  </p:par>
                  <p:par>
                    <p:cTn id="115" fill="hold">
                      <p:stCondLst>
                        <p:cond delay="indefinite"/>
                      </p:stCondLst>
                      <p:childTnLst>
                        <p:par>
                          <p:cTn id="116" fill="hold">
                            <p:stCondLst>
                              <p:cond delay="0"/>
                            </p:stCondLst>
                            <p:childTnLst>
                              <p:par>
                                <p:cTn id="117" presetID="1" presetClass="entr" presetSubtype="0" fill="hold" grpId="0" nodeType="clickEffect">
                                  <p:stCondLst>
                                    <p:cond delay="0"/>
                                  </p:stCondLst>
                                  <p:childTnLst>
                                    <p:set>
                                      <p:cBhvr>
                                        <p:cTn id="118" dur="1" fill="hold">
                                          <p:stCondLst>
                                            <p:cond delay="0"/>
                                          </p:stCondLst>
                                        </p:cTn>
                                        <p:tgtEl>
                                          <p:spTgt spid="5">
                                            <p:txEl>
                                              <p:pRg st="12" end="12"/>
                                            </p:txEl>
                                          </p:spTgt>
                                        </p:tgtEl>
                                        <p:attrNameLst>
                                          <p:attrName>style.visibility</p:attrName>
                                        </p:attrNameLst>
                                      </p:cBhvr>
                                      <p:to>
                                        <p:strVal val="visible"/>
                                      </p:to>
                                    </p:set>
                                  </p:childTnLst>
                                </p:cTn>
                              </p:par>
                            </p:childTnLst>
                          </p:cTn>
                        </p:par>
                      </p:childTnLst>
                    </p:cTn>
                  </p:par>
                  <p:par>
                    <p:cTn id="119" fill="hold">
                      <p:stCondLst>
                        <p:cond delay="indefinite"/>
                      </p:stCondLst>
                      <p:childTnLst>
                        <p:par>
                          <p:cTn id="120" fill="hold">
                            <p:stCondLst>
                              <p:cond delay="0"/>
                            </p:stCondLst>
                            <p:childTnLst>
                              <p:par>
                                <p:cTn id="121" presetID="1" presetClass="entr" presetSubtype="0" fill="hold" grpId="0" nodeType="clickEffect">
                                  <p:stCondLst>
                                    <p:cond delay="0"/>
                                  </p:stCondLst>
                                  <p:childTnLst>
                                    <p:set>
                                      <p:cBhvr>
                                        <p:cTn id="122" dur="1" fill="hold">
                                          <p:stCondLst>
                                            <p:cond delay="0"/>
                                          </p:stCondLst>
                                        </p:cTn>
                                        <p:tgtEl>
                                          <p:spTgt spid="5">
                                            <p:txEl>
                                              <p:pRg st="13" end="13"/>
                                            </p:txEl>
                                          </p:spTgt>
                                        </p:tgtEl>
                                        <p:attrNameLst>
                                          <p:attrName>style.visibility</p:attrName>
                                        </p:attrNameLst>
                                      </p:cBhvr>
                                      <p:to>
                                        <p:strVal val="visible"/>
                                      </p:to>
                                    </p:set>
                                  </p:childTnLst>
                                </p:cTn>
                              </p:par>
                            </p:childTnLst>
                          </p:cTn>
                        </p:par>
                      </p:childTnLst>
                    </p:cTn>
                  </p:par>
                  <p:par>
                    <p:cTn id="123" fill="hold">
                      <p:stCondLst>
                        <p:cond delay="indefinite"/>
                      </p:stCondLst>
                      <p:childTnLst>
                        <p:par>
                          <p:cTn id="124" fill="hold">
                            <p:stCondLst>
                              <p:cond delay="0"/>
                            </p:stCondLst>
                            <p:childTnLst>
                              <p:par>
                                <p:cTn id="125" presetID="1" presetClass="entr" presetSubtype="0" fill="hold" grpId="0" nodeType="clickEffect">
                                  <p:stCondLst>
                                    <p:cond delay="0"/>
                                  </p:stCondLst>
                                  <p:childTnLst>
                                    <p:set>
                                      <p:cBhvr>
                                        <p:cTn id="126" dur="1" fill="hold">
                                          <p:stCondLst>
                                            <p:cond delay="0"/>
                                          </p:stCondLst>
                                        </p:cTn>
                                        <p:tgtEl>
                                          <p:spTgt spid="5">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bldLvl="4" animBg="1"/>
      <p:bldP spid="5" grpId="0" uiExpand="1" build="p" bldLvl="4"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Passing Objects as Argument</a:t>
            </a:r>
            <a:endParaRPr lang="en-US" dirty="0"/>
          </a:p>
        </p:txBody>
      </p:sp>
      <p:sp>
        <p:nvSpPr>
          <p:cNvPr id="3" name="Content Placeholder 2"/>
          <p:cNvSpPr>
            <a:spLocks noGrp="1"/>
          </p:cNvSpPr>
          <p:nvPr>
            <p:ph idx="1"/>
          </p:nvPr>
        </p:nvSpPr>
        <p:spPr>
          <a:xfrm>
            <a:off x="131181" y="863444"/>
            <a:ext cx="2828150" cy="5590565"/>
          </a:xfrm>
        </p:spPr>
        <p:txBody>
          <a:bodyPr/>
          <a:lstStyle/>
          <a:p>
            <a:r>
              <a:rPr lang="en-US" dirty="0" smtClean="0"/>
              <a:t>In order to understand how and why we need to pass object as an argument in methods, lets see the below example.</a:t>
            </a:r>
          </a:p>
        </p:txBody>
      </p:sp>
      <p:sp>
        <p:nvSpPr>
          <p:cNvPr id="4" name="Rectangle 3"/>
          <p:cNvSpPr/>
          <p:nvPr/>
        </p:nvSpPr>
        <p:spPr>
          <a:xfrm>
            <a:off x="3050772" y="781015"/>
            <a:ext cx="5926973" cy="5755422"/>
          </a:xfrm>
          <a:prstGeom prst="rect">
            <a:avLst/>
          </a:prstGeom>
          <a:ln w="19050">
            <a:solidFill>
              <a:schemeClr val="accent1"/>
            </a:solidFill>
            <a:prstDash val="dash"/>
          </a:ln>
        </p:spPr>
        <p:txBody>
          <a:bodyPr wrap="square">
            <a:spAutoFit/>
          </a:bodyPr>
          <a:lstStyle/>
          <a:p>
            <a:r>
              <a:rPr lang="en-US" sz="1600" b="1" dirty="0">
                <a:solidFill>
                  <a:srgbClr val="7F0055"/>
                </a:solidFill>
                <a:latin typeface="Consolas" panose="020B0609020204030204" pitchFamily="49" charset="0"/>
              </a:rPr>
              <a:t>class</a:t>
            </a:r>
            <a:r>
              <a:rPr lang="en-US" sz="1600" b="1" dirty="0">
                <a:solidFill>
                  <a:srgbClr val="000000"/>
                </a:solidFill>
                <a:latin typeface="Consolas" panose="020B0609020204030204" pitchFamily="49" charset="0"/>
              </a:rPr>
              <a:t> Time{</a:t>
            </a:r>
          </a:p>
          <a:p>
            <a:pPr lvl="1"/>
            <a:r>
              <a:rPr lang="en-US" sz="1600" b="1" dirty="0" err="1">
                <a:solidFill>
                  <a:srgbClr val="7F0055"/>
                </a:solidFill>
                <a:latin typeface="Consolas" panose="020B0609020204030204" pitchFamily="49" charset="0"/>
              </a:rPr>
              <a:t>int</a:t>
            </a:r>
            <a:r>
              <a:rPr lang="en-US" sz="1600" b="1" dirty="0">
                <a:solidFill>
                  <a:srgbClr val="000000"/>
                </a:solidFill>
                <a:latin typeface="Consolas" panose="020B0609020204030204" pitchFamily="49" charset="0"/>
              </a:rPr>
              <a:t> </a:t>
            </a:r>
            <a:r>
              <a:rPr lang="en-US" sz="1600" b="1" dirty="0">
                <a:solidFill>
                  <a:srgbClr val="0000C0"/>
                </a:solidFill>
                <a:latin typeface="Consolas" panose="020B0609020204030204" pitchFamily="49" charset="0"/>
              </a:rPr>
              <a:t>hour</a:t>
            </a:r>
            <a:r>
              <a:rPr lang="en-US" sz="1600" b="1" dirty="0">
                <a:solidFill>
                  <a:srgbClr val="000000"/>
                </a:solidFill>
                <a:latin typeface="Consolas" panose="020B0609020204030204" pitchFamily="49" charset="0"/>
              </a:rPr>
              <a:t>;</a:t>
            </a:r>
          </a:p>
          <a:p>
            <a:pPr lvl="1"/>
            <a:r>
              <a:rPr lang="en-US" sz="1600" b="1" dirty="0" err="1">
                <a:solidFill>
                  <a:srgbClr val="7F0055"/>
                </a:solidFill>
                <a:latin typeface="Consolas" panose="020B0609020204030204" pitchFamily="49" charset="0"/>
              </a:rPr>
              <a:t>int</a:t>
            </a:r>
            <a:r>
              <a:rPr lang="en-US" sz="1600" b="1" dirty="0">
                <a:solidFill>
                  <a:srgbClr val="000000"/>
                </a:solidFill>
                <a:latin typeface="Consolas" panose="020B0609020204030204" pitchFamily="49" charset="0"/>
              </a:rPr>
              <a:t> </a:t>
            </a:r>
            <a:r>
              <a:rPr lang="en-US" sz="1600" b="1" dirty="0">
                <a:solidFill>
                  <a:srgbClr val="0000C0"/>
                </a:solidFill>
                <a:latin typeface="Consolas" panose="020B0609020204030204" pitchFamily="49" charset="0"/>
              </a:rPr>
              <a:t>minute</a:t>
            </a:r>
            <a:r>
              <a:rPr lang="en-US" sz="1600" b="1" dirty="0">
                <a:solidFill>
                  <a:srgbClr val="000000"/>
                </a:solidFill>
                <a:latin typeface="Consolas" panose="020B0609020204030204" pitchFamily="49" charset="0"/>
              </a:rPr>
              <a:t>;</a:t>
            </a:r>
          </a:p>
          <a:p>
            <a:pPr lvl="1"/>
            <a:r>
              <a:rPr lang="en-US" sz="1600" b="1" dirty="0" err="1">
                <a:solidFill>
                  <a:srgbClr val="7F0055"/>
                </a:solidFill>
                <a:latin typeface="Consolas" panose="020B0609020204030204" pitchFamily="49" charset="0"/>
              </a:rPr>
              <a:t>int</a:t>
            </a:r>
            <a:r>
              <a:rPr lang="en-US" sz="1600" b="1" dirty="0">
                <a:solidFill>
                  <a:srgbClr val="000000"/>
                </a:solidFill>
                <a:latin typeface="Consolas" panose="020B0609020204030204" pitchFamily="49" charset="0"/>
              </a:rPr>
              <a:t> </a:t>
            </a:r>
            <a:r>
              <a:rPr lang="en-US" sz="1600" b="1" dirty="0">
                <a:solidFill>
                  <a:srgbClr val="0000C0"/>
                </a:solidFill>
                <a:latin typeface="Consolas" panose="020B0609020204030204" pitchFamily="49" charset="0"/>
              </a:rPr>
              <a:t>second</a:t>
            </a:r>
            <a:r>
              <a:rPr lang="en-US" sz="1600" b="1" dirty="0" smtClean="0">
                <a:solidFill>
                  <a:srgbClr val="000000"/>
                </a:solidFill>
                <a:latin typeface="Consolas" panose="020B0609020204030204" pitchFamily="49" charset="0"/>
              </a:rPr>
              <a:t>;</a:t>
            </a:r>
            <a:endParaRPr lang="en-US" sz="1600" dirty="0">
              <a:latin typeface="Consolas" panose="020B0609020204030204" pitchFamily="49" charset="0"/>
            </a:endParaRPr>
          </a:p>
          <a:p>
            <a:pPr lvl="1"/>
            <a:r>
              <a:rPr lang="en-US" sz="1600" b="1" dirty="0">
                <a:solidFill>
                  <a:srgbClr val="7F0055"/>
                </a:solidFill>
                <a:latin typeface="Consolas" panose="020B0609020204030204" pitchFamily="49" charset="0"/>
              </a:rPr>
              <a:t>public</a:t>
            </a:r>
            <a:r>
              <a:rPr lang="en-US" sz="1600" b="1" dirty="0">
                <a:solidFill>
                  <a:srgbClr val="000000"/>
                </a:solidFill>
                <a:latin typeface="Consolas" panose="020B0609020204030204" pitchFamily="49" charset="0"/>
              </a:rPr>
              <a:t> Time(</a:t>
            </a:r>
            <a:r>
              <a:rPr lang="en-US" sz="1600" b="1" dirty="0" err="1">
                <a:solidFill>
                  <a:srgbClr val="7F0055"/>
                </a:solidFill>
                <a:latin typeface="Consolas" panose="020B0609020204030204" pitchFamily="49" charset="0"/>
              </a:rPr>
              <a:t>int</a:t>
            </a:r>
            <a:r>
              <a:rPr lang="en-US" sz="1600" b="1" dirty="0">
                <a:solidFill>
                  <a:srgbClr val="000000"/>
                </a:solidFill>
                <a:latin typeface="Consolas" panose="020B0609020204030204" pitchFamily="49" charset="0"/>
              </a:rPr>
              <a:t> </a:t>
            </a:r>
            <a:r>
              <a:rPr lang="en-US" sz="1600" b="1" dirty="0">
                <a:solidFill>
                  <a:srgbClr val="6A3E3E"/>
                </a:solidFill>
                <a:latin typeface="Consolas" panose="020B0609020204030204" pitchFamily="49" charset="0"/>
              </a:rPr>
              <a:t>hour</a:t>
            </a:r>
            <a:r>
              <a:rPr lang="en-US" sz="1600" b="1" dirty="0">
                <a:solidFill>
                  <a:srgbClr val="000000"/>
                </a:solidFill>
                <a:latin typeface="Consolas" panose="020B0609020204030204" pitchFamily="49" charset="0"/>
              </a:rPr>
              <a:t>, </a:t>
            </a:r>
            <a:r>
              <a:rPr lang="en-US" sz="1600" b="1" dirty="0" err="1">
                <a:solidFill>
                  <a:srgbClr val="7F0055"/>
                </a:solidFill>
                <a:latin typeface="Consolas" panose="020B0609020204030204" pitchFamily="49" charset="0"/>
              </a:rPr>
              <a:t>int</a:t>
            </a:r>
            <a:r>
              <a:rPr lang="en-US" sz="1600" b="1" dirty="0">
                <a:solidFill>
                  <a:srgbClr val="000000"/>
                </a:solidFill>
                <a:latin typeface="Consolas" panose="020B0609020204030204" pitchFamily="49" charset="0"/>
              </a:rPr>
              <a:t> </a:t>
            </a:r>
            <a:r>
              <a:rPr lang="en-US" sz="1600" b="1" dirty="0">
                <a:solidFill>
                  <a:srgbClr val="6A3E3E"/>
                </a:solidFill>
                <a:latin typeface="Consolas" panose="020B0609020204030204" pitchFamily="49" charset="0"/>
              </a:rPr>
              <a:t>minute</a:t>
            </a:r>
            <a:r>
              <a:rPr lang="en-US" sz="1600" b="1" dirty="0">
                <a:solidFill>
                  <a:srgbClr val="000000"/>
                </a:solidFill>
                <a:latin typeface="Consolas" panose="020B0609020204030204" pitchFamily="49" charset="0"/>
              </a:rPr>
              <a:t>, </a:t>
            </a:r>
            <a:r>
              <a:rPr lang="en-US" sz="1600" b="1" dirty="0" err="1">
                <a:solidFill>
                  <a:srgbClr val="7F0055"/>
                </a:solidFill>
                <a:latin typeface="Consolas" panose="020B0609020204030204" pitchFamily="49" charset="0"/>
              </a:rPr>
              <a:t>int</a:t>
            </a:r>
            <a:r>
              <a:rPr lang="en-US" sz="1600" b="1" dirty="0">
                <a:solidFill>
                  <a:srgbClr val="000000"/>
                </a:solidFill>
                <a:latin typeface="Consolas" panose="020B0609020204030204" pitchFamily="49" charset="0"/>
              </a:rPr>
              <a:t> </a:t>
            </a:r>
            <a:r>
              <a:rPr lang="en-US" sz="1600" b="1" dirty="0">
                <a:solidFill>
                  <a:srgbClr val="6A3E3E"/>
                </a:solidFill>
                <a:latin typeface="Consolas" panose="020B0609020204030204" pitchFamily="49" charset="0"/>
              </a:rPr>
              <a:t>second</a:t>
            </a:r>
            <a:r>
              <a:rPr lang="en-US" sz="1600" b="1" dirty="0">
                <a:solidFill>
                  <a:srgbClr val="000000"/>
                </a:solidFill>
                <a:latin typeface="Consolas" panose="020B0609020204030204" pitchFamily="49" charset="0"/>
              </a:rPr>
              <a:t>) {</a:t>
            </a:r>
          </a:p>
          <a:p>
            <a:pPr lvl="2"/>
            <a:r>
              <a:rPr lang="en-US" sz="1600" b="1" dirty="0" err="1">
                <a:solidFill>
                  <a:srgbClr val="7F0055"/>
                </a:solidFill>
                <a:latin typeface="Consolas" panose="020B0609020204030204" pitchFamily="49" charset="0"/>
              </a:rPr>
              <a:t>this</a:t>
            </a:r>
            <a:r>
              <a:rPr lang="en-US" sz="1600" b="1" dirty="0" err="1">
                <a:solidFill>
                  <a:srgbClr val="000000"/>
                </a:solidFill>
                <a:latin typeface="Consolas" panose="020B0609020204030204" pitchFamily="49" charset="0"/>
              </a:rPr>
              <a:t>.</a:t>
            </a:r>
            <a:r>
              <a:rPr lang="en-US" sz="1600" b="1" dirty="0" err="1">
                <a:solidFill>
                  <a:srgbClr val="0000C0"/>
                </a:solidFill>
                <a:latin typeface="Consolas" panose="020B0609020204030204" pitchFamily="49" charset="0"/>
              </a:rPr>
              <a:t>second</a:t>
            </a:r>
            <a:r>
              <a:rPr lang="en-US" sz="1600" b="1" dirty="0">
                <a:solidFill>
                  <a:srgbClr val="000000"/>
                </a:solidFill>
                <a:latin typeface="Consolas" panose="020B0609020204030204" pitchFamily="49" charset="0"/>
              </a:rPr>
              <a:t> = </a:t>
            </a:r>
            <a:r>
              <a:rPr lang="en-US" sz="1600" b="1" dirty="0">
                <a:solidFill>
                  <a:srgbClr val="6A3E3E"/>
                </a:solidFill>
                <a:latin typeface="Consolas" panose="020B0609020204030204" pitchFamily="49" charset="0"/>
              </a:rPr>
              <a:t>second</a:t>
            </a:r>
            <a:r>
              <a:rPr lang="en-US" sz="1600" b="1" dirty="0">
                <a:solidFill>
                  <a:srgbClr val="000000"/>
                </a:solidFill>
                <a:latin typeface="Consolas" panose="020B0609020204030204" pitchFamily="49" charset="0"/>
              </a:rPr>
              <a:t>;</a:t>
            </a:r>
          </a:p>
          <a:p>
            <a:pPr lvl="2"/>
            <a:r>
              <a:rPr lang="en-US" sz="1600" b="1" dirty="0" err="1">
                <a:solidFill>
                  <a:srgbClr val="7F0055"/>
                </a:solidFill>
                <a:latin typeface="Consolas" panose="020B0609020204030204" pitchFamily="49" charset="0"/>
              </a:rPr>
              <a:t>this</a:t>
            </a:r>
            <a:r>
              <a:rPr lang="en-US" sz="1600" b="1" dirty="0" err="1">
                <a:solidFill>
                  <a:srgbClr val="000000"/>
                </a:solidFill>
                <a:latin typeface="Consolas" panose="020B0609020204030204" pitchFamily="49" charset="0"/>
              </a:rPr>
              <a:t>.</a:t>
            </a:r>
            <a:r>
              <a:rPr lang="en-US" sz="1600" b="1" dirty="0" err="1">
                <a:solidFill>
                  <a:srgbClr val="0000C0"/>
                </a:solidFill>
                <a:latin typeface="Consolas" panose="020B0609020204030204" pitchFamily="49" charset="0"/>
              </a:rPr>
              <a:t>minute</a:t>
            </a:r>
            <a:r>
              <a:rPr lang="en-US" sz="1600" b="1" dirty="0">
                <a:solidFill>
                  <a:srgbClr val="000000"/>
                </a:solidFill>
                <a:latin typeface="Consolas" panose="020B0609020204030204" pitchFamily="49" charset="0"/>
              </a:rPr>
              <a:t> = </a:t>
            </a:r>
            <a:r>
              <a:rPr lang="en-US" sz="1600" b="1" dirty="0">
                <a:solidFill>
                  <a:srgbClr val="6A3E3E"/>
                </a:solidFill>
                <a:latin typeface="Consolas" panose="020B0609020204030204" pitchFamily="49" charset="0"/>
              </a:rPr>
              <a:t>minute</a:t>
            </a:r>
            <a:r>
              <a:rPr lang="en-US" sz="1600" b="1" dirty="0">
                <a:solidFill>
                  <a:srgbClr val="000000"/>
                </a:solidFill>
                <a:latin typeface="Consolas" panose="020B0609020204030204" pitchFamily="49" charset="0"/>
              </a:rPr>
              <a:t>;</a:t>
            </a:r>
          </a:p>
          <a:p>
            <a:pPr lvl="2"/>
            <a:r>
              <a:rPr lang="en-US" sz="1600" b="1" dirty="0" err="1">
                <a:solidFill>
                  <a:srgbClr val="7F0055"/>
                </a:solidFill>
                <a:latin typeface="Consolas" panose="020B0609020204030204" pitchFamily="49" charset="0"/>
              </a:rPr>
              <a:t>this</a:t>
            </a:r>
            <a:r>
              <a:rPr lang="en-US" sz="1600" b="1" dirty="0" err="1">
                <a:solidFill>
                  <a:srgbClr val="000000"/>
                </a:solidFill>
                <a:latin typeface="Consolas" panose="020B0609020204030204" pitchFamily="49" charset="0"/>
              </a:rPr>
              <a:t>.</a:t>
            </a:r>
            <a:r>
              <a:rPr lang="en-US" sz="1600" b="1" dirty="0" err="1">
                <a:solidFill>
                  <a:srgbClr val="0000C0"/>
                </a:solidFill>
                <a:latin typeface="Consolas" panose="020B0609020204030204" pitchFamily="49" charset="0"/>
              </a:rPr>
              <a:t>hour</a:t>
            </a:r>
            <a:r>
              <a:rPr lang="en-US" sz="1600" b="1" dirty="0">
                <a:solidFill>
                  <a:srgbClr val="000000"/>
                </a:solidFill>
                <a:latin typeface="Consolas" panose="020B0609020204030204" pitchFamily="49" charset="0"/>
              </a:rPr>
              <a:t> = </a:t>
            </a:r>
            <a:r>
              <a:rPr lang="en-US" sz="1600" b="1" dirty="0">
                <a:solidFill>
                  <a:srgbClr val="6A3E3E"/>
                </a:solidFill>
                <a:latin typeface="Consolas" panose="020B0609020204030204" pitchFamily="49" charset="0"/>
              </a:rPr>
              <a:t>hour</a:t>
            </a:r>
            <a:r>
              <a:rPr lang="en-US" sz="1600" b="1" dirty="0">
                <a:solidFill>
                  <a:srgbClr val="000000"/>
                </a:solidFill>
                <a:latin typeface="Consolas" panose="020B0609020204030204" pitchFamily="49" charset="0"/>
              </a:rPr>
              <a:t>;</a:t>
            </a:r>
          </a:p>
          <a:p>
            <a:pPr lvl="1"/>
            <a:r>
              <a:rPr lang="en-US" sz="1600" dirty="0" smtClean="0">
                <a:solidFill>
                  <a:srgbClr val="000000"/>
                </a:solidFill>
                <a:latin typeface="Consolas" panose="020B0609020204030204" pitchFamily="49" charset="0"/>
              </a:rPr>
              <a:t>}</a:t>
            </a:r>
            <a:endParaRPr lang="en-US" sz="1600" dirty="0">
              <a:latin typeface="Consolas" panose="020B0609020204030204" pitchFamily="49" charset="0"/>
            </a:endParaRPr>
          </a:p>
          <a:p>
            <a:pPr lvl="1"/>
            <a:r>
              <a:rPr lang="en-US" sz="1600" b="1" dirty="0">
                <a:solidFill>
                  <a:srgbClr val="7F0055"/>
                </a:solidFill>
                <a:latin typeface="Consolas" panose="020B0609020204030204" pitchFamily="49" charset="0"/>
              </a:rPr>
              <a:t>void</a:t>
            </a:r>
            <a:r>
              <a:rPr lang="en-US" sz="1600" b="1" dirty="0">
                <a:solidFill>
                  <a:srgbClr val="000000"/>
                </a:solidFill>
                <a:latin typeface="Consolas" panose="020B0609020204030204" pitchFamily="49" charset="0"/>
              </a:rPr>
              <a:t> add(Time </a:t>
            </a:r>
            <a:r>
              <a:rPr lang="en-US" sz="1600" b="1" dirty="0">
                <a:solidFill>
                  <a:srgbClr val="6A3E3E"/>
                </a:solidFill>
                <a:latin typeface="Consolas" panose="020B0609020204030204" pitchFamily="49" charset="0"/>
              </a:rPr>
              <a:t>t</a:t>
            </a:r>
            <a:r>
              <a:rPr lang="en-US" sz="1600" b="1" dirty="0">
                <a:solidFill>
                  <a:srgbClr val="000000"/>
                </a:solidFill>
                <a:latin typeface="Consolas" panose="020B0609020204030204" pitchFamily="49" charset="0"/>
              </a:rPr>
              <a:t>) {</a:t>
            </a:r>
          </a:p>
          <a:p>
            <a:pPr lvl="2"/>
            <a:r>
              <a:rPr lang="en-US" sz="1600" b="1" dirty="0" err="1">
                <a:solidFill>
                  <a:srgbClr val="7F0055"/>
                </a:solidFill>
                <a:latin typeface="Consolas" panose="020B0609020204030204" pitchFamily="49" charset="0"/>
              </a:rPr>
              <a:t>this</a:t>
            </a:r>
            <a:r>
              <a:rPr lang="en-US" sz="1600" b="1" dirty="0" err="1">
                <a:solidFill>
                  <a:srgbClr val="000000"/>
                </a:solidFill>
                <a:latin typeface="Consolas" panose="020B0609020204030204" pitchFamily="49" charset="0"/>
              </a:rPr>
              <a:t>.</a:t>
            </a:r>
            <a:r>
              <a:rPr lang="en-US" sz="1600" b="1" dirty="0" err="1">
                <a:solidFill>
                  <a:srgbClr val="0000C0"/>
                </a:solidFill>
                <a:latin typeface="Consolas" panose="020B0609020204030204" pitchFamily="49" charset="0"/>
              </a:rPr>
              <a:t>second</a:t>
            </a:r>
            <a:r>
              <a:rPr lang="en-US" sz="1600" b="1" dirty="0">
                <a:solidFill>
                  <a:srgbClr val="000000"/>
                </a:solidFill>
                <a:latin typeface="Consolas" panose="020B0609020204030204" pitchFamily="49" charset="0"/>
              </a:rPr>
              <a:t> += </a:t>
            </a:r>
            <a:r>
              <a:rPr lang="en-US" sz="1600" b="1" dirty="0" err="1">
                <a:solidFill>
                  <a:srgbClr val="6A3E3E"/>
                </a:solidFill>
                <a:latin typeface="Consolas" panose="020B0609020204030204" pitchFamily="49" charset="0"/>
              </a:rPr>
              <a:t>t</a:t>
            </a:r>
            <a:r>
              <a:rPr lang="en-US" sz="1600" b="1" dirty="0" err="1">
                <a:solidFill>
                  <a:srgbClr val="000000"/>
                </a:solidFill>
                <a:latin typeface="Consolas" panose="020B0609020204030204" pitchFamily="49" charset="0"/>
              </a:rPr>
              <a:t>.</a:t>
            </a:r>
            <a:r>
              <a:rPr lang="en-US" sz="1600" b="1" dirty="0" err="1">
                <a:solidFill>
                  <a:srgbClr val="0000C0"/>
                </a:solidFill>
                <a:latin typeface="Consolas" panose="020B0609020204030204" pitchFamily="49" charset="0"/>
              </a:rPr>
              <a:t>second</a:t>
            </a:r>
            <a:r>
              <a:rPr lang="en-US" sz="1600" b="1" dirty="0">
                <a:solidFill>
                  <a:srgbClr val="000000"/>
                </a:solidFill>
                <a:latin typeface="Consolas" panose="020B0609020204030204" pitchFamily="49" charset="0"/>
              </a:rPr>
              <a:t>;</a:t>
            </a:r>
          </a:p>
          <a:p>
            <a:pPr lvl="2"/>
            <a:r>
              <a:rPr lang="en-US" sz="1600" b="1" dirty="0">
                <a:solidFill>
                  <a:srgbClr val="7F0055"/>
                </a:solidFill>
                <a:latin typeface="Consolas" panose="020B0609020204030204" pitchFamily="49" charset="0"/>
              </a:rPr>
              <a:t>if</a:t>
            </a:r>
            <a:r>
              <a:rPr lang="en-US" sz="1600" b="1" dirty="0">
                <a:solidFill>
                  <a:srgbClr val="000000"/>
                </a:solidFill>
                <a:latin typeface="Consolas" panose="020B0609020204030204" pitchFamily="49" charset="0"/>
              </a:rPr>
              <a:t>(</a:t>
            </a:r>
            <a:r>
              <a:rPr lang="en-US" sz="1600" b="1" dirty="0" err="1">
                <a:solidFill>
                  <a:srgbClr val="7F0055"/>
                </a:solidFill>
                <a:latin typeface="Consolas" panose="020B0609020204030204" pitchFamily="49" charset="0"/>
              </a:rPr>
              <a:t>this</a:t>
            </a:r>
            <a:r>
              <a:rPr lang="en-US" sz="1600" b="1" dirty="0" err="1">
                <a:solidFill>
                  <a:srgbClr val="000000"/>
                </a:solidFill>
                <a:latin typeface="Consolas" panose="020B0609020204030204" pitchFamily="49" charset="0"/>
              </a:rPr>
              <a:t>.</a:t>
            </a:r>
            <a:r>
              <a:rPr lang="en-US" sz="1600" b="1" dirty="0" err="1">
                <a:solidFill>
                  <a:srgbClr val="0000C0"/>
                </a:solidFill>
                <a:latin typeface="Consolas" panose="020B0609020204030204" pitchFamily="49" charset="0"/>
              </a:rPr>
              <a:t>second</a:t>
            </a:r>
            <a:r>
              <a:rPr lang="en-US" sz="1600" b="1" dirty="0">
                <a:solidFill>
                  <a:srgbClr val="000000"/>
                </a:solidFill>
                <a:latin typeface="Consolas" panose="020B0609020204030204" pitchFamily="49" charset="0"/>
              </a:rPr>
              <a:t>&gt;=60) {</a:t>
            </a:r>
          </a:p>
          <a:p>
            <a:pPr lvl="3"/>
            <a:r>
              <a:rPr lang="en-US" sz="1600" b="1" dirty="0" err="1">
                <a:solidFill>
                  <a:srgbClr val="7F0055"/>
                </a:solidFill>
                <a:latin typeface="Consolas" panose="020B0609020204030204" pitchFamily="49" charset="0"/>
              </a:rPr>
              <a:t>this</a:t>
            </a:r>
            <a:r>
              <a:rPr lang="en-US" sz="1600" b="1" dirty="0" err="1">
                <a:solidFill>
                  <a:srgbClr val="000000"/>
                </a:solidFill>
                <a:latin typeface="Consolas" panose="020B0609020204030204" pitchFamily="49" charset="0"/>
              </a:rPr>
              <a:t>.</a:t>
            </a:r>
            <a:r>
              <a:rPr lang="en-US" sz="1600" b="1" dirty="0" err="1">
                <a:solidFill>
                  <a:srgbClr val="0000C0"/>
                </a:solidFill>
                <a:latin typeface="Consolas" panose="020B0609020204030204" pitchFamily="49" charset="0"/>
              </a:rPr>
              <a:t>minute</a:t>
            </a:r>
            <a:r>
              <a:rPr lang="en-US" sz="1600" b="1" dirty="0">
                <a:solidFill>
                  <a:srgbClr val="000000"/>
                </a:solidFill>
                <a:latin typeface="Consolas" panose="020B0609020204030204" pitchFamily="49" charset="0"/>
              </a:rPr>
              <a:t>++;</a:t>
            </a:r>
          </a:p>
          <a:p>
            <a:pPr lvl="3"/>
            <a:r>
              <a:rPr lang="en-US" sz="1600" b="1" dirty="0" err="1">
                <a:solidFill>
                  <a:srgbClr val="7F0055"/>
                </a:solidFill>
                <a:latin typeface="Consolas" panose="020B0609020204030204" pitchFamily="49" charset="0"/>
              </a:rPr>
              <a:t>this</a:t>
            </a:r>
            <a:r>
              <a:rPr lang="en-US" sz="1600" b="1" dirty="0" err="1">
                <a:solidFill>
                  <a:srgbClr val="000000"/>
                </a:solidFill>
                <a:latin typeface="Consolas" panose="020B0609020204030204" pitchFamily="49" charset="0"/>
              </a:rPr>
              <a:t>.</a:t>
            </a:r>
            <a:r>
              <a:rPr lang="en-US" sz="1600" b="1" dirty="0" err="1">
                <a:solidFill>
                  <a:srgbClr val="0000C0"/>
                </a:solidFill>
                <a:latin typeface="Consolas" panose="020B0609020204030204" pitchFamily="49" charset="0"/>
              </a:rPr>
              <a:t>second</a:t>
            </a:r>
            <a:r>
              <a:rPr lang="en-US" sz="1600" b="1" dirty="0">
                <a:solidFill>
                  <a:srgbClr val="000000"/>
                </a:solidFill>
                <a:latin typeface="Consolas" panose="020B0609020204030204" pitchFamily="49" charset="0"/>
              </a:rPr>
              <a:t>-=60;</a:t>
            </a:r>
          </a:p>
          <a:p>
            <a:pPr lvl="2"/>
            <a:r>
              <a:rPr lang="en-US" sz="1600" dirty="0">
                <a:solidFill>
                  <a:srgbClr val="000000"/>
                </a:solidFill>
                <a:latin typeface="Consolas" panose="020B0609020204030204" pitchFamily="49" charset="0"/>
              </a:rPr>
              <a:t>}</a:t>
            </a:r>
          </a:p>
          <a:p>
            <a:pPr lvl="2"/>
            <a:r>
              <a:rPr lang="en-US" sz="1600" b="1" dirty="0" err="1">
                <a:solidFill>
                  <a:srgbClr val="7F0055"/>
                </a:solidFill>
                <a:latin typeface="Consolas" panose="020B0609020204030204" pitchFamily="49" charset="0"/>
              </a:rPr>
              <a:t>this</a:t>
            </a:r>
            <a:r>
              <a:rPr lang="en-US" sz="1600" b="1" dirty="0" err="1">
                <a:solidFill>
                  <a:srgbClr val="000000"/>
                </a:solidFill>
                <a:latin typeface="Consolas" panose="020B0609020204030204" pitchFamily="49" charset="0"/>
              </a:rPr>
              <a:t>.</a:t>
            </a:r>
            <a:r>
              <a:rPr lang="en-US" sz="1600" b="1" dirty="0" err="1">
                <a:solidFill>
                  <a:srgbClr val="0000C0"/>
                </a:solidFill>
                <a:latin typeface="Consolas" panose="020B0609020204030204" pitchFamily="49" charset="0"/>
              </a:rPr>
              <a:t>minute</a:t>
            </a:r>
            <a:r>
              <a:rPr lang="en-US" sz="1600" b="1" dirty="0">
                <a:solidFill>
                  <a:srgbClr val="000000"/>
                </a:solidFill>
                <a:latin typeface="Consolas" panose="020B0609020204030204" pitchFamily="49" charset="0"/>
              </a:rPr>
              <a:t> += </a:t>
            </a:r>
            <a:r>
              <a:rPr lang="en-US" sz="1600" b="1" dirty="0" err="1">
                <a:solidFill>
                  <a:srgbClr val="6A3E3E"/>
                </a:solidFill>
                <a:latin typeface="Consolas" panose="020B0609020204030204" pitchFamily="49" charset="0"/>
              </a:rPr>
              <a:t>t</a:t>
            </a:r>
            <a:r>
              <a:rPr lang="en-US" sz="1600" b="1" dirty="0" err="1">
                <a:solidFill>
                  <a:srgbClr val="000000"/>
                </a:solidFill>
                <a:latin typeface="Consolas" panose="020B0609020204030204" pitchFamily="49" charset="0"/>
              </a:rPr>
              <a:t>.</a:t>
            </a:r>
            <a:r>
              <a:rPr lang="en-US" sz="1600" b="1" dirty="0" err="1">
                <a:solidFill>
                  <a:srgbClr val="0000C0"/>
                </a:solidFill>
                <a:latin typeface="Consolas" panose="020B0609020204030204" pitchFamily="49" charset="0"/>
              </a:rPr>
              <a:t>minute</a:t>
            </a:r>
            <a:r>
              <a:rPr lang="en-US" sz="1600" b="1" dirty="0">
                <a:solidFill>
                  <a:srgbClr val="000000"/>
                </a:solidFill>
                <a:latin typeface="Consolas" panose="020B0609020204030204" pitchFamily="49" charset="0"/>
              </a:rPr>
              <a:t>;</a:t>
            </a:r>
          </a:p>
          <a:p>
            <a:pPr lvl="2"/>
            <a:r>
              <a:rPr lang="en-US" sz="1600" b="1" dirty="0">
                <a:solidFill>
                  <a:srgbClr val="7F0055"/>
                </a:solidFill>
                <a:latin typeface="Consolas" panose="020B0609020204030204" pitchFamily="49" charset="0"/>
              </a:rPr>
              <a:t>if</a:t>
            </a:r>
            <a:r>
              <a:rPr lang="en-US" sz="1600" b="1" dirty="0">
                <a:solidFill>
                  <a:srgbClr val="000000"/>
                </a:solidFill>
                <a:latin typeface="Consolas" panose="020B0609020204030204" pitchFamily="49" charset="0"/>
              </a:rPr>
              <a:t>(</a:t>
            </a:r>
            <a:r>
              <a:rPr lang="en-US" sz="1600" b="1" dirty="0" err="1">
                <a:solidFill>
                  <a:srgbClr val="7F0055"/>
                </a:solidFill>
                <a:latin typeface="Consolas" panose="020B0609020204030204" pitchFamily="49" charset="0"/>
              </a:rPr>
              <a:t>this</a:t>
            </a:r>
            <a:r>
              <a:rPr lang="en-US" sz="1600" b="1" dirty="0" err="1">
                <a:solidFill>
                  <a:srgbClr val="000000"/>
                </a:solidFill>
                <a:latin typeface="Consolas" panose="020B0609020204030204" pitchFamily="49" charset="0"/>
              </a:rPr>
              <a:t>.</a:t>
            </a:r>
            <a:r>
              <a:rPr lang="en-US" sz="1600" b="1" dirty="0" err="1">
                <a:solidFill>
                  <a:srgbClr val="0000C0"/>
                </a:solidFill>
                <a:latin typeface="Consolas" panose="020B0609020204030204" pitchFamily="49" charset="0"/>
              </a:rPr>
              <a:t>minute</a:t>
            </a:r>
            <a:r>
              <a:rPr lang="en-US" sz="1600" b="1" dirty="0">
                <a:solidFill>
                  <a:srgbClr val="000000"/>
                </a:solidFill>
                <a:latin typeface="Consolas" panose="020B0609020204030204" pitchFamily="49" charset="0"/>
              </a:rPr>
              <a:t>&gt;=60) {</a:t>
            </a:r>
          </a:p>
          <a:p>
            <a:pPr lvl="3"/>
            <a:r>
              <a:rPr lang="en-US" sz="1600" b="1" dirty="0" err="1">
                <a:solidFill>
                  <a:srgbClr val="7F0055"/>
                </a:solidFill>
                <a:latin typeface="Consolas" panose="020B0609020204030204" pitchFamily="49" charset="0"/>
              </a:rPr>
              <a:t>this</a:t>
            </a:r>
            <a:r>
              <a:rPr lang="en-US" sz="1600" b="1" dirty="0" err="1">
                <a:solidFill>
                  <a:srgbClr val="000000"/>
                </a:solidFill>
                <a:latin typeface="Consolas" panose="020B0609020204030204" pitchFamily="49" charset="0"/>
              </a:rPr>
              <a:t>.</a:t>
            </a:r>
            <a:r>
              <a:rPr lang="en-US" sz="1600" b="1" dirty="0" err="1">
                <a:solidFill>
                  <a:srgbClr val="0000C0"/>
                </a:solidFill>
                <a:latin typeface="Consolas" panose="020B0609020204030204" pitchFamily="49" charset="0"/>
              </a:rPr>
              <a:t>hour</a:t>
            </a:r>
            <a:r>
              <a:rPr lang="en-US" sz="1600" b="1" dirty="0">
                <a:solidFill>
                  <a:srgbClr val="000000"/>
                </a:solidFill>
                <a:latin typeface="Consolas" panose="020B0609020204030204" pitchFamily="49" charset="0"/>
              </a:rPr>
              <a:t>++;</a:t>
            </a:r>
          </a:p>
          <a:p>
            <a:pPr lvl="3"/>
            <a:r>
              <a:rPr lang="en-US" sz="1600" b="1" dirty="0" err="1">
                <a:solidFill>
                  <a:srgbClr val="7F0055"/>
                </a:solidFill>
                <a:latin typeface="Consolas" panose="020B0609020204030204" pitchFamily="49" charset="0"/>
              </a:rPr>
              <a:t>this</a:t>
            </a:r>
            <a:r>
              <a:rPr lang="en-US" sz="1600" b="1" dirty="0" err="1">
                <a:solidFill>
                  <a:srgbClr val="000000"/>
                </a:solidFill>
                <a:latin typeface="Consolas" panose="020B0609020204030204" pitchFamily="49" charset="0"/>
              </a:rPr>
              <a:t>.</a:t>
            </a:r>
            <a:r>
              <a:rPr lang="en-US" sz="1600" b="1" dirty="0" err="1">
                <a:solidFill>
                  <a:srgbClr val="0000C0"/>
                </a:solidFill>
                <a:latin typeface="Consolas" panose="020B0609020204030204" pitchFamily="49" charset="0"/>
              </a:rPr>
              <a:t>minute</a:t>
            </a:r>
            <a:r>
              <a:rPr lang="en-US" sz="1600" b="1" dirty="0">
                <a:solidFill>
                  <a:srgbClr val="000000"/>
                </a:solidFill>
                <a:latin typeface="Consolas" panose="020B0609020204030204" pitchFamily="49" charset="0"/>
              </a:rPr>
              <a:t>-=60;</a:t>
            </a:r>
          </a:p>
          <a:p>
            <a:pPr lvl="2"/>
            <a:r>
              <a:rPr lang="en-US" sz="1600" dirty="0">
                <a:solidFill>
                  <a:srgbClr val="000000"/>
                </a:solidFill>
                <a:latin typeface="Consolas" panose="020B0609020204030204" pitchFamily="49" charset="0"/>
              </a:rPr>
              <a:t>}</a:t>
            </a:r>
          </a:p>
          <a:p>
            <a:pPr lvl="2"/>
            <a:r>
              <a:rPr lang="en-US" sz="1600" b="1" dirty="0" err="1">
                <a:solidFill>
                  <a:srgbClr val="7F0055"/>
                </a:solidFill>
                <a:latin typeface="Consolas" panose="020B0609020204030204" pitchFamily="49" charset="0"/>
              </a:rPr>
              <a:t>this</a:t>
            </a:r>
            <a:r>
              <a:rPr lang="en-US" sz="1600" b="1" dirty="0" err="1">
                <a:solidFill>
                  <a:srgbClr val="000000"/>
                </a:solidFill>
                <a:latin typeface="Consolas" panose="020B0609020204030204" pitchFamily="49" charset="0"/>
              </a:rPr>
              <a:t>.</a:t>
            </a:r>
            <a:r>
              <a:rPr lang="en-US" sz="1600" b="1" dirty="0" err="1">
                <a:solidFill>
                  <a:srgbClr val="0000C0"/>
                </a:solidFill>
                <a:latin typeface="Consolas" panose="020B0609020204030204" pitchFamily="49" charset="0"/>
              </a:rPr>
              <a:t>hour</a:t>
            </a:r>
            <a:r>
              <a:rPr lang="en-US" sz="1600" b="1" dirty="0">
                <a:solidFill>
                  <a:srgbClr val="000000"/>
                </a:solidFill>
                <a:latin typeface="Consolas" panose="020B0609020204030204" pitchFamily="49" charset="0"/>
              </a:rPr>
              <a:t> += </a:t>
            </a:r>
            <a:r>
              <a:rPr lang="en-US" sz="1600" b="1" dirty="0" err="1">
                <a:solidFill>
                  <a:srgbClr val="6A3E3E"/>
                </a:solidFill>
                <a:latin typeface="Consolas" panose="020B0609020204030204" pitchFamily="49" charset="0"/>
              </a:rPr>
              <a:t>t</a:t>
            </a:r>
            <a:r>
              <a:rPr lang="en-US" sz="1600" b="1" dirty="0" err="1">
                <a:solidFill>
                  <a:srgbClr val="000000"/>
                </a:solidFill>
                <a:latin typeface="Consolas" panose="020B0609020204030204" pitchFamily="49" charset="0"/>
              </a:rPr>
              <a:t>.</a:t>
            </a:r>
            <a:r>
              <a:rPr lang="en-US" sz="1600" b="1" dirty="0" err="1">
                <a:solidFill>
                  <a:srgbClr val="0000C0"/>
                </a:solidFill>
                <a:latin typeface="Consolas" panose="020B0609020204030204" pitchFamily="49" charset="0"/>
              </a:rPr>
              <a:t>hour</a:t>
            </a:r>
            <a:r>
              <a:rPr lang="en-US" sz="1600" b="1" dirty="0">
                <a:solidFill>
                  <a:srgbClr val="000000"/>
                </a:solidFill>
                <a:latin typeface="Consolas" panose="020B0609020204030204" pitchFamily="49" charset="0"/>
              </a:rPr>
              <a:t>;</a:t>
            </a:r>
          </a:p>
          <a:p>
            <a:pPr lvl="1"/>
            <a:r>
              <a:rPr lang="en-US" sz="1600" dirty="0">
                <a:solidFill>
                  <a:srgbClr val="000000"/>
                </a:solidFill>
                <a:latin typeface="Consolas" panose="020B0609020204030204" pitchFamily="49" charset="0"/>
              </a:rPr>
              <a:t>}</a:t>
            </a:r>
          </a:p>
          <a:p>
            <a:r>
              <a:rPr lang="en-US" sz="1600" dirty="0">
                <a:solidFill>
                  <a:srgbClr val="000000"/>
                </a:solidFill>
                <a:latin typeface="Consolas" panose="020B0609020204030204" pitchFamily="49" charset="0"/>
              </a:rPr>
              <a:t>}</a:t>
            </a:r>
          </a:p>
        </p:txBody>
      </p:sp>
      <p:sp>
        <p:nvSpPr>
          <p:cNvPr id="5" name="Rectangle 4"/>
          <p:cNvSpPr/>
          <p:nvPr/>
        </p:nvSpPr>
        <p:spPr>
          <a:xfrm>
            <a:off x="6927583" y="2942122"/>
            <a:ext cx="5200688" cy="2862322"/>
          </a:xfrm>
          <a:prstGeom prst="rect">
            <a:avLst/>
          </a:prstGeom>
          <a:solidFill>
            <a:schemeClr val="bg2"/>
          </a:solidFill>
          <a:ln w="19050">
            <a:solidFill>
              <a:schemeClr val="accent1"/>
            </a:solidFill>
            <a:prstDash val="dash"/>
          </a:ln>
        </p:spPr>
        <p:txBody>
          <a:bodyPr wrap="square">
            <a:spAutoFit/>
          </a:bodyPr>
          <a:lstStyle/>
          <a:p>
            <a:r>
              <a:rPr lang="en-US" sz="1600" b="1" dirty="0">
                <a:solidFill>
                  <a:srgbClr val="7F0055"/>
                </a:solidFill>
                <a:latin typeface="Consolas" panose="020B0609020204030204" pitchFamily="49" charset="0"/>
              </a:rPr>
              <a:t>public</a:t>
            </a:r>
            <a:r>
              <a:rPr lang="en-US" sz="1600" b="1" dirty="0">
                <a:solidFill>
                  <a:srgbClr val="000000"/>
                </a:solidFill>
                <a:latin typeface="Consolas" panose="020B0609020204030204" pitchFamily="49" charset="0"/>
              </a:rPr>
              <a:t> </a:t>
            </a:r>
            <a:r>
              <a:rPr lang="en-US" sz="1600" b="1" dirty="0">
                <a:solidFill>
                  <a:srgbClr val="7F0055"/>
                </a:solidFill>
                <a:latin typeface="Consolas" panose="020B0609020204030204" pitchFamily="49" charset="0"/>
              </a:rPr>
              <a:t>class</a:t>
            </a:r>
            <a:r>
              <a:rPr lang="en-US" sz="1600" b="1" dirty="0">
                <a:solidFill>
                  <a:srgbClr val="000000"/>
                </a:solidFill>
                <a:latin typeface="Consolas" panose="020B0609020204030204" pitchFamily="49" charset="0"/>
              </a:rPr>
              <a:t> </a:t>
            </a:r>
            <a:r>
              <a:rPr lang="en-US" sz="1600" b="1" dirty="0" err="1">
                <a:solidFill>
                  <a:srgbClr val="000000"/>
                </a:solidFill>
                <a:latin typeface="Consolas" panose="020B0609020204030204" pitchFamily="49" charset="0"/>
              </a:rPr>
              <a:t>TimeDemo</a:t>
            </a:r>
            <a:r>
              <a:rPr lang="en-US" sz="1600" b="1" dirty="0">
                <a:solidFill>
                  <a:srgbClr val="000000"/>
                </a:solidFill>
                <a:latin typeface="Consolas" panose="020B0609020204030204" pitchFamily="49" charset="0"/>
              </a:rPr>
              <a:t> {</a:t>
            </a:r>
          </a:p>
          <a:p>
            <a:pPr lvl="1"/>
            <a:r>
              <a:rPr lang="en-US" sz="1600" b="1" dirty="0">
                <a:solidFill>
                  <a:srgbClr val="7F0055"/>
                </a:solidFill>
                <a:latin typeface="Consolas" panose="020B0609020204030204" pitchFamily="49" charset="0"/>
              </a:rPr>
              <a:t>public</a:t>
            </a:r>
            <a:r>
              <a:rPr lang="en-US" sz="1600" b="1" dirty="0">
                <a:solidFill>
                  <a:srgbClr val="000000"/>
                </a:solidFill>
                <a:latin typeface="Consolas" panose="020B0609020204030204" pitchFamily="49" charset="0"/>
              </a:rPr>
              <a:t> </a:t>
            </a:r>
            <a:r>
              <a:rPr lang="en-US" sz="1600" b="1" dirty="0">
                <a:solidFill>
                  <a:srgbClr val="7F0055"/>
                </a:solidFill>
                <a:latin typeface="Consolas" panose="020B0609020204030204" pitchFamily="49" charset="0"/>
              </a:rPr>
              <a:t>static</a:t>
            </a:r>
            <a:r>
              <a:rPr lang="en-US" sz="1600" b="1" dirty="0">
                <a:solidFill>
                  <a:srgbClr val="000000"/>
                </a:solidFill>
                <a:latin typeface="Consolas" panose="020B0609020204030204" pitchFamily="49" charset="0"/>
              </a:rPr>
              <a:t> </a:t>
            </a:r>
            <a:r>
              <a:rPr lang="en-US" sz="1600" b="1" dirty="0">
                <a:solidFill>
                  <a:srgbClr val="7F0055"/>
                </a:solidFill>
                <a:latin typeface="Consolas" panose="020B0609020204030204" pitchFamily="49" charset="0"/>
              </a:rPr>
              <a:t>void</a:t>
            </a:r>
            <a:r>
              <a:rPr lang="en-US" sz="1600" b="1" dirty="0">
                <a:solidFill>
                  <a:srgbClr val="000000"/>
                </a:solidFill>
                <a:latin typeface="Consolas" panose="020B0609020204030204" pitchFamily="49" charset="0"/>
              </a:rPr>
              <a:t> main(String[] </a:t>
            </a:r>
            <a:r>
              <a:rPr lang="en-US" sz="1600" b="1" dirty="0" err="1">
                <a:solidFill>
                  <a:srgbClr val="6A3E3E"/>
                </a:solidFill>
                <a:latin typeface="Consolas" panose="020B0609020204030204" pitchFamily="49" charset="0"/>
              </a:rPr>
              <a:t>args</a:t>
            </a:r>
            <a:r>
              <a:rPr lang="en-US" sz="1600" b="1" dirty="0">
                <a:solidFill>
                  <a:srgbClr val="000000"/>
                </a:solidFill>
                <a:latin typeface="Consolas" panose="020B0609020204030204" pitchFamily="49" charset="0"/>
              </a:rPr>
              <a:t>) {</a:t>
            </a:r>
          </a:p>
          <a:p>
            <a:pPr lvl="2"/>
            <a:r>
              <a:rPr lang="en-US" sz="1600" dirty="0">
                <a:solidFill>
                  <a:srgbClr val="000000"/>
                </a:solidFill>
                <a:latin typeface="Consolas" panose="020B0609020204030204" pitchFamily="49" charset="0"/>
              </a:rPr>
              <a:t>Time </a:t>
            </a:r>
            <a:r>
              <a:rPr lang="en-US" sz="1600" dirty="0">
                <a:solidFill>
                  <a:srgbClr val="6A3E3E"/>
                </a:solidFill>
                <a:latin typeface="Consolas" panose="020B0609020204030204" pitchFamily="49" charset="0"/>
              </a:rPr>
              <a:t>t1</a:t>
            </a:r>
            <a:r>
              <a:rPr lang="en-US" sz="1600" dirty="0">
                <a:solidFill>
                  <a:srgbClr val="000000"/>
                </a:solidFill>
                <a:latin typeface="Consolas" panose="020B0609020204030204" pitchFamily="49" charset="0"/>
              </a:rPr>
              <a:t> = </a:t>
            </a:r>
            <a:r>
              <a:rPr lang="en-US" sz="1600" b="1" dirty="0">
                <a:solidFill>
                  <a:srgbClr val="7F0055"/>
                </a:solidFill>
                <a:latin typeface="Consolas" panose="020B0609020204030204" pitchFamily="49" charset="0"/>
              </a:rPr>
              <a:t>new</a:t>
            </a:r>
            <a:r>
              <a:rPr lang="en-US" sz="1600" b="1" dirty="0">
                <a:solidFill>
                  <a:srgbClr val="000000"/>
                </a:solidFill>
                <a:latin typeface="Consolas" panose="020B0609020204030204" pitchFamily="49" charset="0"/>
              </a:rPr>
              <a:t> Time(11,59,55);</a:t>
            </a:r>
          </a:p>
          <a:p>
            <a:pPr lvl="2"/>
            <a:r>
              <a:rPr lang="en-US" sz="1600" dirty="0">
                <a:solidFill>
                  <a:srgbClr val="000000"/>
                </a:solidFill>
                <a:latin typeface="Consolas" panose="020B0609020204030204" pitchFamily="49" charset="0"/>
              </a:rPr>
              <a:t>Time </a:t>
            </a:r>
            <a:r>
              <a:rPr lang="en-US" sz="1600" dirty="0">
                <a:solidFill>
                  <a:srgbClr val="6A3E3E"/>
                </a:solidFill>
                <a:latin typeface="Consolas" panose="020B0609020204030204" pitchFamily="49" charset="0"/>
              </a:rPr>
              <a:t>t2</a:t>
            </a:r>
            <a:r>
              <a:rPr lang="en-US" sz="1600" dirty="0">
                <a:solidFill>
                  <a:srgbClr val="000000"/>
                </a:solidFill>
                <a:latin typeface="Consolas" panose="020B0609020204030204" pitchFamily="49" charset="0"/>
              </a:rPr>
              <a:t> = </a:t>
            </a:r>
            <a:r>
              <a:rPr lang="en-US" sz="1600" b="1" dirty="0">
                <a:solidFill>
                  <a:srgbClr val="7F0055"/>
                </a:solidFill>
                <a:latin typeface="Consolas" panose="020B0609020204030204" pitchFamily="49" charset="0"/>
              </a:rPr>
              <a:t>new</a:t>
            </a:r>
            <a:r>
              <a:rPr lang="en-US" sz="1600" b="1" dirty="0">
                <a:solidFill>
                  <a:srgbClr val="000000"/>
                </a:solidFill>
                <a:latin typeface="Consolas" panose="020B0609020204030204" pitchFamily="49" charset="0"/>
              </a:rPr>
              <a:t> Time(0,0,5);</a:t>
            </a:r>
          </a:p>
          <a:p>
            <a:pPr lvl="2"/>
            <a:endParaRPr lang="en-US" sz="1600" dirty="0">
              <a:latin typeface="Consolas" panose="020B0609020204030204" pitchFamily="49" charset="0"/>
            </a:endParaRPr>
          </a:p>
          <a:p>
            <a:pPr lvl="2"/>
            <a:r>
              <a:rPr lang="en-US" sz="1600" dirty="0">
                <a:solidFill>
                  <a:srgbClr val="6A3E3E"/>
                </a:solidFill>
                <a:latin typeface="Consolas" panose="020B0609020204030204" pitchFamily="49" charset="0"/>
              </a:rPr>
              <a:t>t1</a:t>
            </a:r>
            <a:r>
              <a:rPr lang="en-US" sz="1600" dirty="0">
                <a:solidFill>
                  <a:srgbClr val="000000"/>
                </a:solidFill>
                <a:latin typeface="Consolas" panose="020B0609020204030204" pitchFamily="49" charset="0"/>
              </a:rPr>
              <a:t>.add(</a:t>
            </a:r>
            <a:r>
              <a:rPr lang="en-US" sz="1600" dirty="0">
                <a:solidFill>
                  <a:srgbClr val="6A3E3E"/>
                </a:solidFill>
                <a:latin typeface="Consolas" panose="020B0609020204030204" pitchFamily="49" charset="0"/>
              </a:rPr>
              <a:t>t2</a:t>
            </a:r>
            <a:r>
              <a:rPr lang="en-US" sz="1600" dirty="0">
                <a:solidFill>
                  <a:srgbClr val="000000"/>
                </a:solidFill>
                <a:latin typeface="Consolas" panose="020B0609020204030204" pitchFamily="49" charset="0"/>
              </a:rPr>
              <a:t>);</a:t>
            </a:r>
          </a:p>
          <a:p>
            <a:pPr lvl="2"/>
            <a:endParaRPr lang="en-US" sz="1600" dirty="0">
              <a:latin typeface="Consolas" panose="020B0609020204030204" pitchFamily="49" charset="0"/>
            </a:endParaRPr>
          </a:p>
          <a:p>
            <a:pPr lvl="2"/>
            <a:r>
              <a:rPr lang="en-US" sz="1600" dirty="0" err="1" smtClean="0">
                <a:solidFill>
                  <a:srgbClr val="000000"/>
                </a:solidFill>
                <a:latin typeface="Consolas" panose="020B0609020204030204" pitchFamily="49" charset="0"/>
              </a:rPr>
              <a:t>System.</a:t>
            </a:r>
            <a:r>
              <a:rPr lang="en-US" sz="1600" b="1" i="1" dirty="0" err="1" smtClean="0">
                <a:solidFill>
                  <a:srgbClr val="0000C0"/>
                </a:solidFill>
                <a:latin typeface="Consolas" panose="020B0609020204030204" pitchFamily="49" charset="0"/>
              </a:rPr>
              <a:t>out</a:t>
            </a:r>
            <a:r>
              <a:rPr lang="en-US" sz="1600" b="1" i="1" dirty="0" err="1" smtClean="0">
                <a:solidFill>
                  <a:srgbClr val="000000"/>
                </a:solidFill>
                <a:latin typeface="Consolas" panose="020B0609020204030204" pitchFamily="49" charset="0"/>
              </a:rPr>
              <a:t>.println</a:t>
            </a:r>
            <a:r>
              <a:rPr lang="en-US" sz="1600" b="1" i="1" dirty="0" smtClean="0">
                <a:solidFill>
                  <a:srgbClr val="000000"/>
                </a:solidFill>
                <a:latin typeface="Consolas" panose="020B0609020204030204" pitchFamily="49" charset="0"/>
              </a:rPr>
              <a:t>(</a:t>
            </a:r>
            <a:r>
              <a:rPr lang="en-US" sz="1600" b="1" i="1" dirty="0" smtClean="0">
                <a:solidFill>
                  <a:srgbClr val="6A3E3E"/>
                </a:solidFill>
                <a:latin typeface="Consolas" panose="020B0609020204030204" pitchFamily="49" charset="0"/>
              </a:rPr>
              <a:t>t1</a:t>
            </a:r>
            <a:r>
              <a:rPr lang="en-US" sz="1600" b="1" i="1" dirty="0" smtClean="0">
                <a:solidFill>
                  <a:srgbClr val="000000"/>
                </a:solidFill>
                <a:latin typeface="Consolas" panose="020B0609020204030204" pitchFamily="49" charset="0"/>
              </a:rPr>
              <a:t>.</a:t>
            </a:r>
            <a:r>
              <a:rPr lang="en-US" sz="1600" b="1" i="1" dirty="0" smtClean="0">
                <a:solidFill>
                  <a:srgbClr val="0000C0"/>
                </a:solidFill>
                <a:latin typeface="Consolas" panose="020B0609020204030204" pitchFamily="49" charset="0"/>
              </a:rPr>
              <a:t>hour</a:t>
            </a:r>
            <a:r>
              <a:rPr lang="en-US" sz="1600" b="1" i="1" dirty="0" smtClean="0">
                <a:solidFill>
                  <a:srgbClr val="000000"/>
                </a:solidFill>
                <a:latin typeface="Consolas" panose="020B0609020204030204" pitchFamily="49" charset="0"/>
              </a:rPr>
              <a:t> </a:t>
            </a:r>
            <a:r>
              <a:rPr lang="en-US" sz="1600" b="1" i="1" dirty="0">
                <a:solidFill>
                  <a:srgbClr val="000000"/>
                </a:solidFill>
                <a:latin typeface="Consolas" panose="020B0609020204030204" pitchFamily="49" charset="0"/>
              </a:rPr>
              <a:t>+ </a:t>
            </a:r>
            <a:r>
              <a:rPr lang="en-US" sz="1600" b="1" i="1" dirty="0">
                <a:solidFill>
                  <a:srgbClr val="2A00FF"/>
                </a:solidFill>
                <a:latin typeface="Consolas" panose="020B0609020204030204" pitchFamily="49" charset="0"/>
              </a:rPr>
              <a:t>":"</a:t>
            </a:r>
            <a:r>
              <a:rPr lang="en-US" sz="1600" b="1" i="1" dirty="0">
                <a:solidFill>
                  <a:srgbClr val="000000"/>
                </a:solidFill>
                <a:latin typeface="Consolas" panose="020B0609020204030204" pitchFamily="49" charset="0"/>
              </a:rPr>
              <a:t> + </a:t>
            </a:r>
            <a:r>
              <a:rPr lang="en-US" sz="1600" b="1" i="1" dirty="0">
                <a:solidFill>
                  <a:srgbClr val="6A3E3E"/>
                </a:solidFill>
                <a:latin typeface="Consolas" panose="020B0609020204030204" pitchFamily="49" charset="0"/>
              </a:rPr>
              <a:t>t1</a:t>
            </a:r>
            <a:r>
              <a:rPr lang="en-US" sz="1600" b="1" i="1" dirty="0">
                <a:solidFill>
                  <a:srgbClr val="000000"/>
                </a:solidFill>
                <a:latin typeface="Consolas" panose="020B0609020204030204" pitchFamily="49" charset="0"/>
              </a:rPr>
              <a:t>.</a:t>
            </a:r>
            <a:r>
              <a:rPr lang="en-US" sz="1600" b="1" i="1" dirty="0">
                <a:solidFill>
                  <a:srgbClr val="0000C0"/>
                </a:solidFill>
                <a:latin typeface="Consolas" panose="020B0609020204030204" pitchFamily="49" charset="0"/>
              </a:rPr>
              <a:t>minute</a:t>
            </a:r>
            <a:r>
              <a:rPr lang="en-US" sz="1600" b="1" i="1" dirty="0">
                <a:solidFill>
                  <a:srgbClr val="000000"/>
                </a:solidFill>
                <a:latin typeface="Consolas" panose="020B0609020204030204" pitchFamily="49" charset="0"/>
              </a:rPr>
              <a:t> + </a:t>
            </a:r>
            <a:r>
              <a:rPr lang="en-US" sz="1600" b="1" i="1" dirty="0">
                <a:solidFill>
                  <a:srgbClr val="2A00FF"/>
                </a:solidFill>
                <a:latin typeface="Consolas" panose="020B0609020204030204" pitchFamily="49" charset="0"/>
              </a:rPr>
              <a:t>":"</a:t>
            </a:r>
            <a:r>
              <a:rPr lang="en-US" sz="1600" b="1" i="1" dirty="0">
                <a:solidFill>
                  <a:srgbClr val="000000"/>
                </a:solidFill>
                <a:latin typeface="Consolas" panose="020B0609020204030204" pitchFamily="49" charset="0"/>
              </a:rPr>
              <a:t> + </a:t>
            </a:r>
            <a:r>
              <a:rPr lang="en-US" sz="1600" b="1" i="1" dirty="0">
                <a:solidFill>
                  <a:srgbClr val="6A3E3E"/>
                </a:solidFill>
                <a:latin typeface="Consolas" panose="020B0609020204030204" pitchFamily="49" charset="0"/>
              </a:rPr>
              <a:t>t1</a:t>
            </a:r>
            <a:r>
              <a:rPr lang="en-US" sz="1600" b="1" i="1" dirty="0">
                <a:solidFill>
                  <a:srgbClr val="000000"/>
                </a:solidFill>
                <a:latin typeface="Consolas" panose="020B0609020204030204" pitchFamily="49" charset="0"/>
              </a:rPr>
              <a:t>.</a:t>
            </a:r>
            <a:r>
              <a:rPr lang="en-US" sz="1600" b="1" i="1" dirty="0">
                <a:solidFill>
                  <a:srgbClr val="0000C0"/>
                </a:solidFill>
                <a:latin typeface="Consolas" panose="020B0609020204030204" pitchFamily="49" charset="0"/>
              </a:rPr>
              <a:t>second</a:t>
            </a:r>
            <a:r>
              <a:rPr lang="en-US" sz="1600" b="1" i="1" dirty="0">
                <a:solidFill>
                  <a:srgbClr val="000000"/>
                </a:solidFill>
                <a:latin typeface="Consolas" panose="020B0609020204030204" pitchFamily="49" charset="0"/>
              </a:rPr>
              <a:t>);</a:t>
            </a:r>
          </a:p>
          <a:p>
            <a:pPr lvl="1"/>
            <a:r>
              <a:rPr lang="en-US" sz="1600" dirty="0">
                <a:solidFill>
                  <a:srgbClr val="000000"/>
                </a:solidFill>
                <a:latin typeface="Consolas" panose="020B0609020204030204" pitchFamily="49" charset="0"/>
              </a:rPr>
              <a:t>}</a:t>
            </a:r>
          </a:p>
          <a:p>
            <a:r>
              <a:rPr lang="en-US" sz="1600" dirty="0">
                <a:solidFill>
                  <a:srgbClr val="000000"/>
                </a:solidFill>
                <a:latin typeface="Consolas" panose="020B0609020204030204" pitchFamily="49" charset="0"/>
              </a:rPr>
              <a:t>}</a:t>
            </a:r>
          </a:p>
        </p:txBody>
      </p:sp>
    </p:spTree>
    <p:extLst>
      <p:ext uri="{BB962C8B-B14F-4D97-AF65-F5344CB8AC3E}">
        <p14:creationId xmlns:p14="http://schemas.microsoft.com/office/powerpoint/2010/main" val="4010663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4">
                                            <p:txEl>
                                              <p:pRg st="13" end="13"/>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4">
                                            <p:txEl>
                                              <p:pRg st="14" end="14"/>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4">
                                            <p:txEl>
                                              <p:pRg st="15" end="15"/>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4">
                                            <p:txEl>
                                              <p:pRg st="16" end="16"/>
                                            </p:tx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4">
                                            <p:txEl>
                                              <p:pRg st="17" end="17"/>
                                            </p:txEl>
                                          </p:spTgt>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4">
                                            <p:txEl>
                                              <p:pRg st="18" end="18"/>
                                            </p:txEl>
                                          </p:spTgt>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4">
                                            <p:txEl>
                                              <p:pRg st="19" end="19"/>
                                            </p:txEl>
                                          </p:spTgt>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4">
                                            <p:txEl>
                                              <p:pRg st="20" end="20"/>
                                            </p:txEl>
                                          </p:spTgt>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4">
                                            <p:txEl>
                                              <p:pRg st="21" end="21"/>
                                            </p:txEl>
                                          </p:spTgt>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grpId="0" nodeType="clickEffect">
                                  <p:stCondLst>
                                    <p:cond delay="0"/>
                                  </p:stCondLst>
                                  <p:childTnLst>
                                    <p:set>
                                      <p:cBhvr>
                                        <p:cTn id="98" dur="1" fill="hold">
                                          <p:stCondLst>
                                            <p:cond delay="0"/>
                                          </p:stCondLst>
                                        </p:cTn>
                                        <p:tgtEl>
                                          <p:spTgt spid="4">
                                            <p:txEl>
                                              <p:pRg st="22" end="22"/>
                                            </p:txEl>
                                          </p:spTgt>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grpId="0" nodeType="clickEffect">
                                  <p:stCondLst>
                                    <p:cond delay="0"/>
                                  </p:stCondLst>
                                  <p:childTnLst>
                                    <p:set>
                                      <p:cBhvr>
                                        <p:cTn id="102" dur="1" fill="hold">
                                          <p:stCondLst>
                                            <p:cond delay="0"/>
                                          </p:stCondLst>
                                        </p:cTn>
                                        <p:tgtEl>
                                          <p:spTgt spid="5">
                                            <p:bg/>
                                          </p:spTgt>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grpId="0" nodeType="clickEffect">
                                  <p:stCondLst>
                                    <p:cond delay="0"/>
                                  </p:stCondLst>
                                  <p:childTnLst>
                                    <p:set>
                                      <p:cBhvr>
                                        <p:cTn id="10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grpId="0" nodeType="clickEffect">
                                  <p:stCondLst>
                                    <p:cond delay="0"/>
                                  </p:stCondLst>
                                  <p:childTnLst>
                                    <p:set>
                                      <p:cBhvr>
                                        <p:cTn id="1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presetID="1" presetClass="entr" presetSubtype="0" fill="hold" grpId="0" nodeType="clickEffect">
                                  <p:stCondLst>
                                    <p:cond delay="0"/>
                                  </p:stCondLst>
                                  <p:childTnLst>
                                    <p:set>
                                      <p:cBhvr>
                                        <p:cTn id="1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5" fill="hold">
                      <p:stCondLst>
                        <p:cond delay="indefinite"/>
                      </p:stCondLst>
                      <p:childTnLst>
                        <p:par>
                          <p:cTn id="116" fill="hold">
                            <p:stCondLst>
                              <p:cond delay="0"/>
                            </p:stCondLst>
                            <p:childTnLst>
                              <p:par>
                                <p:cTn id="117" presetID="1" presetClass="entr" presetSubtype="0" fill="hold" grpId="0" nodeType="clickEffect">
                                  <p:stCondLst>
                                    <p:cond delay="0"/>
                                  </p:stCondLst>
                                  <p:childTnLst>
                                    <p:set>
                                      <p:cBhvr>
                                        <p:cTn id="1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19" fill="hold">
                      <p:stCondLst>
                        <p:cond delay="indefinite"/>
                      </p:stCondLst>
                      <p:childTnLst>
                        <p:par>
                          <p:cTn id="120" fill="hold">
                            <p:stCondLst>
                              <p:cond delay="0"/>
                            </p:stCondLst>
                            <p:childTnLst>
                              <p:par>
                                <p:cTn id="121" presetID="1" presetClass="entr" presetSubtype="0" fill="hold" grpId="0" nodeType="clickEffect">
                                  <p:stCondLst>
                                    <p:cond delay="0"/>
                                  </p:stCondLst>
                                  <p:childTnLst>
                                    <p:set>
                                      <p:cBhvr>
                                        <p:cTn id="1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23" fill="hold">
                      <p:stCondLst>
                        <p:cond delay="indefinite"/>
                      </p:stCondLst>
                      <p:childTnLst>
                        <p:par>
                          <p:cTn id="124" fill="hold">
                            <p:stCondLst>
                              <p:cond delay="0"/>
                            </p:stCondLst>
                            <p:childTnLst>
                              <p:par>
                                <p:cTn id="125" presetID="1" presetClass="entr" presetSubtype="0" fill="hold" grpId="0" nodeType="clickEffect">
                                  <p:stCondLst>
                                    <p:cond delay="0"/>
                                  </p:stCondLst>
                                  <p:childTnLst>
                                    <p:set>
                                      <p:cBhvr>
                                        <p:cTn id="126"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127" fill="hold">
                      <p:stCondLst>
                        <p:cond delay="indefinite"/>
                      </p:stCondLst>
                      <p:childTnLst>
                        <p:par>
                          <p:cTn id="128" fill="hold">
                            <p:stCondLst>
                              <p:cond delay="0"/>
                            </p:stCondLst>
                            <p:childTnLst>
                              <p:par>
                                <p:cTn id="129" presetID="1" presetClass="entr" presetSubtype="0" fill="hold" grpId="0" nodeType="clickEffect">
                                  <p:stCondLst>
                                    <p:cond delay="0"/>
                                  </p:stCondLst>
                                  <p:childTnLst>
                                    <p:set>
                                      <p:cBhvr>
                                        <p:cTn id="130"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131" fill="hold">
                      <p:stCondLst>
                        <p:cond delay="indefinite"/>
                      </p:stCondLst>
                      <p:childTnLst>
                        <p:par>
                          <p:cTn id="132" fill="hold">
                            <p:stCondLst>
                              <p:cond delay="0"/>
                            </p:stCondLst>
                            <p:childTnLst>
                              <p:par>
                                <p:cTn id="133" presetID="1" presetClass="entr" presetSubtype="0" fill="hold" grpId="0" nodeType="clickEffect">
                                  <p:stCondLst>
                                    <p:cond delay="0"/>
                                  </p:stCondLst>
                                  <p:childTnLst>
                                    <p:set>
                                      <p:cBhvr>
                                        <p:cTn id="134"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bldLvl="4" animBg="1"/>
      <p:bldP spid="5" grpId="0" uiExpand="1" build="p" bldLvl="4"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Array of Objects</a:t>
            </a:r>
          </a:p>
        </p:txBody>
      </p:sp>
      <p:sp>
        <p:nvSpPr>
          <p:cNvPr id="3" name="Content Placeholder 2"/>
          <p:cNvSpPr>
            <a:spLocks noGrp="1"/>
          </p:cNvSpPr>
          <p:nvPr>
            <p:ph idx="1"/>
          </p:nvPr>
        </p:nvSpPr>
        <p:spPr>
          <a:xfrm>
            <a:off x="131181" y="863444"/>
            <a:ext cx="11789270" cy="5590565"/>
          </a:xfrm>
        </p:spPr>
        <p:txBody>
          <a:bodyPr/>
          <a:lstStyle/>
          <a:p>
            <a:r>
              <a:rPr lang="en-US" dirty="0" smtClean="0"/>
              <a:t>We can create an array of object in java.</a:t>
            </a:r>
          </a:p>
          <a:p>
            <a:r>
              <a:rPr lang="en-US" dirty="0" smtClean="0"/>
              <a:t>Similar to primitive data type  array we can also create and use arrays of derived data types (class).</a:t>
            </a:r>
          </a:p>
        </p:txBody>
      </p:sp>
      <p:sp>
        <p:nvSpPr>
          <p:cNvPr id="4" name="Rectangle 3"/>
          <p:cNvSpPr/>
          <p:nvPr/>
        </p:nvSpPr>
        <p:spPr>
          <a:xfrm>
            <a:off x="228190" y="2081937"/>
            <a:ext cx="5843847" cy="4524315"/>
          </a:xfrm>
          <a:prstGeom prst="rect">
            <a:avLst/>
          </a:prstGeom>
          <a:ln w="19050">
            <a:solidFill>
              <a:schemeClr val="accent1"/>
            </a:solidFill>
            <a:prstDash val="dash"/>
          </a:ln>
        </p:spPr>
        <p:txBody>
          <a:bodyPr wrap="square">
            <a:spAutoFit/>
          </a:bodyPr>
          <a:lstStyle/>
          <a:p>
            <a:r>
              <a:rPr lang="en-US" b="1" dirty="0">
                <a:solidFill>
                  <a:srgbClr val="7F0055"/>
                </a:solidFill>
                <a:latin typeface="Consolas" panose="020B0609020204030204" pitchFamily="49" charset="0"/>
              </a:rPr>
              <a:t>class</a:t>
            </a:r>
            <a:r>
              <a:rPr lang="en-US" b="1" dirty="0">
                <a:solidFill>
                  <a:srgbClr val="000000"/>
                </a:solidFill>
                <a:latin typeface="Consolas" panose="020B0609020204030204" pitchFamily="49" charset="0"/>
              </a:rPr>
              <a:t> Student{</a:t>
            </a:r>
          </a:p>
          <a:p>
            <a:pPr lvl="1"/>
            <a:r>
              <a:rPr lang="en-US" b="1" dirty="0" err="1">
                <a:solidFill>
                  <a:srgbClr val="7F0055"/>
                </a:solidFill>
                <a:latin typeface="Consolas" panose="020B0609020204030204" pitchFamily="49" charset="0"/>
              </a:rPr>
              <a:t>int</a:t>
            </a:r>
            <a:r>
              <a:rPr lang="en-US" b="1" dirty="0">
                <a:solidFill>
                  <a:srgbClr val="000000"/>
                </a:solidFill>
                <a:latin typeface="Consolas" panose="020B0609020204030204" pitchFamily="49" charset="0"/>
              </a:rPr>
              <a:t> </a:t>
            </a:r>
            <a:r>
              <a:rPr lang="en-US" b="1" dirty="0" err="1">
                <a:solidFill>
                  <a:srgbClr val="0000C0"/>
                </a:solidFill>
                <a:latin typeface="Consolas" panose="020B0609020204030204" pitchFamily="49" charset="0"/>
              </a:rPr>
              <a:t>rollNo</a:t>
            </a:r>
            <a:r>
              <a:rPr lang="en-US" b="1" dirty="0">
                <a:solidFill>
                  <a:srgbClr val="000000"/>
                </a:solidFill>
                <a:latin typeface="Consolas" panose="020B0609020204030204" pitchFamily="49" charset="0"/>
              </a:rPr>
              <a:t>;</a:t>
            </a:r>
          </a:p>
          <a:p>
            <a:pPr lvl="1"/>
            <a:r>
              <a:rPr lang="en-US" dirty="0">
                <a:solidFill>
                  <a:srgbClr val="000000"/>
                </a:solidFill>
                <a:latin typeface="Consolas" panose="020B0609020204030204" pitchFamily="49" charset="0"/>
              </a:rPr>
              <a:t>String </a:t>
            </a:r>
            <a:r>
              <a:rPr lang="en-US" dirty="0">
                <a:solidFill>
                  <a:srgbClr val="0000C0"/>
                </a:solidFill>
                <a:latin typeface="Consolas" panose="020B0609020204030204" pitchFamily="49" charset="0"/>
              </a:rPr>
              <a:t>name</a:t>
            </a:r>
            <a:r>
              <a:rPr lang="en-US" dirty="0">
                <a:solidFill>
                  <a:srgbClr val="000000"/>
                </a:solidFill>
                <a:latin typeface="Consolas" panose="020B0609020204030204" pitchFamily="49" charset="0"/>
              </a:rPr>
              <a:t>;</a:t>
            </a:r>
          </a:p>
          <a:p>
            <a:pPr lvl="1"/>
            <a:endParaRPr lang="en-US" dirty="0">
              <a:latin typeface="Consolas" panose="020B0609020204030204" pitchFamily="49" charset="0"/>
            </a:endParaRPr>
          </a:p>
          <a:p>
            <a:pPr lvl="1"/>
            <a:r>
              <a:rPr lang="en-US" b="1" dirty="0">
                <a:solidFill>
                  <a:srgbClr val="7F0055"/>
                </a:solidFill>
                <a:latin typeface="Consolas" panose="020B0609020204030204" pitchFamily="49" charset="0"/>
              </a:rPr>
              <a:t>public</a:t>
            </a:r>
            <a:r>
              <a:rPr lang="en-US" b="1" dirty="0">
                <a:solidFill>
                  <a:srgbClr val="000000"/>
                </a:solidFill>
                <a:latin typeface="Consolas" panose="020B0609020204030204" pitchFamily="49" charset="0"/>
              </a:rPr>
              <a:t> Student(</a:t>
            </a:r>
            <a:r>
              <a:rPr lang="en-US" b="1" dirty="0" err="1">
                <a:solidFill>
                  <a:srgbClr val="7F0055"/>
                </a:solidFill>
                <a:latin typeface="Consolas" panose="020B0609020204030204" pitchFamily="49" charset="0"/>
              </a:rPr>
              <a:t>int</a:t>
            </a:r>
            <a:r>
              <a:rPr lang="en-US" b="1" dirty="0">
                <a:solidFill>
                  <a:srgbClr val="000000"/>
                </a:solidFill>
                <a:latin typeface="Consolas" panose="020B0609020204030204" pitchFamily="49" charset="0"/>
              </a:rPr>
              <a:t> </a:t>
            </a:r>
            <a:r>
              <a:rPr lang="en-US" b="1" dirty="0" err="1">
                <a:solidFill>
                  <a:srgbClr val="6A3E3E"/>
                </a:solidFill>
                <a:latin typeface="Consolas" panose="020B0609020204030204" pitchFamily="49" charset="0"/>
              </a:rPr>
              <a:t>rollNo</a:t>
            </a:r>
            <a:r>
              <a:rPr lang="en-US" b="1" dirty="0">
                <a:solidFill>
                  <a:srgbClr val="000000"/>
                </a:solidFill>
                <a:latin typeface="Consolas" panose="020B0609020204030204" pitchFamily="49" charset="0"/>
              </a:rPr>
              <a:t>, String </a:t>
            </a:r>
            <a:r>
              <a:rPr lang="en-US" b="1" dirty="0">
                <a:solidFill>
                  <a:srgbClr val="6A3E3E"/>
                </a:solidFill>
                <a:latin typeface="Consolas" panose="020B0609020204030204" pitchFamily="49" charset="0"/>
              </a:rPr>
              <a:t>name</a:t>
            </a:r>
            <a:r>
              <a:rPr lang="en-US" b="1" dirty="0">
                <a:solidFill>
                  <a:srgbClr val="000000"/>
                </a:solidFill>
                <a:latin typeface="Consolas" panose="020B0609020204030204" pitchFamily="49" charset="0"/>
              </a:rPr>
              <a:t>) {</a:t>
            </a:r>
          </a:p>
          <a:p>
            <a:pPr lvl="2"/>
            <a:r>
              <a:rPr lang="en-US" b="1" dirty="0" err="1">
                <a:solidFill>
                  <a:srgbClr val="7F0055"/>
                </a:solidFill>
                <a:latin typeface="Consolas" panose="020B0609020204030204" pitchFamily="49" charset="0"/>
              </a:rPr>
              <a:t>this</a:t>
            </a:r>
            <a:r>
              <a:rPr lang="en-US" b="1" dirty="0" err="1">
                <a:solidFill>
                  <a:srgbClr val="000000"/>
                </a:solidFill>
                <a:latin typeface="Consolas" panose="020B0609020204030204" pitchFamily="49" charset="0"/>
              </a:rPr>
              <a:t>.</a:t>
            </a:r>
            <a:r>
              <a:rPr lang="en-US" b="1" dirty="0" err="1">
                <a:solidFill>
                  <a:srgbClr val="0000C0"/>
                </a:solidFill>
                <a:latin typeface="Consolas" panose="020B0609020204030204" pitchFamily="49" charset="0"/>
              </a:rPr>
              <a:t>rollNo</a:t>
            </a:r>
            <a:r>
              <a:rPr lang="en-US" b="1" dirty="0">
                <a:solidFill>
                  <a:srgbClr val="000000"/>
                </a:solidFill>
                <a:latin typeface="Consolas" panose="020B0609020204030204" pitchFamily="49" charset="0"/>
              </a:rPr>
              <a:t> = </a:t>
            </a:r>
            <a:r>
              <a:rPr lang="en-US" b="1" dirty="0" err="1">
                <a:solidFill>
                  <a:srgbClr val="6A3E3E"/>
                </a:solidFill>
                <a:latin typeface="Consolas" panose="020B0609020204030204" pitchFamily="49" charset="0"/>
              </a:rPr>
              <a:t>rollNo</a:t>
            </a:r>
            <a:r>
              <a:rPr lang="en-US" b="1" dirty="0">
                <a:solidFill>
                  <a:srgbClr val="000000"/>
                </a:solidFill>
                <a:latin typeface="Consolas" panose="020B0609020204030204" pitchFamily="49" charset="0"/>
              </a:rPr>
              <a:t>;</a:t>
            </a:r>
          </a:p>
          <a:p>
            <a:pPr lvl="2"/>
            <a:r>
              <a:rPr lang="en-US" b="1" dirty="0">
                <a:solidFill>
                  <a:srgbClr val="7F0055"/>
                </a:solidFill>
                <a:latin typeface="Consolas" panose="020B0609020204030204" pitchFamily="49" charset="0"/>
              </a:rPr>
              <a:t>this</a:t>
            </a:r>
            <a:r>
              <a:rPr lang="en-US" b="1" dirty="0">
                <a:solidFill>
                  <a:srgbClr val="000000"/>
                </a:solidFill>
                <a:latin typeface="Consolas" panose="020B0609020204030204" pitchFamily="49" charset="0"/>
              </a:rPr>
              <a:t>.</a:t>
            </a:r>
            <a:r>
              <a:rPr lang="en-US" b="1" dirty="0">
                <a:solidFill>
                  <a:srgbClr val="0000C0"/>
                </a:solidFill>
                <a:latin typeface="Consolas" panose="020B0609020204030204" pitchFamily="49" charset="0"/>
              </a:rPr>
              <a:t>name</a:t>
            </a:r>
            <a:r>
              <a:rPr lang="en-US" b="1" dirty="0">
                <a:solidFill>
                  <a:srgbClr val="000000"/>
                </a:solidFill>
                <a:latin typeface="Consolas" panose="020B0609020204030204" pitchFamily="49" charset="0"/>
              </a:rPr>
              <a:t> = </a:t>
            </a:r>
            <a:r>
              <a:rPr lang="en-US" b="1" dirty="0">
                <a:solidFill>
                  <a:srgbClr val="6A3E3E"/>
                </a:solidFill>
                <a:latin typeface="Consolas" panose="020B0609020204030204" pitchFamily="49" charset="0"/>
              </a:rPr>
              <a:t>name</a:t>
            </a:r>
            <a:r>
              <a:rPr lang="en-US" b="1" dirty="0">
                <a:solidFill>
                  <a:srgbClr val="000000"/>
                </a:solidFill>
                <a:latin typeface="Consolas" panose="020B0609020204030204" pitchFamily="49" charset="0"/>
              </a:rPr>
              <a:t>;</a:t>
            </a:r>
          </a:p>
          <a:p>
            <a:pPr lvl="1"/>
            <a:r>
              <a:rPr lang="en-US" dirty="0">
                <a:solidFill>
                  <a:srgbClr val="000000"/>
                </a:solidFill>
                <a:latin typeface="Consolas" panose="020B0609020204030204" pitchFamily="49" charset="0"/>
              </a:rPr>
              <a:t>}</a:t>
            </a:r>
          </a:p>
          <a:p>
            <a:pPr lvl="1"/>
            <a:endParaRPr lang="en-US" dirty="0">
              <a:latin typeface="Consolas" panose="020B0609020204030204" pitchFamily="49" charset="0"/>
            </a:endParaRPr>
          </a:p>
          <a:p>
            <a:pPr lvl="1"/>
            <a:r>
              <a:rPr lang="en-US" b="1" dirty="0">
                <a:solidFill>
                  <a:srgbClr val="7F0055"/>
                </a:solidFill>
                <a:latin typeface="Consolas" panose="020B0609020204030204" pitchFamily="49" charset="0"/>
              </a:rPr>
              <a:t>void</a:t>
            </a:r>
            <a:r>
              <a:rPr lang="en-US" b="1" dirty="0">
                <a:solidFill>
                  <a:srgbClr val="000000"/>
                </a:solidFill>
                <a:latin typeface="Consolas" panose="020B0609020204030204" pitchFamily="49" charset="0"/>
              </a:rPr>
              <a:t> </a:t>
            </a:r>
            <a:r>
              <a:rPr lang="en-US" b="1" dirty="0" err="1">
                <a:solidFill>
                  <a:srgbClr val="000000"/>
                </a:solidFill>
                <a:latin typeface="Consolas" panose="020B0609020204030204" pitchFamily="49" charset="0"/>
              </a:rPr>
              <a:t>printStudentDetail</a:t>
            </a:r>
            <a:r>
              <a:rPr lang="en-US" b="1" dirty="0">
                <a:solidFill>
                  <a:srgbClr val="000000"/>
                </a:solidFill>
                <a:latin typeface="Consolas" panose="020B0609020204030204" pitchFamily="49" charset="0"/>
              </a:rPr>
              <a:t>() {</a:t>
            </a:r>
          </a:p>
          <a:p>
            <a:pPr lvl="1"/>
            <a:r>
              <a:rPr lang="en-US" dirty="0" smtClean="0">
                <a:solidFill>
                  <a:srgbClr val="000000"/>
                </a:solidFill>
                <a:latin typeface="Consolas" panose="020B0609020204030204" pitchFamily="49" charset="0"/>
              </a:rPr>
              <a:t>	</a:t>
            </a:r>
            <a:r>
              <a:rPr lang="en-US" dirty="0" err="1" smtClean="0">
                <a:solidFill>
                  <a:srgbClr val="000000"/>
                </a:solidFill>
                <a:latin typeface="Consolas" panose="020B0609020204030204" pitchFamily="49" charset="0"/>
              </a:rPr>
              <a:t>System.</a:t>
            </a:r>
            <a:r>
              <a:rPr lang="en-US" b="1" i="1" dirty="0" err="1" smtClean="0">
                <a:solidFill>
                  <a:srgbClr val="0000C0"/>
                </a:solidFill>
                <a:latin typeface="Consolas" panose="020B0609020204030204" pitchFamily="49" charset="0"/>
              </a:rPr>
              <a:t>out</a:t>
            </a:r>
            <a:r>
              <a:rPr lang="en-US" b="1" i="1" dirty="0" err="1" smtClean="0">
                <a:solidFill>
                  <a:srgbClr val="000000"/>
                </a:solidFill>
                <a:latin typeface="Consolas" panose="020B0609020204030204" pitchFamily="49" charset="0"/>
              </a:rPr>
              <a:t>.println</a:t>
            </a:r>
            <a:r>
              <a:rPr lang="en-US" b="1" i="1" dirty="0">
                <a:solidFill>
                  <a:srgbClr val="000000"/>
                </a:solidFill>
                <a:latin typeface="Consolas" panose="020B0609020204030204" pitchFamily="49" charset="0"/>
              </a:rPr>
              <a:t>(</a:t>
            </a:r>
            <a:r>
              <a:rPr lang="en-US" b="1" i="1" dirty="0">
                <a:solidFill>
                  <a:srgbClr val="2A00FF"/>
                </a:solidFill>
                <a:latin typeface="Consolas" panose="020B0609020204030204" pitchFamily="49" charset="0"/>
              </a:rPr>
              <a:t>"| </a:t>
            </a:r>
            <a:r>
              <a:rPr lang="en-US" b="1" i="1" dirty="0" smtClean="0">
                <a:solidFill>
                  <a:srgbClr val="2A00FF"/>
                </a:solidFill>
                <a:latin typeface="Consolas" panose="020B0609020204030204" pitchFamily="49" charset="0"/>
              </a:rPr>
              <a:t>"</a:t>
            </a:r>
            <a:r>
              <a:rPr lang="en-US" b="1" i="1" dirty="0" smtClean="0">
                <a:solidFill>
                  <a:srgbClr val="000000"/>
                </a:solidFill>
                <a:latin typeface="Consolas" panose="020B0609020204030204" pitchFamily="49" charset="0"/>
              </a:rPr>
              <a:t>+</a:t>
            </a:r>
          </a:p>
          <a:p>
            <a:pPr lvl="1"/>
            <a:r>
              <a:rPr lang="en-US" b="1" i="1" dirty="0">
                <a:solidFill>
                  <a:srgbClr val="000000"/>
                </a:solidFill>
                <a:latin typeface="Consolas" panose="020B0609020204030204" pitchFamily="49" charset="0"/>
              </a:rPr>
              <a:t>	</a:t>
            </a:r>
            <a:r>
              <a:rPr lang="en-US" b="1" i="1" dirty="0" err="1" smtClean="0">
                <a:solidFill>
                  <a:srgbClr val="0000C0"/>
                </a:solidFill>
                <a:latin typeface="Consolas" panose="020B0609020204030204" pitchFamily="49" charset="0"/>
              </a:rPr>
              <a:t>rollNo</a:t>
            </a:r>
            <a:endParaRPr lang="en-US" b="1" i="1" dirty="0" smtClean="0">
              <a:solidFill>
                <a:srgbClr val="0000C0"/>
              </a:solidFill>
              <a:latin typeface="Consolas" panose="020B0609020204030204" pitchFamily="49" charset="0"/>
            </a:endParaRPr>
          </a:p>
          <a:p>
            <a:pPr lvl="1"/>
            <a:r>
              <a:rPr lang="en-US" b="1" i="1" dirty="0">
                <a:solidFill>
                  <a:srgbClr val="0000C0"/>
                </a:solidFill>
                <a:latin typeface="Consolas" panose="020B0609020204030204" pitchFamily="49" charset="0"/>
              </a:rPr>
              <a:t>	</a:t>
            </a:r>
            <a:r>
              <a:rPr lang="en-US" b="1" i="1" dirty="0" smtClean="0">
                <a:solidFill>
                  <a:srgbClr val="000000"/>
                </a:solidFill>
                <a:latin typeface="Consolas" panose="020B0609020204030204" pitchFamily="49" charset="0"/>
              </a:rPr>
              <a:t>+</a:t>
            </a:r>
            <a:r>
              <a:rPr lang="en-US" b="1" i="1" dirty="0" smtClean="0">
                <a:solidFill>
                  <a:srgbClr val="2A00FF"/>
                </a:solidFill>
                <a:latin typeface="Consolas" panose="020B0609020204030204" pitchFamily="49" charset="0"/>
              </a:rPr>
              <a:t>" </a:t>
            </a:r>
            <a:r>
              <a:rPr lang="en-US" b="1" i="1" dirty="0">
                <a:solidFill>
                  <a:srgbClr val="2A00FF"/>
                </a:solidFill>
                <a:latin typeface="Consolas" panose="020B0609020204030204" pitchFamily="49" charset="0"/>
              </a:rPr>
              <a:t>| -- | "</a:t>
            </a:r>
            <a:r>
              <a:rPr lang="en-US" b="1" i="1" dirty="0">
                <a:solidFill>
                  <a:srgbClr val="000000"/>
                </a:solidFill>
                <a:latin typeface="Consolas" panose="020B0609020204030204" pitchFamily="49" charset="0"/>
              </a:rPr>
              <a:t>+ </a:t>
            </a:r>
            <a:endParaRPr lang="en-US" b="1" i="1" dirty="0" smtClean="0">
              <a:solidFill>
                <a:srgbClr val="000000"/>
              </a:solidFill>
              <a:latin typeface="Consolas" panose="020B0609020204030204" pitchFamily="49" charset="0"/>
            </a:endParaRPr>
          </a:p>
          <a:p>
            <a:pPr lvl="1"/>
            <a:r>
              <a:rPr lang="en-US" b="1" i="1" dirty="0">
                <a:solidFill>
                  <a:srgbClr val="000000"/>
                </a:solidFill>
                <a:latin typeface="Consolas" panose="020B0609020204030204" pitchFamily="49" charset="0"/>
              </a:rPr>
              <a:t>	</a:t>
            </a:r>
            <a:r>
              <a:rPr lang="en-US" b="1" i="1" dirty="0" smtClean="0">
                <a:solidFill>
                  <a:srgbClr val="0000C0"/>
                </a:solidFill>
                <a:latin typeface="Consolas" panose="020B0609020204030204" pitchFamily="49" charset="0"/>
              </a:rPr>
              <a:t>name</a:t>
            </a:r>
            <a:r>
              <a:rPr lang="en-US" b="1" i="1" dirty="0" smtClean="0">
                <a:solidFill>
                  <a:srgbClr val="000000"/>
                </a:solidFill>
                <a:latin typeface="Consolas" panose="020B0609020204030204" pitchFamily="49" charset="0"/>
              </a:rPr>
              <a:t> </a:t>
            </a:r>
            <a:r>
              <a:rPr lang="en-US" b="1" i="1" dirty="0">
                <a:solidFill>
                  <a:srgbClr val="000000"/>
                </a:solidFill>
                <a:latin typeface="Consolas" panose="020B0609020204030204" pitchFamily="49" charset="0"/>
              </a:rPr>
              <a:t>+</a:t>
            </a:r>
            <a:r>
              <a:rPr lang="en-US" b="1" i="1" dirty="0">
                <a:solidFill>
                  <a:srgbClr val="2A00FF"/>
                </a:solidFill>
                <a:latin typeface="Consolas" panose="020B0609020204030204" pitchFamily="49" charset="0"/>
              </a:rPr>
              <a:t>" |"</a:t>
            </a:r>
            <a:r>
              <a:rPr lang="en-US" b="1" i="1" dirty="0">
                <a:solidFill>
                  <a:srgbClr val="000000"/>
                </a:solidFill>
                <a:latin typeface="Consolas" panose="020B0609020204030204" pitchFamily="49" charset="0"/>
              </a:rPr>
              <a:t>);</a:t>
            </a:r>
          </a:p>
          <a:p>
            <a:pPr lvl="1"/>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a:t>
            </a:r>
          </a:p>
        </p:txBody>
      </p:sp>
      <p:sp>
        <p:nvSpPr>
          <p:cNvPr id="5" name="Rectangle 4"/>
          <p:cNvSpPr/>
          <p:nvPr/>
        </p:nvSpPr>
        <p:spPr>
          <a:xfrm>
            <a:off x="6169046" y="2081937"/>
            <a:ext cx="5918814" cy="3693319"/>
          </a:xfrm>
          <a:prstGeom prst="rect">
            <a:avLst/>
          </a:prstGeom>
          <a:solidFill>
            <a:schemeClr val="bg2"/>
          </a:solidFill>
          <a:ln w="19050">
            <a:solidFill>
              <a:schemeClr val="accent1"/>
            </a:solidFill>
            <a:prstDash val="dash"/>
          </a:ln>
        </p:spPr>
        <p:txBody>
          <a:bodyPr wrap="square">
            <a:spAutoFit/>
          </a:bodyPr>
          <a:lstStyle/>
          <a:p>
            <a:r>
              <a:rPr lang="en-US" b="1" dirty="0">
                <a:solidFill>
                  <a:srgbClr val="7F0055"/>
                </a:solidFill>
                <a:latin typeface="Consolas" panose="020B0609020204030204" pitchFamily="49" charset="0"/>
              </a:rPr>
              <a:t>public</a:t>
            </a:r>
            <a:r>
              <a:rPr lang="en-US" b="1" dirty="0">
                <a:solidFill>
                  <a:srgbClr val="000000"/>
                </a:solidFill>
                <a:latin typeface="Consolas" panose="020B0609020204030204" pitchFamily="49" charset="0"/>
              </a:rPr>
              <a:t> </a:t>
            </a:r>
            <a:r>
              <a:rPr lang="en-US" b="1" dirty="0">
                <a:solidFill>
                  <a:srgbClr val="7F0055"/>
                </a:solidFill>
                <a:latin typeface="Consolas" panose="020B0609020204030204" pitchFamily="49" charset="0"/>
              </a:rPr>
              <a:t>class</a:t>
            </a:r>
            <a:r>
              <a:rPr lang="en-US" b="1" dirty="0">
                <a:solidFill>
                  <a:srgbClr val="000000"/>
                </a:solidFill>
                <a:latin typeface="Consolas" panose="020B0609020204030204" pitchFamily="49" charset="0"/>
              </a:rPr>
              <a:t> </a:t>
            </a:r>
            <a:r>
              <a:rPr lang="en-US" b="1" dirty="0" err="1">
                <a:solidFill>
                  <a:srgbClr val="000000"/>
                </a:solidFill>
                <a:latin typeface="Consolas" panose="020B0609020204030204" pitchFamily="49" charset="0"/>
              </a:rPr>
              <a:t>ArrayOfObjectDemo</a:t>
            </a:r>
            <a:r>
              <a:rPr lang="en-US" b="1" dirty="0">
                <a:solidFill>
                  <a:srgbClr val="000000"/>
                </a:solidFill>
                <a:latin typeface="Consolas" panose="020B0609020204030204" pitchFamily="49" charset="0"/>
              </a:rPr>
              <a:t> {</a:t>
            </a:r>
          </a:p>
          <a:p>
            <a:pPr lvl="1"/>
            <a:r>
              <a:rPr lang="en-US" b="1" dirty="0">
                <a:solidFill>
                  <a:srgbClr val="7F0055"/>
                </a:solidFill>
                <a:latin typeface="Consolas" panose="020B0609020204030204" pitchFamily="49" charset="0"/>
              </a:rPr>
              <a:t>public</a:t>
            </a:r>
            <a:r>
              <a:rPr lang="en-US" b="1" dirty="0">
                <a:solidFill>
                  <a:srgbClr val="000000"/>
                </a:solidFill>
                <a:latin typeface="Consolas" panose="020B0609020204030204" pitchFamily="49" charset="0"/>
              </a:rPr>
              <a:t> </a:t>
            </a:r>
            <a:r>
              <a:rPr lang="en-US" b="1" dirty="0">
                <a:solidFill>
                  <a:srgbClr val="7F0055"/>
                </a:solidFill>
                <a:latin typeface="Consolas" panose="020B0609020204030204" pitchFamily="49" charset="0"/>
              </a:rPr>
              <a:t>static</a:t>
            </a:r>
            <a:r>
              <a:rPr lang="en-US" b="1" dirty="0">
                <a:solidFill>
                  <a:srgbClr val="000000"/>
                </a:solidFill>
                <a:latin typeface="Consolas" panose="020B0609020204030204" pitchFamily="49" charset="0"/>
              </a:rPr>
              <a:t> </a:t>
            </a:r>
            <a:r>
              <a:rPr lang="en-US" b="1" dirty="0">
                <a:solidFill>
                  <a:srgbClr val="7F0055"/>
                </a:solidFill>
                <a:latin typeface="Consolas" panose="020B0609020204030204" pitchFamily="49" charset="0"/>
              </a:rPr>
              <a:t>void</a:t>
            </a:r>
            <a:r>
              <a:rPr lang="en-US" b="1" dirty="0">
                <a:solidFill>
                  <a:srgbClr val="000000"/>
                </a:solidFill>
                <a:latin typeface="Consolas" panose="020B0609020204030204" pitchFamily="49" charset="0"/>
              </a:rPr>
              <a:t> main(String[] </a:t>
            </a:r>
            <a:r>
              <a:rPr lang="en-US" b="1" dirty="0" err="1">
                <a:solidFill>
                  <a:srgbClr val="6A3E3E"/>
                </a:solidFill>
                <a:latin typeface="Consolas" panose="020B0609020204030204" pitchFamily="49" charset="0"/>
              </a:rPr>
              <a:t>args</a:t>
            </a:r>
            <a:r>
              <a:rPr lang="en-US" b="1" dirty="0">
                <a:solidFill>
                  <a:srgbClr val="000000"/>
                </a:solidFill>
                <a:latin typeface="Consolas" panose="020B0609020204030204" pitchFamily="49" charset="0"/>
              </a:rPr>
              <a:t>) {</a:t>
            </a:r>
          </a:p>
          <a:p>
            <a:pPr lvl="2"/>
            <a:r>
              <a:rPr lang="en-US" dirty="0">
                <a:solidFill>
                  <a:srgbClr val="000000"/>
                </a:solidFill>
                <a:latin typeface="Consolas" panose="020B0609020204030204" pitchFamily="49" charset="0"/>
              </a:rPr>
              <a:t>Student[] </a:t>
            </a:r>
            <a:r>
              <a:rPr lang="en-US" dirty="0" err="1">
                <a:solidFill>
                  <a:srgbClr val="6A3E3E"/>
                </a:solidFill>
                <a:latin typeface="Consolas" panose="020B0609020204030204" pitchFamily="49" charset="0"/>
              </a:rPr>
              <a:t>stu</a:t>
            </a:r>
            <a:r>
              <a:rPr lang="en-US" dirty="0">
                <a:solidFill>
                  <a:srgbClr val="000000"/>
                </a:solidFill>
                <a:latin typeface="Consolas" panose="020B0609020204030204" pitchFamily="49" charset="0"/>
              </a:rPr>
              <a:t> = </a:t>
            </a:r>
            <a:r>
              <a:rPr lang="en-US" b="1" dirty="0">
                <a:solidFill>
                  <a:srgbClr val="7F0055"/>
                </a:solidFill>
                <a:latin typeface="Consolas" panose="020B0609020204030204" pitchFamily="49" charset="0"/>
              </a:rPr>
              <a:t>new</a:t>
            </a:r>
            <a:r>
              <a:rPr lang="en-US" b="1" dirty="0">
                <a:solidFill>
                  <a:srgbClr val="000000"/>
                </a:solidFill>
                <a:latin typeface="Consolas" panose="020B0609020204030204" pitchFamily="49" charset="0"/>
              </a:rPr>
              <a:t> Student[3];</a:t>
            </a:r>
          </a:p>
          <a:p>
            <a:pPr lvl="2"/>
            <a:endParaRPr lang="en-US" dirty="0">
              <a:latin typeface="Consolas" panose="020B0609020204030204" pitchFamily="49" charset="0"/>
            </a:endParaRPr>
          </a:p>
          <a:p>
            <a:pPr lvl="2"/>
            <a:r>
              <a:rPr lang="en-US" dirty="0" err="1">
                <a:solidFill>
                  <a:srgbClr val="6A3E3E"/>
                </a:solidFill>
                <a:latin typeface="Consolas" panose="020B0609020204030204" pitchFamily="49" charset="0"/>
              </a:rPr>
              <a:t>stu</a:t>
            </a:r>
            <a:r>
              <a:rPr lang="en-US" dirty="0">
                <a:solidFill>
                  <a:srgbClr val="000000"/>
                </a:solidFill>
                <a:latin typeface="Consolas" panose="020B0609020204030204" pitchFamily="49" charset="0"/>
              </a:rPr>
              <a:t>[0] = </a:t>
            </a:r>
            <a:r>
              <a:rPr lang="en-US" b="1" dirty="0">
                <a:solidFill>
                  <a:srgbClr val="7F0055"/>
                </a:solidFill>
                <a:latin typeface="Consolas" panose="020B0609020204030204" pitchFamily="49" charset="0"/>
              </a:rPr>
              <a:t>new</a:t>
            </a:r>
            <a:r>
              <a:rPr lang="en-US" b="1" dirty="0">
                <a:solidFill>
                  <a:srgbClr val="000000"/>
                </a:solidFill>
                <a:latin typeface="Consolas" panose="020B0609020204030204" pitchFamily="49" charset="0"/>
              </a:rPr>
              <a:t> Student(101,</a:t>
            </a:r>
            <a:r>
              <a:rPr lang="en-US" b="1" dirty="0">
                <a:solidFill>
                  <a:srgbClr val="2A00FF"/>
                </a:solidFill>
                <a:latin typeface="Consolas" panose="020B0609020204030204" pitchFamily="49" charset="0"/>
              </a:rPr>
              <a:t>"darshan"</a:t>
            </a:r>
            <a:r>
              <a:rPr lang="en-US" b="1" dirty="0">
                <a:solidFill>
                  <a:srgbClr val="000000"/>
                </a:solidFill>
                <a:latin typeface="Consolas" panose="020B0609020204030204" pitchFamily="49" charset="0"/>
              </a:rPr>
              <a:t>);</a:t>
            </a:r>
          </a:p>
          <a:p>
            <a:pPr lvl="2"/>
            <a:r>
              <a:rPr lang="en-US" dirty="0" err="1">
                <a:solidFill>
                  <a:srgbClr val="6A3E3E"/>
                </a:solidFill>
                <a:latin typeface="Consolas" panose="020B0609020204030204" pitchFamily="49" charset="0"/>
              </a:rPr>
              <a:t>stu</a:t>
            </a:r>
            <a:r>
              <a:rPr lang="en-US" dirty="0">
                <a:solidFill>
                  <a:srgbClr val="000000"/>
                </a:solidFill>
                <a:latin typeface="Consolas" panose="020B0609020204030204" pitchFamily="49" charset="0"/>
              </a:rPr>
              <a:t>[1] = </a:t>
            </a:r>
            <a:r>
              <a:rPr lang="en-US" b="1" dirty="0">
                <a:solidFill>
                  <a:srgbClr val="7F0055"/>
                </a:solidFill>
                <a:latin typeface="Consolas" panose="020B0609020204030204" pitchFamily="49" charset="0"/>
              </a:rPr>
              <a:t>new</a:t>
            </a:r>
            <a:r>
              <a:rPr lang="en-US" b="1" dirty="0">
                <a:solidFill>
                  <a:srgbClr val="000000"/>
                </a:solidFill>
                <a:latin typeface="Consolas" panose="020B0609020204030204" pitchFamily="49" charset="0"/>
              </a:rPr>
              <a:t> Student(102,</a:t>
            </a:r>
            <a:r>
              <a:rPr lang="en-US" b="1" dirty="0">
                <a:solidFill>
                  <a:srgbClr val="2A00FF"/>
                </a:solidFill>
                <a:latin typeface="Consolas" panose="020B0609020204030204" pitchFamily="49" charset="0"/>
              </a:rPr>
              <a:t>"arjun"</a:t>
            </a:r>
            <a:r>
              <a:rPr lang="en-US" b="1" dirty="0">
                <a:solidFill>
                  <a:srgbClr val="000000"/>
                </a:solidFill>
                <a:latin typeface="Consolas" panose="020B0609020204030204" pitchFamily="49" charset="0"/>
              </a:rPr>
              <a:t>);</a:t>
            </a:r>
          </a:p>
          <a:p>
            <a:pPr lvl="2"/>
            <a:r>
              <a:rPr lang="en-US" dirty="0" err="1">
                <a:solidFill>
                  <a:srgbClr val="6A3E3E"/>
                </a:solidFill>
                <a:latin typeface="Consolas" panose="020B0609020204030204" pitchFamily="49" charset="0"/>
              </a:rPr>
              <a:t>stu</a:t>
            </a:r>
            <a:r>
              <a:rPr lang="en-US" dirty="0">
                <a:solidFill>
                  <a:srgbClr val="000000"/>
                </a:solidFill>
                <a:latin typeface="Consolas" panose="020B0609020204030204" pitchFamily="49" charset="0"/>
              </a:rPr>
              <a:t>[2] = </a:t>
            </a:r>
            <a:r>
              <a:rPr lang="en-US" b="1" dirty="0">
                <a:solidFill>
                  <a:srgbClr val="7F0055"/>
                </a:solidFill>
                <a:latin typeface="Consolas" panose="020B0609020204030204" pitchFamily="49" charset="0"/>
              </a:rPr>
              <a:t>new</a:t>
            </a:r>
            <a:r>
              <a:rPr lang="en-US" b="1" dirty="0">
                <a:solidFill>
                  <a:srgbClr val="000000"/>
                </a:solidFill>
                <a:latin typeface="Consolas" panose="020B0609020204030204" pitchFamily="49" charset="0"/>
              </a:rPr>
              <a:t> Student(103,</a:t>
            </a:r>
            <a:r>
              <a:rPr lang="en-US" b="1" dirty="0">
                <a:solidFill>
                  <a:srgbClr val="2A00FF"/>
                </a:solidFill>
                <a:latin typeface="Consolas" panose="020B0609020204030204" pitchFamily="49" charset="0"/>
              </a:rPr>
              <a:t>"java"</a:t>
            </a:r>
            <a:r>
              <a:rPr lang="en-US" b="1" dirty="0">
                <a:solidFill>
                  <a:srgbClr val="000000"/>
                </a:solidFill>
                <a:latin typeface="Consolas" panose="020B0609020204030204" pitchFamily="49" charset="0"/>
              </a:rPr>
              <a:t>);</a:t>
            </a:r>
          </a:p>
          <a:p>
            <a:pPr lvl="2"/>
            <a:endParaRPr lang="en-US" dirty="0">
              <a:latin typeface="Consolas" panose="020B0609020204030204" pitchFamily="49" charset="0"/>
            </a:endParaRPr>
          </a:p>
          <a:p>
            <a:pPr lvl="2"/>
            <a:r>
              <a:rPr lang="en-US" dirty="0" err="1">
                <a:solidFill>
                  <a:srgbClr val="6A3E3E"/>
                </a:solidFill>
                <a:latin typeface="Consolas" panose="020B0609020204030204" pitchFamily="49" charset="0"/>
              </a:rPr>
              <a:t>stu</a:t>
            </a:r>
            <a:r>
              <a:rPr lang="en-US" dirty="0">
                <a:solidFill>
                  <a:srgbClr val="000000"/>
                </a:solidFill>
                <a:latin typeface="Consolas" panose="020B0609020204030204" pitchFamily="49" charset="0"/>
              </a:rPr>
              <a:t>[0].</a:t>
            </a:r>
            <a:r>
              <a:rPr lang="en-US" dirty="0" err="1">
                <a:solidFill>
                  <a:srgbClr val="000000"/>
                </a:solidFill>
                <a:latin typeface="Consolas" panose="020B0609020204030204" pitchFamily="49" charset="0"/>
              </a:rPr>
              <a:t>printStudentDetail</a:t>
            </a:r>
            <a:r>
              <a:rPr lang="en-US" dirty="0">
                <a:solidFill>
                  <a:srgbClr val="000000"/>
                </a:solidFill>
                <a:latin typeface="Consolas" panose="020B0609020204030204" pitchFamily="49" charset="0"/>
              </a:rPr>
              <a:t>();</a:t>
            </a:r>
          </a:p>
          <a:p>
            <a:pPr lvl="2"/>
            <a:r>
              <a:rPr lang="en-US" dirty="0" err="1">
                <a:solidFill>
                  <a:srgbClr val="6A3E3E"/>
                </a:solidFill>
                <a:latin typeface="Consolas" panose="020B0609020204030204" pitchFamily="49" charset="0"/>
              </a:rPr>
              <a:t>stu</a:t>
            </a:r>
            <a:r>
              <a:rPr lang="en-US" dirty="0">
                <a:solidFill>
                  <a:srgbClr val="000000"/>
                </a:solidFill>
                <a:latin typeface="Consolas" panose="020B0609020204030204" pitchFamily="49" charset="0"/>
              </a:rPr>
              <a:t>[1].</a:t>
            </a:r>
            <a:r>
              <a:rPr lang="en-US" dirty="0" err="1">
                <a:solidFill>
                  <a:srgbClr val="000000"/>
                </a:solidFill>
                <a:latin typeface="Consolas" panose="020B0609020204030204" pitchFamily="49" charset="0"/>
              </a:rPr>
              <a:t>printStudentDetail</a:t>
            </a:r>
            <a:r>
              <a:rPr lang="en-US" dirty="0">
                <a:solidFill>
                  <a:srgbClr val="000000"/>
                </a:solidFill>
                <a:latin typeface="Consolas" panose="020B0609020204030204" pitchFamily="49" charset="0"/>
              </a:rPr>
              <a:t>();</a:t>
            </a:r>
          </a:p>
          <a:p>
            <a:pPr lvl="2"/>
            <a:r>
              <a:rPr lang="en-US" dirty="0" err="1">
                <a:solidFill>
                  <a:srgbClr val="6A3E3E"/>
                </a:solidFill>
                <a:latin typeface="Consolas" panose="020B0609020204030204" pitchFamily="49" charset="0"/>
              </a:rPr>
              <a:t>stu</a:t>
            </a:r>
            <a:r>
              <a:rPr lang="en-US" dirty="0">
                <a:solidFill>
                  <a:srgbClr val="000000"/>
                </a:solidFill>
                <a:latin typeface="Consolas" panose="020B0609020204030204" pitchFamily="49" charset="0"/>
              </a:rPr>
              <a:t>[2].</a:t>
            </a:r>
            <a:r>
              <a:rPr lang="en-US" dirty="0" err="1">
                <a:solidFill>
                  <a:srgbClr val="000000"/>
                </a:solidFill>
                <a:latin typeface="Consolas" panose="020B0609020204030204" pitchFamily="49" charset="0"/>
              </a:rPr>
              <a:t>printStudentDetail</a:t>
            </a:r>
            <a:r>
              <a:rPr lang="en-US" dirty="0">
                <a:solidFill>
                  <a:srgbClr val="000000"/>
                </a:solidFill>
                <a:latin typeface="Consolas" panose="020B0609020204030204" pitchFamily="49" charset="0"/>
              </a:rPr>
              <a:t>();</a:t>
            </a:r>
          </a:p>
          <a:p>
            <a:pPr lvl="1"/>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a:t>
            </a:r>
          </a:p>
        </p:txBody>
      </p:sp>
    </p:spTree>
    <p:extLst>
      <p:ext uri="{BB962C8B-B14F-4D97-AF65-F5344CB8AC3E}">
        <p14:creationId xmlns:p14="http://schemas.microsoft.com/office/powerpoint/2010/main" val="1330633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4">
                                            <p:txEl>
                                              <p:pRg st="13" end="13"/>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4">
                                            <p:txEl>
                                              <p:pRg st="14" end="14"/>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4">
                                            <p:txEl>
                                              <p:pRg st="15" end="15"/>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5">
                                            <p:bg/>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grpId="0" nodeType="clickEffect">
                                  <p:stCondLst>
                                    <p:cond delay="0"/>
                                  </p:stCondLst>
                                  <p:childTnLst>
                                    <p:set>
                                      <p:cBhvr>
                                        <p:cTn id="98"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grpId="0" nodeType="clickEffect">
                                  <p:stCondLst>
                                    <p:cond delay="0"/>
                                  </p:stCondLst>
                                  <p:childTnLst>
                                    <p:set>
                                      <p:cBhvr>
                                        <p:cTn id="102"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grpId="0" nodeType="clickEffect">
                                  <p:stCondLst>
                                    <p:cond delay="0"/>
                                  </p:stCondLst>
                                  <p:childTnLst>
                                    <p:set>
                                      <p:cBhvr>
                                        <p:cTn id="106" dur="1" fill="hold">
                                          <p:stCondLst>
                                            <p:cond delay="0"/>
                                          </p:stCondLst>
                                        </p:cTn>
                                        <p:tgtEl>
                                          <p:spTgt spid="5">
                                            <p:txEl>
                                              <p:pRg st="11" end="11"/>
                                            </p:txEl>
                                          </p:spTgt>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grpId="0" nodeType="clickEffect">
                                  <p:stCondLst>
                                    <p:cond delay="0"/>
                                  </p:stCondLst>
                                  <p:childTnLst>
                                    <p:set>
                                      <p:cBhvr>
                                        <p:cTn id="110" dur="1" fill="hold">
                                          <p:stCondLst>
                                            <p:cond delay="0"/>
                                          </p:stCondLst>
                                        </p:cTn>
                                        <p:tgtEl>
                                          <p:spTgt spid="5">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bldLvl="4" animBg="1"/>
      <p:bldP spid="5" grpId="0" uiExpand="1" build="p" bldLvl="4"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Package (Topic </a:t>
            </a:r>
            <a:r>
              <a:rPr lang="en-US" smtClean="0"/>
              <a:t>from Unit-07)</a:t>
            </a:r>
            <a:endParaRPr lang="en-US" dirty="0"/>
          </a:p>
        </p:txBody>
      </p:sp>
      <p:sp>
        <p:nvSpPr>
          <p:cNvPr id="3" name="Content Placeholder 2"/>
          <p:cNvSpPr>
            <a:spLocks noGrp="1"/>
          </p:cNvSpPr>
          <p:nvPr>
            <p:ph idx="1"/>
          </p:nvPr>
        </p:nvSpPr>
        <p:spPr/>
        <p:txBody>
          <a:bodyPr/>
          <a:lstStyle/>
          <a:p>
            <a:r>
              <a:rPr lang="en-US" dirty="0"/>
              <a:t>A </a:t>
            </a:r>
            <a:r>
              <a:rPr lang="en-US" b="1" dirty="0"/>
              <a:t>Package</a:t>
            </a:r>
            <a:r>
              <a:rPr lang="en-US" dirty="0"/>
              <a:t> can be defined as a </a:t>
            </a:r>
            <a:r>
              <a:rPr lang="en-US" b="1" dirty="0"/>
              <a:t>grouping</a:t>
            </a:r>
            <a:r>
              <a:rPr lang="en-US" dirty="0"/>
              <a:t> of related types providing access protection and name space management.</a:t>
            </a:r>
          </a:p>
          <a:p>
            <a:r>
              <a:rPr lang="en-US" dirty="0"/>
              <a:t>Programmers can define their own packages to bundle group of classes/interfaces, etc. </a:t>
            </a:r>
          </a:p>
          <a:p>
            <a:r>
              <a:rPr lang="en-US" dirty="0"/>
              <a:t>Packages are used in Java in order to </a:t>
            </a:r>
          </a:p>
          <a:p>
            <a:pPr marL="914400" lvl="1" indent="-457200">
              <a:buFont typeface="+mj-lt"/>
              <a:buAutoNum type="arabicPeriod"/>
            </a:pPr>
            <a:r>
              <a:rPr lang="en-US" sz="2400" dirty="0"/>
              <a:t>prevent </a:t>
            </a:r>
            <a:r>
              <a:rPr lang="en-US" sz="2400" b="1" dirty="0"/>
              <a:t>naming conflicts</a:t>
            </a:r>
            <a:r>
              <a:rPr lang="en-US" sz="2400" dirty="0"/>
              <a:t> </a:t>
            </a:r>
          </a:p>
          <a:p>
            <a:pPr marL="914400" lvl="1" indent="-457200">
              <a:buFont typeface="+mj-lt"/>
              <a:buAutoNum type="arabicPeriod"/>
            </a:pPr>
            <a:r>
              <a:rPr lang="en-US" sz="2400" dirty="0"/>
              <a:t>control </a:t>
            </a:r>
            <a:r>
              <a:rPr lang="en-US" sz="2400" b="1" dirty="0"/>
              <a:t>access</a:t>
            </a:r>
            <a:r>
              <a:rPr lang="en-US" sz="2400" dirty="0"/>
              <a:t>, </a:t>
            </a:r>
          </a:p>
          <a:p>
            <a:pPr marL="914400" lvl="1" indent="-457200">
              <a:buFont typeface="+mj-lt"/>
              <a:buAutoNum type="arabicPeriod"/>
            </a:pPr>
            <a:r>
              <a:rPr lang="en-US" sz="2400" dirty="0" smtClean="0"/>
              <a:t>make </a:t>
            </a:r>
            <a:r>
              <a:rPr lang="en-US" sz="2400" b="1" dirty="0" smtClean="0"/>
              <a:t>searching/locating</a:t>
            </a:r>
            <a:r>
              <a:rPr lang="en-US" sz="2400" dirty="0" smtClean="0"/>
              <a:t> of </a:t>
            </a:r>
            <a:r>
              <a:rPr lang="en-US" sz="2400" dirty="0"/>
              <a:t>classes/interfaces easier.</a:t>
            </a:r>
          </a:p>
          <a:p>
            <a:r>
              <a:rPr lang="en-US" dirty="0"/>
              <a:t>It is a good practice </a:t>
            </a:r>
            <a:r>
              <a:rPr lang="en-US" dirty="0" smtClean="0"/>
              <a:t>to </a:t>
            </a:r>
            <a:r>
              <a:rPr lang="en-US" dirty="0"/>
              <a:t>group related classes implemented so that a programmer can easily determine that the classes, interfaces are related.</a:t>
            </a:r>
          </a:p>
          <a:p>
            <a:endParaRPr lang="en-US" dirty="0"/>
          </a:p>
        </p:txBody>
      </p:sp>
    </p:spTree>
    <p:extLst>
      <p:ext uri="{BB962C8B-B14F-4D97-AF65-F5344CB8AC3E}">
        <p14:creationId xmlns:p14="http://schemas.microsoft.com/office/powerpoint/2010/main" val="811045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Creating a package</a:t>
            </a:r>
          </a:p>
        </p:txBody>
      </p:sp>
      <p:sp>
        <p:nvSpPr>
          <p:cNvPr id="3" name="Content Placeholder 2"/>
          <p:cNvSpPr>
            <a:spLocks noGrp="1"/>
          </p:cNvSpPr>
          <p:nvPr>
            <p:ph idx="1"/>
          </p:nvPr>
        </p:nvSpPr>
        <p:spPr/>
        <p:txBody>
          <a:bodyPr/>
          <a:lstStyle/>
          <a:p>
            <a:r>
              <a:rPr lang="en-IN" dirty="0"/>
              <a:t>To create a package you need to write </a:t>
            </a:r>
            <a:r>
              <a:rPr lang="en-IN" b="1" dirty="0"/>
              <a:t>package</a:t>
            </a:r>
            <a:r>
              <a:rPr lang="en-IN" dirty="0"/>
              <a:t> statement </a:t>
            </a:r>
            <a:r>
              <a:rPr lang="en-IN" b="1" dirty="0"/>
              <a:t>followed</a:t>
            </a:r>
            <a:r>
              <a:rPr lang="en-IN" dirty="0"/>
              <a:t> by the </a:t>
            </a:r>
            <a:r>
              <a:rPr lang="en-IN" b="1" dirty="0"/>
              <a:t>name of the package</a:t>
            </a:r>
            <a:r>
              <a:rPr lang="en-IN" dirty="0"/>
              <a:t>.</a:t>
            </a:r>
          </a:p>
          <a:p>
            <a:r>
              <a:rPr lang="en-IN" dirty="0"/>
              <a:t>Syntax :	</a:t>
            </a:r>
            <a:r>
              <a:rPr lang="en-IN" dirty="0">
                <a:latin typeface="Cambria" pitchFamily="18" charset="0"/>
                <a:ea typeface="Cambria" pitchFamily="18" charset="0"/>
              </a:rPr>
              <a:t>package </a:t>
            </a:r>
            <a:r>
              <a:rPr lang="en-IN" dirty="0" err="1">
                <a:latin typeface="Cambria" pitchFamily="18" charset="0"/>
                <a:ea typeface="Cambria" pitchFamily="18" charset="0"/>
              </a:rPr>
              <a:t>package_name</a:t>
            </a:r>
            <a:r>
              <a:rPr lang="en-IN" dirty="0">
                <a:latin typeface="Cambria" pitchFamily="18" charset="0"/>
                <a:ea typeface="Cambria" pitchFamily="18" charset="0"/>
              </a:rPr>
              <a:t>;</a:t>
            </a:r>
          </a:p>
          <a:p>
            <a:r>
              <a:rPr lang="en-IN" dirty="0">
                <a:ea typeface="Cambria" pitchFamily="18" charset="0"/>
              </a:rPr>
              <a:t>Example :</a:t>
            </a:r>
          </a:p>
          <a:p>
            <a:endParaRPr lang="en-IN" dirty="0">
              <a:ea typeface="Cambria" pitchFamily="18" charset="0"/>
            </a:endParaRPr>
          </a:p>
          <a:p>
            <a:endParaRPr lang="en-IN" dirty="0" smtClean="0">
              <a:ea typeface="Cambria" pitchFamily="18" charset="0"/>
            </a:endParaRPr>
          </a:p>
          <a:p>
            <a:endParaRPr lang="en-IN" dirty="0">
              <a:ea typeface="Cambria" pitchFamily="18" charset="0"/>
            </a:endParaRPr>
          </a:p>
          <a:p>
            <a:r>
              <a:rPr lang="en-US" dirty="0"/>
              <a:t>The package statement should be the </a:t>
            </a:r>
            <a:r>
              <a:rPr lang="en-US" b="1" dirty="0"/>
              <a:t>first line </a:t>
            </a:r>
            <a:r>
              <a:rPr lang="en-US" dirty="0"/>
              <a:t>in the source file. </a:t>
            </a:r>
          </a:p>
          <a:p>
            <a:r>
              <a:rPr lang="en-US" dirty="0"/>
              <a:t>There can be </a:t>
            </a:r>
            <a:r>
              <a:rPr lang="en-US" b="1" dirty="0"/>
              <a:t>only one package statement </a:t>
            </a:r>
            <a:r>
              <a:rPr lang="en-US" dirty="0"/>
              <a:t>in each source file, and it applies to all types in the file.</a:t>
            </a:r>
          </a:p>
          <a:p>
            <a:r>
              <a:rPr lang="en-US" dirty="0"/>
              <a:t>If a package statement is </a:t>
            </a:r>
            <a:r>
              <a:rPr lang="en-US" b="1" dirty="0"/>
              <a:t>not used </a:t>
            </a:r>
            <a:r>
              <a:rPr lang="en-US" dirty="0"/>
              <a:t>then the class/interfaces will be put into an </a:t>
            </a:r>
            <a:r>
              <a:rPr lang="en-US" b="1" dirty="0"/>
              <a:t>unnamed package</a:t>
            </a:r>
            <a:r>
              <a:rPr lang="en-US" dirty="0"/>
              <a:t>.</a:t>
            </a:r>
          </a:p>
          <a:p>
            <a:endParaRPr lang="en-US" dirty="0"/>
          </a:p>
        </p:txBody>
      </p:sp>
      <p:sp>
        <p:nvSpPr>
          <p:cNvPr id="4" name="Rectangle 3"/>
          <p:cNvSpPr/>
          <p:nvPr/>
        </p:nvSpPr>
        <p:spPr>
          <a:xfrm>
            <a:off x="2058785" y="2181398"/>
            <a:ext cx="3657600" cy="1477328"/>
          </a:xfrm>
          <a:prstGeom prst="rect">
            <a:avLst/>
          </a:prstGeom>
          <a:ln w="19050">
            <a:solidFill>
              <a:schemeClr val="accent1"/>
            </a:solidFill>
            <a:prstDash val="dash"/>
          </a:ln>
        </p:spPr>
        <p:txBody>
          <a:bodyPr wrap="square">
            <a:spAutoFit/>
          </a:bodyPr>
          <a:lstStyle/>
          <a:p>
            <a:r>
              <a:rPr lang="en-US" b="1" dirty="0" smtClean="0">
                <a:solidFill>
                  <a:srgbClr val="7F0055"/>
                </a:solidFill>
                <a:latin typeface="Consolas"/>
              </a:rPr>
              <a:t>package</a:t>
            </a:r>
            <a:r>
              <a:rPr lang="en-US" b="1" dirty="0" smtClean="0">
                <a:solidFill>
                  <a:srgbClr val="000000"/>
                </a:solidFill>
                <a:latin typeface="Consolas"/>
              </a:rPr>
              <a:t> </a:t>
            </a:r>
            <a:r>
              <a:rPr lang="en-US" b="1" dirty="0" err="1" smtClean="0">
                <a:solidFill>
                  <a:srgbClr val="000000"/>
                </a:solidFill>
                <a:latin typeface="Consolas"/>
              </a:rPr>
              <a:t>darshan_student</a:t>
            </a:r>
            <a:r>
              <a:rPr lang="en-US" b="1" dirty="0" smtClean="0">
                <a:solidFill>
                  <a:srgbClr val="000000"/>
                </a:solidFill>
                <a:latin typeface="Consolas"/>
              </a:rPr>
              <a:t>;</a:t>
            </a:r>
          </a:p>
          <a:p>
            <a:endParaRPr lang="en-US" b="1" dirty="0" smtClean="0">
              <a:solidFill>
                <a:srgbClr val="7F0055"/>
              </a:solidFill>
              <a:latin typeface="Consolas"/>
            </a:endParaRPr>
          </a:p>
          <a:p>
            <a:r>
              <a:rPr lang="en-US" b="1" dirty="0" smtClean="0">
                <a:solidFill>
                  <a:srgbClr val="7F0055"/>
                </a:solidFill>
                <a:latin typeface="Consolas"/>
              </a:rPr>
              <a:t>class</a:t>
            </a:r>
            <a:r>
              <a:rPr lang="en-US" b="1" dirty="0" smtClean="0">
                <a:solidFill>
                  <a:srgbClr val="000000"/>
                </a:solidFill>
                <a:latin typeface="Consolas"/>
              </a:rPr>
              <a:t> Student {</a:t>
            </a:r>
            <a:endParaRPr lang="en-US" dirty="0" smtClean="0">
              <a:latin typeface="Consolas"/>
            </a:endParaRPr>
          </a:p>
          <a:p>
            <a:r>
              <a:rPr lang="en-US" dirty="0" smtClean="0">
                <a:latin typeface="Consolas"/>
              </a:rPr>
              <a:t>	// code</a:t>
            </a:r>
          </a:p>
          <a:p>
            <a:r>
              <a:rPr lang="en-US" dirty="0" smtClean="0">
                <a:solidFill>
                  <a:srgbClr val="000000"/>
                </a:solidFill>
                <a:latin typeface="Consolas"/>
              </a:rPr>
              <a:t>}</a:t>
            </a:r>
            <a:endParaRPr lang="en-US" dirty="0"/>
          </a:p>
        </p:txBody>
      </p:sp>
    </p:spTree>
    <p:extLst>
      <p:ext uri="{BB962C8B-B14F-4D97-AF65-F5344CB8AC3E}">
        <p14:creationId xmlns:p14="http://schemas.microsoft.com/office/powerpoint/2010/main" val="3055216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Car Class</a:t>
            </a:r>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29000" y="2281081"/>
            <a:ext cx="5334000" cy="1862000"/>
          </a:xfrm>
          <a:prstGeom prst="rect">
            <a:avLst/>
          </a:prstGeom>
        </p:spPr>
      </p:pic>
      <p:sp>
        <p:nvSpPr>
          <p:cNvPr id="5" name="Freeform 4"/>
          <p:cNvSpPr/>
          <p:nvPr/>
        </p:nvSpPr>
        <p:spPr>
          <a:xfrm>
            <a:off x="4836000" y="1074051"/>
            <a:ext cx="2520000" cy="521835"/>
          </a:xfrm>
          <a:custGeom>
            <a:avLst/>
            <a:gdLst>
              <a:gd name="connsiteX0" fmla="*/ 0 w 1857374"/>
              <a:gd name="connsiteY0" fmla="*/ 0 h 742949"/>
              <a:gd name="connsiteX1" fmla="*/ 1857374 w 1857374"/>
              <a:gd name="connsiteY1" fmla="*/ 0 h 742949"/>
              <a:gd name="connsiteX2" fmla="*/ 1857374 w 1857374"/>
              <a:gd name="connsiteY2" fmla="*/ 742949 h 742949"/>
              <a:gd name="connsiteX3" fmla="*/ 0 w 1857374"/>
              <a:gd name="connsiteY3" fmla="*/ 742949 h 742949"/>
              <a:gd name="connsiteX4" fmla="*/ 0 w 1857374"/>
              <a:gd name="connsiteY4" fmla="*/ 0 h 7429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57374" h="742949">
                <a:moveTo>
                  <a:pt x="0" y="0"/>
                </a:moveTo>
                <a:lnTo>
                  <a:pt x="1857374" y="0"/>
                </a:lnTo>
                <a:lnTo>
                  <a:pt x="1857374" y="742949"/>
                </a:lnTo>
                <a:lnTo>
                  <a:pt x="0" y="742949"/>
                </a:lnTo>
                <a:lnTo>
                  <a:pt x="0" y="0"/>
                </a:lnTo>
                <a:close/>
              </a:path>
            </a:pathLst>
          </a:cu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34696" tIns="134112" rIns="234696" bIns="134112" numCol="1" spcCol="1270" anchor="ctr" anchorCtr="0">
            <a:noAutofit/>
          </a:bodyPr>
          <a:lstStyle/>
          <a:p>
            <a:pPr lvl="0" algn="ctr" defTabSz="1466850">
              <a:lnSpc>
                <a:spcPct val="90000"/>
              </a:lnSpc>
              <a:spcBef>
                <a:spcPct val="0"/>
              </a:spcBef>
              <a:spcAft>
                <a:spcPct val="35000"/>
              </a:spcAft>
            </a:pPr>
            <a:r>
              <a:rPr lang="en-US" sz="3200" b="1" kern="1200" dirty="0" smtClean="0"/>
              <a:t>Class: Car</a:t>
            </a:r>
            <a:endParaRPr lang="en-US" sz="3200" b="1" kern="1200" dirty="0"/>
          </a:p>
        </p:txBody>
      </p:sp>
      <p:graphicFrame>
        <p:nvGraphicFramePr>
          <p:cNvPr id="6" name="Table 5"/>
          <p:cNvGraphicFramePr>
            <a:graphicFrameLocks noGrp="1"/>
          </p:cNvGraphicFramePr>
          <p:nvPr>
            <p:extLst/>
          </p:nvPr>
        </p:nvGraphicFramePr>
        <p:xfrm>
          <a:off x="141938" y="2106514"/>
          <a:ext cx="3352800" cy="4358640"/>
        </p:xfrm>
        <a:graphic>
          <a:graphicData uri="http://schemas.openxmlformats.org/drawingml/2006/table">
            <a:tbl>
              <a:tblPr firstRow="1" bandRow="1">
                <a:tableStyleId>{5C22544A-7EE6-4342-B048-85BDC9FD1C3A}</a:tableStyleId>
              </a:tblPr>
              <a:tblGrid>
                <a:gridCol w="3352800">
                  <a:extLst>
                    <a:ext uri="{9D8B030D-6E8A-4147-A177-3AD203B41FA5}">
                      <a16:colId xmlns:a16="http://schemas.microsoft.com/office/drawing/2014/main" xmlns="" val="20000"/>
                    </a:ext>
                  </a:extLst>
                </a:gridCol>
              </a:tblGrid>
              <a:tr h="0">
                <a:tc>
                  <a:txBody>
                    <a:bodyPr/>
                    <a:lstStyle/>
                    <a:p>
                      <a:r>
                        <a:rPr lang="en-US" sz="2000" dirty="0" smtClean="0"/>
                        <a:t>Properties (Describe)</a:t>
                      </a:r>
                      <a:endParaRPr lang="en-US" sz="2000" dirty="0"/>
                    </a:p>
                  </a:txBody>
                  <a:tcPr/>
                </a:tc>
                <a:extLst>
                  <a:ext uri="{0D108BD9-81ED-4DB2-BD59-A6C34878D82A}">
                    <a16:rowId xmlns:a16="http://schemas.microsoft.com/office/drawing/2014/main" xmlns="" val="10000"/>
                  </a:ext>
                </a:extLst>
              </a:tr>
              <a:tr h="370840">
                <a:tc>
                  <a:txBody>
                    <a:bodyPr/>
                    <a:lstStyle/>
                    <a:p>
                      <a:r>
                        <a:rPr lang="en-US" sz="2000" dirty="0" smtClean="0"/>
                        <a:t>Company</a:t>
                      </a:r>
                      <a:endParaRPr lang="en-US" sz="2000" dirty="0"/>
                    </a:p>
                  </a:txBody>
                  <a:tcPr/>
                </a:tc>
                <a:extLst>
                  <a:ext uri="{0D108BD9-81ED-4DB2-BD59-A6C34878D82A}">
                    <a16:rowId xmlns:a16="http://schemas.microsoft.com/office/drawing/2014/main" xmlns="" val="10001"/>
                  </a:ext>
                </a:extLst>
              </a:tr>
              <a:tr h="370840">
                <a:tc>
                  <a:txBody>
                    <a:bodyPr/>
                    <a:lstStyle/>
                    <a:p>
                      <a:r>
                        <a:rPr lang="en-US" sz="2000" dirty="0" smtClean="0"/>
                        <a:t>Model</a:t>
                      </a:r>
                      <a:endParaRPr lang="en-US" sz="2000" dirty="0"/>
                    </a:p>
                  </a:txBody>
                  <a:tcPr/>
                </a:tc>
                <a:extLst>
                  <a:ext uri="{0D108BD9-81ED-4DB2-BD59-A6C34878D82A}">
                    <a16:rowId xmlns:a16="http://schemas.microsoft.com/office/drawing/2014/main" xmlns="" val="10002"/>
                  </a:ext>
                </a:extLst>
              </a:tr>
              <a:tr h="370840">
                <a:tc>
                  <a:txBody>
                    <a:bodyPr/>
                    <a:lstStyle/>
                    <a:p>
                      <a:r>
                        <a:rPr lang="en-US" sz="2000" dirty="0" smtClean="0"/>
                        <a:t>Color</a:t>
                      </a:r>
                      <a:endParaRPr lang="en-US" sz="2000" dirty="0"/>
                    </a:p>
                  </a:txBody>
                  <a:tcPr/>
                </a:tc>
                <a:extLst>
                  <a:ext uri="{0D108BD9-81ED-4DB2-BD59-A6C34878D82A}">
                    <a16:rowId xmlns:a16="http://schemas.microsoft.com/office/drawing/2014/main" xmlns="" val="10003"/>
                  </a:ext>
                </a:extLst>
              </a:tr>
              <a:tr h="370840">
                <a:tc>
                  <a:txBody>
                    <a:bodyPr/>
                    <a:lstStyle/>
                    <a:p>
                      <a:r>
                        <a:rPr lang="en-US" sz="2000" dirty="0" smtClean="0"/>
                        <a:t>Mfg. Year</a:t>
                      </a:r>
                      <a:endParaRPr lang="en-US" sz="2000" dirty="0"/>
                    </a:p>
                  </a:txBody>
                  <a:tcPr/>
                </a:tc>
                <a:extLst>
                  <a:ext uri="{0D108BD9-81ED-4DB2-BD59-A6C34878D82A}">
                    <a16:rowId xmlns:a16="http://schemas.microsoft.com/office/drawing/2014/main" xmlns="" val="10004"/>
                  </a:ext>
                </a:extLst>
              </a:tr>
              <a:tr h="370840">
                <a:tc>
                  <a:txBody>
                    <a:bodyPr/>
                    <a:lstStyle/>
                    <a:p>
                      <a:r>
                        <a:rPr lang="en-US" sz="2000" dirty="0" smtClean="0"/>
                        <a:t>Price</a:t>
                      </a:r>
                      <a:endParaRPr lang="en-US" sz="2000" dirty="0"/>
                    </a:p>
                  </a:txBody>
                  <a:tcPr/>
                </a:tc>
                <a:extLst>
                  <a:ext uri="{0D108BD9-81ED-4DB2-BD59-A6C34878D82A}">
                    <a16:rowId xmlns:a16="http://schemas.microsoft.com/office/drawing/2014/main" xmlns="" val="10005"/>
                  </a:ext>
                </a:extLst>
              </a:tr>
              <a:tr h="370840">
                <a:tc>
                  <a:txBody>
                    <a:bodyPr/>
                    <a:lstStyle/>
                    <a:p>
                      <a:r>
                        <a:rPr lang="en-US" sz="2000" dirty="0" smtClean="0"/>
                        <a:t>Fuel Type</a:t>
                      </a:r>
                      <a:endParaRPr lang="en-US" sz="2000" dirty="0"/>
                    </a:p>
                  </a:txBody>
                  <a:tcPr/>
                </a:tc>
                <a:extLst>
                  <a:ext uri="{0D108BD9-81ED-4DB2-BD59-A6C34878D82A}">
                    <a16:rowId xmlns:a16="http://schemas.microsoft.com/office/drawing/2014/main" xmlns="" val="10006"/>
                  </a:ext>
                </a:extLst>
              </a:tr>
              <a:tr h="370840">
                <a:tc>
                  <a:txBody>
                    <a:bodyPr/>
                    <a:lstStyle/>
                    <a:p>
                      <a:r>
                        <a:rPr lang="en-US" sz="2000" dirty="0" smtClean="0"/>
                        <a:t>Mileage</a:t>
                      </a:r>
                      <a:endParaRPr lang="en-US" sz="2000" dirty="0"/>
                    </a:p>
                  </a:txBody>
                  <a:tcPr/>
                </a:tc>
                <a:extLst>
                  <a:ext uri="{0D108BD9-81ED-4DB2-BD59-A6C34878D82A}">
                    <a16:rowId xmlns:a16="http://schemas.microsoft.com/office/drawing/2014/main" xmlns="" val="10007"/>
                  </a:ext>
                </a:extLst>
              </a:tr>
              <a:tr h="370840">
                <a:tc>
                  <a:txBody>
                    <a:bodyPr/>
                    <a:lstStyle/>
                    <a:p>
                      <a:r>
                        <a:rPr lang="en-US" sz="2000" dirty="0" smtClean="0"/>
                        <a:t>Gear Type</a:t>
                      </a:r>
                      <a:endParaRPr lang="en-US" sz="2000" dirty="0"/>
                    </a:p>
                  </a:txBody>
                  <a:tcPr/>
                </a:tc>
                <a:extLst>
                  <a:ext uri="{0D108BD9-81ED-4DB2-BD59-A6C34878D82A}">
                    <a16:rowId xmlns:a16="http://schemas.microsoft.com/office/drawing/2014/main" xmlns="" val="10008"/>
                  </a:ext>
                </a:extLst>
              </a:tr>
              <a:tr h="370840">
                <a:tc>
                  <a:txBody>
                    <a:bodyPr/>
                    <a:lstStyle/>
                    <a:p>
                      <a:r>
                        <a:rPr lang="en-US" sz="2000" dirty="0" smtClean="0"/>
                        <a:t>Power Steering</a:t>
                      </a:r>
                      <a:endParaRPr lang="en-US" sz="2000" dirty="0"/>
                    </a:p>
                  </a:txBody>
                  <a:tcPr/>
                </a:tc>
                <a:extLst>
                  <a:ext uri="{0D108BD9-81ED-4DB2-BD59-A6C34878D82A}">
                    <a16:rowId xmlns:a16="http://schemas.microsoft.com/office/drawing/2014/main" xmlns="" val="10009"/>
                  </a:ext>
                </a:extLst>
              </a:tr>
              <a:tr h="370840">
                <a:tc>
                  <a:txBody>
                    <a:bodyPr/>
                    <a:lstStyle/>
                    <a:p>
                      <a:r>
                        <a:rPr lang="en-US" sz="2000" dirty="0" smtClean="0"/>
                        <a:t>Anti-Lock braking system</a:t>
                      </a:r>
                      <a:endParaRPr lang="en-US" sz="2000" dirty="0"/>
                    </a:p>
                  </a:txBody>
                  <a:tcPr/>
                </a:tc>
                <a:extLst>
                  <a:ext uri="{0D108BD9-81ED-4DB2-BD59-A6C34878D82A}">
                    <a16:rowId xmlns:a16="http://schemas.microsoft.com/office/drawing/2014/main" xmlns="" val="10010"/>
                  </a:ext>
                </a:extLst>
              </a:tr>
            </a:tbl>
          </a:graphicData>
        </a:graphic>
      </p:graphicFrame>
      <p:graphicFrame>
        <p:nvGraphicFramePr>
          <p:cNvPr id="7" name="Table 6"/>
          <p:cNvGraphicFramePr>
            <a:graphicFrameLocks noGrp="1"/>
          </p:cNvGraphicFramePr>
          <p:nvPr>
            <p:extLst/>
          </p:nvPr>
        </p:nvGraphicFramePr>
        <p:xfrm>
          <a:off x="8893233" y="3002406"/>
          <a:ext cx="3047999" cy="2773680"/>
        </p:xfrm>
        <a:graphic>
          <a:graphicData uri="http://schemas.openxmlformats.org/drawingml/2006/table">
            <a:tbl>
              <a:tblPr firstRow="1" bandRow="1">
                <a:tableStyleId>{5C22544A-7EE6-4342-B048-85BDC9FD1C3A}</a:tableStyleId>
              </a:tblPr>
              <a:tblGrid>
                <a:gridCol w="3047999">
                  <a:extLst>
                    <a:ext uri="{9D8B030D-6E8A-4147-A177-3AD203B41FA5}">
                      <a16:colId xmlns:a16="http://schemas.microsoft.com/office/drawing/2014/main" xmlns="" val="20000"/>
                    </a:ext>
                  </a:extLst>
                </a:gridCol>
              </a:tblGrid>
              <a:tr h="370840">
                <a:tc>
                  <a:txBody>
                    <a:bodyPr/>
                    <a:lstStyle/>
                    <a:p>
                      <a:r>
                        <a:rPr lang="en-US" sz="2000" dirty="0" smtClean="0"/>
                        <a:t>Methods (Functions)</a:t>
                      </a:r>
                      <a:endParaRPr lang="en-US" sz="2000" dirty="0"/>
                    </a:p>
                  </a:txBody>
                  <a:tcPr/>
                </a:tc>
                <a:extLst>
                  <a:ext uri="{0D108BD9-81ED-4DB2-BD59-A6C34878D82A}">
                    <a16:rowId xmlns:a16="http://schemas.microsoft.com/office/drawing/2014/main" xmlns="" val="10000"/>
                  </a:ext>
                </a:extLst>
              </a:tr>
              <a:tr h="370840">
                <a:tc>
                  <a:txBody>
                    <a:bodyPr/>
                    <a:lstStyle/>
                    <a:p>
                      <a:r>
                        <a:rPr lang="en-US" sz="2000" dirty="0" smtClean="0">
                          <a:latin typeface="Consolas" panose="020B0609020204030204" pitchFamily="49" charset="0"/>
                        </a:rPr>
                        <a:t>Start</a:t>
                      </a:r>
                      <a:endParaRPr lang="en-US" sz="2000" dirty="0">
                        <a:latin typeface="Consolas" panose="020B0609020204030204" pitchFamily="49" charset="0"/>
                      </a:endParaRPr>
                    </a:p>
                  </a:txBody>
                  <a:tcPr/>
                </a:tc>
                <a:extLst>
                  <a:ext uri="{0D108BD9-81ED-4DB2-BD59-A6C34878D82A}">
                    <a16:rowId xmlns:a16="http://schemas.microsoft.com/office/drawing/2014/main" xmlns="" val="10001"/>
                  </a:ext>
                </a:extLst>
              </a:tr>
              <a:tr h="370840">
                <a:tc>
                  <a:txBody>
                    <a:bodyPr/>
                    <a:lstStyle/>
                    <a:p>
                      <a:r>
                        <a:rPr lang="en-US" sz="2000" dirty="0" smtClean="0">
                          <a:latin typeface="Consolas" panose="020B0609020204030204" pitchFamily="49" charset="0"/>
                        </a:rPr>
                        <a:t>Drive</a:t>
                      </a:r>
                      <a:endParaRPr lang="en-US" sz="2000" dirty="0">
                        <a:latin typeface="Consolas" panose="020B0609020204030204" pitchFamily="49" charset="0"/>
                      </a:endParaRPr>
                    </a:p>
                  </a:txBody>
                  <a:tcPr/>
                </a:tc>
                <a:extLst>
                  <a:ext uri="{0D108BD9-81ED-4DB2-BD59-A6C34878D82A}">
                    <a16:rowId xmlns:a16="http://schemas.microsoft.com/office/drawing/2014/main" xmlns="" val="10002"/>
                  </a:ext>
                </a:extLst>
              </a:tr>
              <a:tr h="370840">
                <a:tc>
                  <a:txBody>
                    <a:bodyPr/>
                    <a:lstStyle/>
                    <a:p>
                      <a:r>
                        <a:rPr lang="en-US" sz="2000" dirty="0" smtClean="0">
                          <a:latin typeface="Consolas" panose="020B0609020204030204" pitchFamily="49" charset="0"/>
                        </a:rPr>
                        <a:t>Park</a:t>
                      </a:r>
                      <a:endParaRPr lang="en-US" sz="2000" dirty="0">
                        <a:latin typeface="Consolas" panose="020B0609020204030204" pitchFamily="49" charset="0"/>
                      </a:endParaRPr>
                    </a:p>
                  </a:txBody>
                  <a:tcPr/>
                </a:tc>
                <a:extLst>
                  <a:ext uri="{0D108BD9-81ED-4DB2-BD59-A6C34878D82A}">
                    <a16:rowId xmlns:a16="http://schemas.microsoft.com/office/drawing/2014/main" xmlns="" val="10003"/>
                  </a:ext>
                </a:extLst>
              </a:tr>
              <a:tr h="370840">
                <a:tc>
                  <a:txBody>
                    <a:bodyPr/>
                    <a:lstStyle/>
                    <a:p>
                      <a:r>
                        <a:rPr lang="en-US" sz="2000" dirty="0" err="1" smtClean="0">
                          <a:latin typeface="Consolas" panose="020B0609020204030204" pitchFamily="49" charset="0"/>
                        </a:rPr>
                        <a:t>On_break</a:t>
                      </a:r>
                      <a:endParaRPr lang="en-US" sz="2000" dirty="0">
                        <a:latin typeface="Consolas" panose="020B0609020204030204" pitchFamily="49" charset="0"/>
                      </a:endParaRPr>
                    </a:p>
                  </a:txBody>
                  <a:tcPr/>
                </a:tc>
                <a:extLst>
                  <a:ext uri="{0D108BD9-81ED-4DB2-BD59-A6C34878D82A}">
                    <a16:rowId xmlns:a16="http://schemas.microsoft.com/office/drawing/2014/main" xmlns="" val="10004"/>
                  </a:ext>
                </a:extLst>
              </a:tr>
              <a:tr h="370840">
                <a:tc>
                  <a:txBody>
                    <a:bodyPr/>
                    <a:lstStyle/>
                    <a:p>
                      <a:r>
                        <a:rPr lang="en-US" sz="2000" dirty="0" err="1" smtClean="0">
                          <a:latin typeface="Consolas" panose="020B0609020204030204" pitchFamily="49" charset="0"/>
                        </a:rPr>
                        <a:t>On_lock</a:t>
                      </a:r>
                      <a:endParaRPr lang="en-US" sz="2000" dirty="0">
                        <a:latin typeface="Consolas" panose="020B0609020204030204" pitchFamily="49" charset="0"/>
                      </a:endParaRPr>
                    </a:p>
                  </a:txBody>
                  <a:tcPr/>
                </a:tc>
                <a:extLst>
                  <a:ext uri="{0D108BD9-81ED-4DB2-BD59-A6C34878D82A}">
                    <a16:rowId xmlns:a16="http://schemas.microsoft.com/office/drawing/2014/main" xmlns="" val="10005"/>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err="1" smtClean="0">
                          <a:latin typeface="Consolas" panose="020B0609020204030204" pitchFamily="49" charset="0"/>
                        </a:rPr>
                        <a:t>On_turn</a:t>
                      </a:r>
                      <a:endParaRPr lang="en-US" sz="2000" dirty="0" smtClean="0">
                        <a:latin typeface="Consolas" panose="020B0609020204030204" pitchFamily="49" charset="0"/>
                      </a:endParaRPr>
                    </a:p>
                  </a:txBody>
                  <a:tcPr/>
                </a:tc>
                <a:extLst>
                  <a:ext uri="{0D108BD9-81ED-4DB2-BD59-A6C34878D82A}">
                    <a16:rowId xmlns:a16="http://schemas.microsoft.com/office/drawing/2014/main" xmlns="" val="10006"/>
                  </a:ext>
                </a:extLst>
              </a:tr>
            </a:tbl>
          </a:graphicData>
        </a:graphic>
      </p:graphicFrame>
      <p:cxnSp>
        <p:nvCxnSpPr>
          <p:cNvPr id="8" name="Straight Arrow Connector 7"/>
          <p:cNvCxnSpPr/>
          <p:nvPr/>
        </p:nvCxnSpPr>
        <p:spPr>
          <a:xfrm flipH="1" flipV="1">
            <a:off x="3494738" y="2545651"/>
            <a:ext cx="990600" cy="305614"/>
          </a:xfrm>
          <a:prstGeom prst="straightConnector1">
            <a:avLst/>
          </a:prstGeom>
          <a:ln w="38100">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8287789" y="2698458"/>
            <a:ext cx="947651" cy="244247"/>
          </a:xfrm>
          <a:prstGeom prst="straightConnector1">
            <a:avLst/>
          </a:prstGeom>
          <a:ln w="38100">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80575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Package (Example)</a:t>
            </a:r>
            <a:endParaRPr lang="en-US" dirty="0"/>
          </a:p>
        </p:txBody>
      </p:sp>
      <p:sp>
        <p:nvSpPr>
          <p:cNvPr id="3" name="Content Placeholder 2"/>
          <p:cNvSpPr>
            <a:spLocks noGrp="1"/>
          </p:cNvSpPr>
          <p:nvPr>
            <p:ph idx="1"/>
          </p:nvPr>
        </p:nvSpPr>
        <p:spPr/>
        <p:txBody>
          <a:bodyPr/>
          <a:lstStyle/>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r>
              <a:rPr lang="en-US" dirty="0" smtClean="0"/>
              <a:t>To compile</a:t>
            </a:r>
          </a:p>
          <a:p>
            <a:pPr lvl="1">
              <a:buNone/>
            </a:pPr>
            <a:r>
              <a:rPr lang="en-US" dirty="0" err="1" smtClean="0"/>
              <a:t>javac</a:t>
            </a:r>
            <a:r>
              <a:rPr lang="en-US" dirty="0" smtClean="0"/>
              <a:t> </a:t>
            </a:r>
            <a:r>
              <a:rPr lang="en-US" b="1" dirty="0" smtClean="0"/>
              <a:t>  –d   .   </a:t>
            </a:r>
            <a:r>
              <a:rPr lang="en-US" dirty="0" smtClean="0"/>
              <a:t>Animal.java</a:t>
            </a:r>
          </a:p>
          <a:p>
            <a:r>
              <a:rPr lang="en-US" dirty="0" smtClean="0"/>
              <a:t>To Run the class file</a:t>
            </a:r>
          </a:p>
          <a:p>
            <a:pPr lvl="1">
              <a:buNone/>
            </a:pPr>
            <a:r>
              <a:rPr lang="en-US" dirty="0" smtClean="0"/>
              <a:t>java </a:t>
            </a:r>
            <a:r>
              <a:rPr lang="en-US" b="1" dirty="0" err="1" smtClean="0"/>
              <a:t>myPackage.Animal</a:t>
            </a:r>
            <a:endParaRPr lang="en-US" b="1" dirty="0" smtClean="0"/>
          </a:p>
          <a:p>
            <a:endParaRPr lang="en-US" dirty="0"/>
          </a:p>
        </p:txBody>
      </p:sp>
      <p:sp>
        <p:nvSpPr>
          <p:cNvPr id="4" name="Rectangle 3"/>
          <p:cNvSpPr/>
          <p:nvPr/>
        </p:nvSpPr>
        <p:spPr>
          <a:xfrm>
            <a:off x="278477" y="1000298"/>
            <a:ext cx="8686800" cy="3139321"/>
          </a:xfrm>
          <a:prstGeom prst="rect">
            <a:avLst/>
          </a:prstGeom>
          <a:ln w="19050">
            <a:solidFill>
              <a:schemeClr val="accent1"/>
            </a:solidFill>
            <a:prstDash val="dash"/>
          </a:ln>
        </p:spPr>
        <p:txBody>
          <a:bodyPr wrap="square">
            <a:spAutoFit/>
          </a:bodyPr>
          <a:lstStyle/>
          <a:p>
            <a:r>
              <a:rPr lang="en-US" b="1" dirty="0" smtClean="0">
                <a:solidFill>
                  <a:srgbClr val="7F0055"/>
                </a:solidFill>
                <a:latin typeface="Consolas"/>
              </a:rPr>
              <a:t>package</a:t>
            </a:r>
            <a:r>
              <a:rPr lang="en-US" b="1" dirty="0" smtClean="0">
                <a:solidFill>
                  <a:srgbClr val="000000"/>
                </a:solidFill>
                <a:latin typeface="Consolas"/>
              </a:rPr>
              <a:t> </a:t>
            </a:r>
            <a:r>
              <a:rPr lang="en-US" b="1" dirty="0" err="1" smtClean="0">
                <a:solidFill>
                  <a:srgbClr val="000000"/>
                </a:solidFill>
                <a:latin typeface="Consolas"/>
              </a:rPr>
              <a:t>myPackage</a:t>
            </a:r>
            <a:r>
              <a:rPr lang="en-US" b="1" dirty="0" smtClean="0">
                <a:solidFill>
                  <a:srgbClr val="000000"/>
                </a:solidFill>
                <a:latin typeface="Consolas"/>
              </a:rPr>
              <a:t>;</a:t>
            </a:r>
          </a:p>
          <a:p>
            <a:r>
              <a:rPr lang="en-US" b="1" dirty="0" smtClean="0">
                <a:solidFill>
                  <a:srgbClr val="7F0055"/>
                </a:solidFill>
                <a:latin typeface="Consolas"/>
              </a:rPr>
              <a:t>public</a:t>
            </a:r>
            <a:r>
              <a:rPr lang="en-US" b="1" dirty="0" smtClean="0">
                <a:solidFill>
                  <a:srgbClr val="000000"/>
                </a:solidFill>
                <a:latin typeface="Consolas"/>
              </a:rPr>
              <a:t> </a:t>
            </a:r>
            <a:r>
              <a:rPr lang="en-US" b="1" dirty="0" smtClean="0">
                <a:solidFill>
                  <a:srgbClr val="7F0055"/>
                </a:solidFill>
                <a:latin typeface="Consolas"/>
              </a:rPr>
              <a:t>class</a:t>
            </a:r>
            <a:r>
              <a:rPr lang="en-US" b="1" dirty="0" smtClean="0">
                <a:solidFill>
                  <a:srgbClr val="000000"/>
                </a:solidFill>
                <a:latin typeface="Consolas"/>
              </a:rPr>
              <a:t> Animal {</a:t>
            </a:r>
          </a:p>
          <a:p>
            <a:pPr lvl="1"/>
            <a:r>
              <a:rPr lang="en-US" b="1" dirty="0" smtClean="0">
                <a:solidFill>
                  <a:srgbClr val="7F0055"/>
                </a:solidFill>
                <a:latin typeface="Consolas"/>
              </a:rPr>
              <a:t>public</a:t>
            </a:r>
            <a:r>
              <a:rPr lang="en-US" b="1" dirty="0" smtClean="0">
                <a:solidFill>
                  <a:srgbClr val="000000"/>
                </a:solidFill>
                <a:latin typeface="Consolas"/>
              </a:rPr>
              <a:t> String </a:t>
            </a:r>
            <a:r>
              <a:rPr lang="en-US" b="1" dirty="0" smtClean="0">
                <a:solidFill>
                  <a:srgbClr val="0000C0"/>
                </a:solidFill>
                <a:latin typeface="Consolas"/>
              </a:rPr>
              <a:t>name</a:t>
            </a:r>
            <a:r>
              <a:rPr lang="en-US" b="1" dirty="0" smtClean="0">
                <a:solidFill>
                  <a:srgbClr val="000000"/>
                </a:solidFill>
                <a:latin typeface="Consolas"/>
              </a:rPr>
              <a:t>;</a:t>
            </a:r>
          </a:p>
          <a:p>
            <a:pPr lvl="1"/>
            <a:r>
              <a:rPr lang="en-US" b="1" dirty="0" smtClean="0">
                <a:solidFill>
                  <a:srgbClr val="7F0055"/>
                </a:solidFill>
                <a:latin typeface="Consolas"/>
              </a:rPr>
              <a:t>public</a:t>
            </a:r>
            <a:r>
              <a:rPr lang="en-US" b="1" dirty="0" smtClean="0">
                <a:solidFill>
                  <a:srgbClr val="000000"/>
                </a:solidFill>
                <a:latin typeface="Consolas"/>
              </a:rPr>
              <a:t> </a:t>
            </a:r>
            <a:r>
              <a:rPr lang="en-US" b="1" dirty="0" smtClean="0">
                <a:solidFill>
                  <a:srgbClr val="7F0055"/>
                </a:solidFill>
                <a:latin typeface="Consolas"/>
              </a:rPr>
              <a:t>void</a:t>
            </a:r>
            <a:r>
              <a:rPr lang="en-US" b="1" dirty="0" smtClean="0">
                <a:solidFill>
                  <a:srgbClr val="000000"/>
                </a:solidFill>
                <a:latin typeface="Consolas"/>
              </a:rPr>
              <a:t> eat()</a:t>
            </a:r>
            <a:r>
              <a:rPr lang="en-US" dirty="0" smtClean="0">
                <a:solidFill>
                  <a:srgbClr val="000000"/>
                </a:solidFill>
                <a:latin typeface="Consolas"/>
              </a:rPr>
              <a:t>{</a:t>
            </a:r>
          </a:p>
          <a:p>
            <a:pPr lvl="1"/>
            <a:r>
              <a:rPr lang="en-US" dirty="0" smtClean="0">
                <a:solidFill>
                  <a:srgbClr val="000000"/>
                </a:solidFill>
                <a:latin typeface="Consolas"/>
              </a:rPr>
              <a:t>	</a:t>
            </a:r>
            <a:r>
              <a:rPr lang="en-US" dirty="0" err="1" smtClean="0">
                <a:solidFill>
                  <a:srgbClr val="000000"/>
                </a:solidFill>
                <a:latin typeface="Consolas"/>
              </a:rPr>
              <a:t>System.</a:t>
            </a:r>
            <a:r>
              <a:rPr lang="en-US" b="1" i="1" dirty="0" err="1" smtClean="0">
                <a:solidFill>
                  <a:srgbClr val="0000C0"/>
                </a:solidFill>
                <a:latin typeface="Consolas"/>
              </a:rPr>
              <a:t>out</a:t>
            </a:r>
            <a:r>
              <a:rPr lang="en-US" b="1" i="1" dirty="0" err="1" smtClean="0">
                <a:solidFill>
                  <a:srgbClr val="000000"/>
                </a:solidFill>
                <a:latin typeface="Consolas"/>
              </a:rPr>
              <a:t>.println</a:t>
            </a:r>
            <a:r>
              <a:rPr lang="en-US" b="1" i="1" dirty="0" smtClean="0">
                <a:solidFill>
                  <a:srgbClr val="000000"/>
                </a:solidFill>
                <a:latin typeface="Consolas"/>
              </a:rPr>
              <a:t>(</a:t>
            </a:r>
            <a:r>
              <a:rPr lang="en-US" b="1" i="1" dirty="0" smtClean="0">
                <a:solidFill>
                  <a:srgbClr val="2A00FF"/>
                </a:solidFill>
                <a:latin typeface="Consolas"/>
              </a:rPr>
              <a:t>"Organic Food !!!!"</a:t>
            </a:r>
            <a:r>
              <a:rPr lang="en-US" b="1" i="1" dirty="0" smtClean="0">
                <a:solidFill>
                  <a:srgbClr val="000000"/>
                </a:solidFill>
                <a:latin typeface="Consolas"/>
              </a:rPr>
              <a:t>);</a:t>
            </a:r>
          </a:p>
          <a:p>
            <a:pPr lvl="1"/>
            <a:r>
              <a:rPr lang="en-US" dirty="0" smtClean="0">
                <a:solidFill>
                  <a:srgbClr val="000000"/>
                </a:solidFill>
                <a:latin typeface="Consolas"/>
              </a:rPr>
              <a:t>}</a:t>
            </a:r>
          </a:p>
          <a:p>
            <a:pPr lvl="1"/>
            <a:r>
              <a:rPr lang="en-US" b="1" dirty="0" smtClean="0">
                <a:solidFill>
                  <a:srgbClr val="7F0055"/>
                </a:solidFill>
                <a:latin typeface="Consolas"/>
              </a:rPr>
              <a:t>public</a:t>
            </a:r>
            <a:r>
              <a:rPr lang="en-US" b="1" dirty="0" smtClean="0">
                <a:solidFill>
                  <a:srgbClr val="000000"/>
                </a:solidFill>
                <a:latin typeface="Consolas"/>
              </a:rPr>
              <a:t> </a:t>
            </a:r>
            <a:r>
              <a:rPr lang="en-US" b="1" dirty="0" smtClean="0">
                <a:solidFill>
                  <a:srgbClr val="7F0055"/>
                </a:solidFill>
                <a:latin typeface="Consolas"/>
              </a:rPr>
              <a:t>static</a:t>
            </a:r>
            <a:r>
              <a:rPr lang="en-US" b="1" dirty="0" smtClean="0">
                <a:solidFill>
                  <a:srgbClr val="000000"/>
                </a:solidFill>
                <a:latin typeface="Consolas"/>
              </a:rPr>
              <a:t> </a:t>
            </a:r>
            <a:r>
              <a:rPr lang="en-US" b="1" dirty="0" smtClean="0">
                <a:solidFill>
                  <a:srgbClr val="7F0055"/>
                </a:solidFill>
                <a:latin typeface="Consolas"/>
              </a:rPr>
              <a:t>void</a:t>
            </a:r>
            <a:r>
              <a:rPr lang="en-US" b="1" dirty="0" smtClean="0">
                <a:solidFill>
                  <a:srgbClr val="000000"/>
                </a:solidFill>
                <a:latin typeface="Consolas"/>
              </a:rPr>
              <a:t> main(String[] </a:t>
            </a:r>
            <a:r>
              <a:rPr lang="en-US" b="1" dirty="0" err="1" smtClean="0">
                <a:solidFill>
                  <a:srgbClr val="000000"/>
                </a:solidFill>
                <a:latin typeface="Consolas"/>
              </a:rPr>
              <a:t>args</a:t>
            </a:r>
            <a:r>
              <a:rPr lang="en-US" b="1" dirty="0" smtClean="0">
                <a:solidFill>
                  <a:srgbClr val="000000"/>
                </a:solidFill>
                <a:latin typeface="Consolas"/>
              </a:rPr>
              <a:t>)</a:t>
            </a:r>
            <a:r>
              <a:rPr lang="en-US" dirty="0" smtClean="0">
                <a:solidFill>
                  <a:srgbClr val="000000"/>
                </a:solidFill>
                <a:latin typeface="Consolas"/>
              </a:rPr>
              <a:t>{</a:t>
            </a:r>
          </a:p>
          <a:p>
            <a:pPr lvl="2"/>
            <a:r>
              <a:rPr lang="en-US" dirty="0" smtClean="0">
                <a:solidFill>
                  <a:srgbClr val="000000"/>
                </a:solidFill>
                <a:latin typeface="Consolas"/>
              </a:rPr>
              <a:t>Animal a = </a:t>
            </a:r>
            <a:r>
              <a:rPr lang="en-US" b="1" dirty="0" smtClean="0">
                <a:solidFill>
                  <a:srgbClr val="7F0055"/>
                </a:solidFill>
                <a:latin typeface="Consolas"/>
              </a:rPr>
              <a:t>new</a:t>
            </a:r>
            <a:r>
              <a:rPr lang="en-US" b="1" dirty="0" smtClean="0">
                <a:solidFill>
                  <a:srgbClr val="000000"/>
                </a:solidFill>
                <a:latin typeface="Consolas"/>
              </a:rPr>
              <a:t> Animal();</a:t>
            </a:r>
          </a:p>
          <a:p>
            <a:pPr lvl="2"/>
            <a:r>
              <a:rPr lang="en-US" dirty="0" err="1" smtClean="0">
                <a:solidFill>
                  <a:srgbClr val="000000"/>
                </a:solidFill>
                <a:latin typeface="Consolas"/>
              </a:rPr>
              <a:t>a.eat</a:t>
            </a:r>
            <a:r>
              <a:rPr lang="en-US" dirty="0" smtClean="0">
                <a:solidFill>
                  <a:srgbClr val="000000"/>
                </a:solidFill>
                <a:latin typeface="Consolas"/>
              </a:rPr>
              <a:t>();</a:t>
            </a:r>
          </a:p>
          <a:p>
            <a:pPr lvl="1"/>
            <a:r>
              <a:rPr lang="en-US" dirty="0" smtClean="0">
                <a:solidFill>
                  <a:srgbClr val="000000"/>
                </a:solidFill>
                <a:latin typeface="Consolas"/>
              </a:rPr>
              <a:t>}</a:t>
            </a:r>
          </a:p>
          <a:p>
            <a:r>
              <a:rPr lang="en-US" dirty="0" smtClean="0">
                <a:solidFill>
                  <a:srgbClr val="000000"/>
                </a:solidFill>
                <a:latin typeface="Consolas"/>
              </a:rPr>
              <a:t>}</a:t>
            </a:r>
            <a:endParaRPr lang="en-US" dirty="0"/>
          </a:p>
        </p:txBody>
      </p:sp>
      <p:sp>
        <p:nvSpPr>
          <p:cNvPr id="6" name="Line Callout 1 5"/>
          <p:cNvSpPr/>
          <p:nvPr/>
        </p:nvSpPr>
        <p:spPr>
          <a:xfrm>
            <a:off x="3243349" y="3810914"/>
            <a:ext cx="3276600" cy="990600"/>
          </a:xfrm>
          <a:prstGeom prst="borderCallout1">
            <a:avLst>
              <a:gd name="adj1" fmla="val 52613"/>
              <a:gd name="adj2" fmla="val -360"/>
              <a:gd name="adj3" fmla="val 118849"/>
              <a:gd name="adj4" fmla="val -4010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smtClean="0"/>
              <a:t>.</a:t>
            </a:r>
            <a:r>
              <a:rPr lang="en-US" sz="2400" dirty="0" smtClean="0"/>
              <a:t> </a:t>
            </a:r>
          </a:p>
          <a:p>
            <a:pPr algn="ctr"/>
            <a:r>
              <a:rPr lang="en-US" dirty="0" smtClean="0"/>
              <a:t>Represent the current directory</a:t>
            </a:r>
            <a:endParaRPr lang="en-US" dirty="0"/>
          </a:p>
        </p:txBody>
      </p:sp>
    </p:spTree>
    <p:extLst>
      <p:ext uri="{BB962C8B-B14F-4D97-AF65-F5344CB8AC3E}">
        <p14:creationId xmlns:p14="http://schemas.microsoft.com/office/powerpoint/2010/main" val="19357974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
                                            <p:txEl>
                                              <p:pRg st="8" end="8"/>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uiExpand="1" build="p" bldLvl="5" animBg="1"/>
      <p:bldP spid="6"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import keyword</a:t>
            </a:r>
          </a:p>
        </p:txBody>
      </p:sp>
      <p:sp>
        <p:nvSpPr>
          <p:cNvPr id="3" name="Content Placeholder 2"/>
          <p:cNvSpPr>
            <a:spLocks noGrp="1"/>
          </p:cNvSpPr>
          <p:nvPr>
            <p:ph idx="1"/>
          </p:nvPr>
        </p:nvSpPr>
        <p:spPr/>
        <p:txBody>
          <a:bodyPr/>
          <a:lstStyle/>
          <a:p>
            <a:r>
              <a:rPr lang="en-US" b="1" dirty="0"/>
              <a:t>import</a:t>
            </a:r>
            <a:r>
              <a:rPr lang="en-US" dirty="0"/>
              <a:t> keyword is used to import built-in and user-defined packages into your java source file so that your class can refer to a class that is in another package by directly using its name.</a:t>
            </a:r>
          </a:p>
          <a:p>
            <a:r>
              <a:rPr lang="en-US" dirty="0"/>
              <a:t>There are 3 different ways to refer to class/interface that is present in different package</a:t>
            </a:r>
          </a:p>
          <a:p>
            <a:pPr lvl="1"/>
            <a:r>
              <a:rPr lang="en-US" dirty="0"/>
              <a:t>import the class/interface you want to use.</a:t>
            </a:r>
          </a:p>
          <a:p>
            <a:pPr lvl="1"/>
            <a:r>
              <a:rPr lang="en-US" dirty="0"/>
              <a:t>import all the classes/interfaces from the package.</a:t>
            </a:r>
          </a:p>
          <a:p>
            <a:pPr lvl="1"/>
            <a:r>
              <a:rPr lang="en-US" dirty="0"/>
              <a:t>Using fully qualified name. </a:t>
            </a:r>
          </a:p>
          <a:p>
            <a:r>
              <a:rPr lang="en-IN" dirty="0"/>
              <a:t>We can import a class/interface of other package using a import keyword at the first line of code.</a:t>
            </a:r>
          </a:p>
          <a:p>
            <a:r>
              <a:rPr lang="en-IN" dirty="0"/>
              <a:t>Example :</a:t>
            </a:r>
            <a:endParaRPr lang="en-US" dirty="0"/>
          </a:p>
          <a:p>
            <a:endParaRPr lang="en-US" dirty="0"/>
          </a:p>
        </p:txBody>
      </p:sp>
      <p:sp>
        <p:nvSpPr>
          <p:cNvPr id="4" name="Rectangle 3"/>
          <p:cNvSpPr/>
          <p:nvPr/>
        </p:nvSpPr>
        <p:spPr>
          <a:xfrm>
            <a:off x="1981200" y="3868686"/>
            <a:ext cx="6289964" cy="2585323"/>
          </a:xfrm>
          <a:prstGeom prst="rect">
            <a:avLst/>
          </a:prstGeom>
          <a:ln w="19050">
            <a:solidFill>
              <a:schemeClr val="accent1"/>
            </a:solidFill>
            <a:prstDash val="dash"/>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smtClean="0">
                <a:solidFill>
                  <a:srgbClr val="7F0055"/>
                </a:solidFill>
                <a:latin typeface="Consolas"/>
              </a:rPr>
              <a:t>import</a:t>
            </a:r>
            <a:r>
              <a:rPr lang="en-US" b="1" dirty="0" smtClean="0">
                <a:solidFill>
                  <a:srgbClr val="000000"/>
                </a:solidFill>
                <a:latin typeface="Consolas"/>
              </a:rPr>
              <a:t> </a:t>
            </a:r>
            <a:r>
              <a:rPr lang="en-US" b="1" dirty="0" err="1" smtClean="0">
                <a:solidFill>
                  <a:srgbClr val="000000"/>
                </a:solidFill>
                <a:latin typeface="Consolas"/>
              </a:rPr>
              <a:t>java.util.Scanner</a:t>
            </a:r>
            <a:r>
              <a:rPr lang="en-US" b="1" dirty="0" smtClean="0">
                <a:solidFill>
                  <a:srgbClr val="000000"/>
                </a:solidFill>
                <a:latin typeface="Consolas"/>
              </a:rPr>
              <a:t>;</a:t>
            </a:r>
          </a:p>
          <a:p>
            <a:endParaRPr lang="en-US" dirty="0" smtClean="0">
              <a:latin typeface="Consolas"/>
            </a:endParaRPr>
          </a:p>
          <a:p>
            <a:r>
              <a:rPr lang="en-US" b="1" dirty="0" smtClean="0">
                <a:solidFill>
                  <a:srgbClr val="7F0055"/>
                </a:solidFill>
                <a:latin typeface="Consolas"/>
              </a:rPr>
              <a:t>public</a:t>
            </a:r>
            <a:r>
              <a:rPr lang="en-US" b="1" dirty="0" smtClean="0">
                <a:solidFill>
                  <a:srgbClr val="000000"/>
                </a:solidFill>
                <a:latin typeface="Consolas"/>
              </a:rPr>
              <a:t> </a:t>
            </a:r>
            <a:r>
              <a:rPr lang="en-US" b="1" dirty="0" smtClean="0">
                <a:solidFill>
                  <a:srgbClr val="7F0055"/>
                </a:solidFill>
                <a:latin typeface="Consolas"/>
              </a:rPr>
              <a:t>class</a:t>
            </a:r>
            <a:r>
              <a:rPr lang="en-US" b="1" dirty="0" smtClean="0">
                <a:solidFill>
                  <a:srgbClr val="000000"/>
                </a:solidFill>
                <a:latin typeface="Consolas"/>
              </a:rPr>
              <a:t> </a:t>
            </a:r>
            <a:r>
              <a:rPr lang="en-US" b="1" dirty="0" err="1" smtClean="0">
                <a:solidFill>
                  <a:srgbClr val="000000"/>
                </a:solidFill>
                <a:latin typeface="Consolas"/>
              </a:rPr>
              <a:t>DemoImport</a:t>
            </a:r>
            <a:r>
              <a:rPr lang="en-US" b="1" dirty="0" smtClean="0">
                <a:solidFill>
                  <a:srgbClr val="000000"/>
                </a:solidFill>
                <a:latin typeface="Consolas"/>
              </a:rPr>
              <a:t> {</a:t>
            </a:r>
          </a:p>
          <a:p>
            <a:pPr lvl="1"/>
            <a:r>
              <a:rPr lang="en-US" b="1" dirty="0" smtClean="0">
                <a:solidFill>
                  <a:srgbClr val="7F0055"/>
                </a:solidFill>
                <a:latin typeface="Consolas"/>
              </a:rPr>
              <a:t>public</a:t>
            </a:r>
            <a:r>
              <a:rPr lang="en-US" b="1" dirty="0" smtClean="0">
                <a:solidFill>
                  <a:srgbClr val="000000"/>
                </a:solidFill>
                <a:latin typeface="Consolas"/>
              </a:rPr>
              <a:t> </a:t>
            </a:r>
            <a:r>
              <a:rPr lang="en-US" b="1" dirty="0" smtClean="0">
                <a:solidFill>
                  <a:srgbClr val="7F0055"/>
                </a:solidFill>
                <a:latin typeface="Consolas"/>
              </a:rPr>
              <a:t>static</a:t>
            </a:r>
            <a:r>
              <a:rPr lang="en-US" b="1" dirty="0" smtClean="0">
                <a:solidFill>
                  <a:srgbClr val="000000"/>
                </a:solidFill>
                <a:latin typeface="Consolas"/>
              </a:rPr>
              <a:t> </a:t>
            </a:r>
            <a:r>
              <a:rPr lang="en-US" b="1" dirty="0" smtClean="0">
                <a:solidFill>
                  <a:srgbClr val="7F0055"/>
                </a:solidFill>
                <a:latin typeface="Consolas"/>
              </a:rPr>
              <a:t>void</a:t>
            </a:r>
            <a:r>
              <a:rPr lang="en-US" b="1" dirty="0" smtClean="0">
                <a:solidFill>
                  <a:srgbClr val="000000"/>
                </a:solidFill>
                <a:latin typeface="Consolas"/>
              </a:rPr>
              <a:t> main(String[] </a:t>
            </a:r>
            <a:r>
              <a:rPr lang="en-US" b="1" dirty="0" err="1" smtClean="0">
                <a:solidFill>
                  <a:srgbClr val="6A3E3E"/>
                </a:solidFill>
                <a:latin typeface="Consolas"/>
              </a:rPr>
              <a:t>args</a:t>
            </a:r>
            <a:r>
              <a:rPr lang="en-US" b="1" dirty="0" smtClean="0">
                <a:solidFill>
                  <a:srgbClr val="000000"/>
                </a:solidFill>
                <a:latin typeface="Consolas"/>
              </a:rPr>
              <a:t>)</a:t>
            </a:r>
          </a:p>
          <a:p>
            <a:pPr lvl="1"/>
            <a:r>
              <a:rPr lang="en-US" dirty="0" smtClean="0">
                <a:solidFill>
                  <a:srgbClr val="000000"/>
                </a:solidFill>
                <a:latin typeface="Consolas"/>
              </a:rPr>
              <a:t>{</a:t>
            </a:r>
          </a:p>
          <a:p>
            <a:pPr lvl="2"/>
            <a:r>
              <a:rPr lang="en-US" dirty="0" smtClean="0">
                <a:solidFill>
                  <a:srgbClr val="000000"/>
                </a:solidFill>
                <a:latin typeface="Consolas"/>
              </a:rPr>
              <a:t>Scanner </a:t>
            </a:r>
            <a:r>
              <a:rPr lang="en-US" dirty="0" smtClean="0">
                <a:solidFill>
                  <a:srgbClr val="6A3E3E"/>
                </a:solidFill>
                <a:latin typeface="Consolas"/>
              </a:rPr>
              <a:t>s</a:t>
            </a:r>
            <a:r>
              <a:rPr lang="en-US" dirty="0" smtClean="0">
                <a:solidFill>
                  <a:srgbClr val="000000"/>
                </a:solidFill>
                <a:latin typeface="Consolas"/>
              </a:rPr>
              <a:t> = </a:t>
            </a:r>
            <a:r>
              <a:rPr lang="en-US" b="1" dirty="0" smtClean="0">
                <a:solidFill>
                  <a:srgbClr val="7F0055"/>
                </a:solidFill>
                <a:latin typeface="Consolas"/>
              </a:rPr>
              <a:t>new</a:t>
            </a:r>
            <a:r>
              <a:rPr lang="en-US" b="1" dirty="0" smtClean="0">
                <a:solidFill>
                  <a:srgbClr val="000000"/>
                </a:solidFill>
                <a:latin typeface="Consolas"/>
              </a:rPr>
              <a:t> Scanner(</a:t>
            </a:r>
            <a:r>
              <a:rPr lang="en-US" b="1" dirty="0" err="1" smtClean="0">
                <a:solidFill>
                  <a:srgbClr val="000000"/>
                </a:solidFill>
                <a:latin typeface="Consolas"/>
              </a:rPr>
              <a:t>System.</a:t>
            </a:r>
            <a:r>
              <a:rPr lang="en-US" b="1" i="1" dirty="0" err="1" smtClean="0">
                <a:solidFill>
                  <a:srgbClr val="0000C0"/>
                </a:solidFill>
                <a:latin typeface="Consolas"/>
              </a:rPr>
              <a:t>in</a:t>
            </a:r>
            <a:r>
              <a:rPr lang="en-US" b="1" i="1" dirty="0" smtClean="0">
                <a:solidFill>
                  <a:srgbClr val="000000"/>
                </a:solidFill>
                <a:latin typeface="Consolas"/>
              </a:rPr>
              <a:t>);</a:t>
            </a:r>
          </a:p>
          <a:p>
            <a:pPr lvl="2"/>
            <a:r>
              <a:rPr lang="en-US" dirty="0" smtClean="0">
                <a:solidFill>
                  <a:srgbClr val="3F7F5F"/>
                </a:solidFill>
                <a:latin typeface="Consolas"/>
              </a:rPr>
              <a:t>// Code</a:t>
            </a:r>
          </a:p>
          <a:p>
            <a:pPr lvl="1"/>
            <a:r>
              <a:rPr lang="en-US" dirty="0" smtClean="0">
                <a:solidFill>
                  <a:srgbClr val="000000"/>
                </a:solidFill>
                <a:latin typeface="Consolas"/>
              </a:rPr>
              <a:t>}</a:t>
            </a:r>
          </a:p>
          <a:p>
            <a:r>
              <a:rPr lang="en-US" dirty="0" smtClean="0">
                <a:solidFill>
                  <a:srgbClr val="000000"/>
                </a:solidFill>
                <a:latin typeface="Consolas"/>
              </a:rPr>
              <a:t>}</a:t>
            </a:r>
          </a:p>
        </p:txBody>
      </p:sp>
    </p:spTree>
    <p:extLst>
      <p:ext uri="{BB962C8B-B14F-4D97-AF65-F5344CB8AC3E}">
        <p14:creationId xmlns:p14="http://schemas.microsoft.com/office/powerpoint/2010/main" val="6625415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import (importing all class/interface)</a:t>
            </a:r>
          </a:p>
        </p:txBody>
      </p:sp>
      <p:sp>
        <p:nvSpPr>
          <p:cNvPr id="3" name="Content Placeholder 2"/>
          <p:cNvSpPr>
            <a:spLocks noGrp="1"/>
          </p:cNvSpPr>
          <p:nvPr>
            <p:ph idx="1"/>
          </p:nvPr>
        </p:nvSpPr>
        <p:spPr/>
        <p:txBody>
          <a:bodyPr/>
          <a:lstStyle/>
          <a:p>
            <a:r>
              <a:rPr lang="en-IN" dirty="0"/>
              <a:t>We can import all the classes/interfaces of other package using a import keyword at the first line of code with the wildcard (*).</a:t>
            </a:r>
          </a:p>
          <a:p>
            <a:r>
              <a:rPr lang="en-IN" dirty="0"/>
              <a:t>Example </a:t>
            </a:r>
            <a:r>
              <a:rPr lang="en-IN" dirty="0" smtClean="0"/>
              <a:t>:</a:t>
            </a:r>
          </a:p>
          <a:p>
            <a:endParaRPr lang="en-IN" dirty="0"/>
          </a:p>
          <a:p>
            <a:endParaRPr lang="en-IN" dirty="0" smtClean="0"/>
          </a:p>
          <a:p>
            <a:endParaRPr lang="en-IN" dirty="0"/>
          </a:p>
          <a:p>
            <a:endParaRPr lang="en-IN" dirty="0" smtClean="0"/>
          </a:p>
          <a:p>
            <a:pPr marL="0" indent="0">
              <a:buNone/>
            </a:pPr>
            <a:endParaRPr lang="en-IN" dirty="0" smtClean="0"/>
          </a:p>
          <a:p>
            <a:r>
              <a:rPr lang="en-IN" dirty="0"/>
              <a:t>It is possible to use classes from other packages without importing the class using fully qualified name of the class.</a:t>
            </a:r>
          </a:p>
          <a:p>
            <a:r>
              <a:rPr lang="en-IN" dirty="0"/>
              <a:t>Example :</a:t>
            </a:r>
            <a:endParaRPr lang="en-US" dirty="0"/>
          </a:p>
          <a:p>
            <a:endParaRPr lang="en-US" dirty="0"/>
          </a:p>
          <a:p>
            <a:endParaRPr lang="en-US" dirty="0"/>
          </a:p>
        </p:txBody>
      </p:sp>
      <p:sp>
        <p:nvSpPr>
          <p:cNvPr id="4" name="Rectangle 3"/>
          <p:cNvSpPr/>
          <p:nvPr/>
        </p:nvSpPr>
        <p:spPr>
          <a:xfrm>
            <a:off x="1848197" y="1731833"/>
            <a:ext cx="8229600" cy="2585323"/>
          </a:xfrm>
          <a:prstGeom prst="rect">
            <a:avLst/>
          </a:prstGeom>
          <a:ln w="19050">
            <a:solidFill>
              <a:schemeClr val="accent1"/>
            </a:solidFill>
            <a:prstDash val="dash"/>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smtClean="0">
                <a:solidFill>
                  <a:srgbClr val="7F0055"/>
                </a:solidFill>
                <a:latin typeface="Consolas"/>
              </a:rPr>
              <a:t>import</a:t>
            </a:r>
            <a:r>
              <a:rPr lang="en-US" b="1" dirty="0" smtClean="0">
                <a:solidFill>
                  <a:srgbClr val="000000"/>
                </a:solidFill>
                <a:latin typeface="Consolas"/>
              </a:rPr>
              <a:t> </a:t>
            </a:r>
            <a:r>
              <a:rPr lang="en-US" b="1" dirty="0" err="1" smtClean="0">
                <a:solidFill>
                  <a:srgbClr val="000000"/>
                </a:solidFill>
                <a:latin typeface="Consolas"/>
              </a:rPr>
              <a:t>java.util</a:t>
            </a:r>
            <a:r>
              <a:rPr lang="en-US" b="1" dirty="0" smtClean="0">
                <a:solidFill>
                  <a:srgbClr val="000000"/>
                </a:solidFill>
                <a:latin typeface="Consolas"/>
              </a:rPr>
              <a:t>.*;</a:t>
            </a:r>
            <a:endParaRPr lang="en-US" dirty="0" smtClean="0">
              <a:latin typeface="Consolas"/>
            </a:endParaRPr>
          </a:p>
          <a:p>
            <a:r>
              <a:rPr lang="en-US" b="1" dirty="0" smtClean="0">
                <a:solidFill>
                  <a:srgbClr val="7F0055"/>
                </a:solidFill>
                <a:latin typeface="Consolas"/>
              </a:rPr>
              <a:t>public</a:t>
            </a:r>
            <a:r>
              <a:rPr lang="en-US" b="1" dirty="0" smtClean="0">
                <a:solidFill>
                  <a:srgbClr val="000000"/>
                </a:solidFill>
                <a:latin typeface="Consolas"/>
              </a:rPr>
              <a:t> </a:t>
            </a:r>
            <a:r>
              <a:rPr lang="en-US" b="1" dirty="0" smtClean="0">
                <a:solidFill>
                  <a:srgbClr val="7F0055"/>
                </a:solidFill>
                <a:latin typeface="Consolas"/>
              </a:rPr>
              <a:t>class</a:t>
            </a:r>
            <a:r>
              <a:rPr lang="en-US" b="1" dirty="0" smtClean="0">
                <a:solidFill>
                  <a:srgbClr val="000000"/>
                </a:solidFill>
                <a:latin typeface="Consolas"/>
              </a:rPr>
              <a:t> </a:t>
            </a:r>
            <a:r>
              <a:rPr lang="en-US" b="1" dirty="0" err="1" smtClean="0">
                <a:solidFill>
                  <a:srgbClr val="000000"/>
                </a:solidFill>
                <a:latin typeface="Consolas"/>
              </a:rPr>
              <a:t>DemoImport</a:t>
            </a:r>
            <a:r>
              <a:rPr lang="en-US" b="1" dirty="0" smtClean="0">
                <a:solidFill>
                  <a:srgbClr val="000000"/>
                </a:solidFill>
                <a:latin typeface="Consolas"/>
              </a:rPr>
              <a:t> {</a:t>
            </a:r>
          </a:p>
          <a:p>
            <a:pPr lvl="1"/>
            <a:r>
              <a:rPr lang="en-US" b="1" dirty="0" smtClean="0">
                <a:solidFill>
                  <a:srgbClr val="7F0055"/>
                </a:solidFill>
                <a:latin typeface="Consolas"/>
              </a:rPr>
              <a:t>public</a:t>
            </a:r>
            <a:r>
              <a:rPr lang="en-US" b="1" dirty="0" smtClean="0">
                <a:solidFill>
                  <a:srgbClr val="000000"/>
                </a:solidFill>
                <a:latin typeface="Consolas"/>
              </a:rPr>
              <a:t> </a:t>
            </a:r>
            <a:r>
              <a:rPr lang="en-US" b="1" dirty="0" smtClean="0">
                <a:solidFill>
                  <a:srgbClr val="7F0055"/>
                </a:solidFill>
                <a:latin typeface="Consolas"/>
              </a:rPr>
              <a:t>static</a:t>
            </a:r>
            <a:r>
              <a:rPr lang="en-US" b="1" dirty="0" smtClean="0">
                <a:solidFill>
                  <a:srgbClr val="000000"/>
                </a:solidFill>
                <a:latin typeface="Consolas"/>
              </a:rPr>
              <a:t> </a:t>
            </a:r>
            <a:r>
              <a:rPr lang="en-US" b="1" dirty="0" smtClean="0">
                <a:solidFill>
                  <a:srgbClr val="7F0055"/>
                </a:solidFill>
                <a:latin typeface="Consolas"/>
              </a:rPr>
              <a:t>void</a:t>
            </a:r>
            <a:r>
              <a:rPr lang="en-US" b="1" dirty="0" smtClean="0">
                <a:solidFill>
                  <a:srgbClr val="000000"/>
                </a:solidFill>
                <a:latin typeface="Consolas"/>
              </a:rPr>
              <a:t> main(String[] </a:t>
            </a:r>
            <a:r>
              <a:rPr lang="en-US" b="1" dirty="0" err="1" smtClean="0">
                <a:solidFill>
                  <a:srgbClr val="6A3E3E"/>
                </a:solidFill>
                <a:latin typeface="Consolas"/>
              </a:rPr>
              <a:t>args</a:t>
            </a:r>
            <a:r>
              <a:rPr lang="en-US" b="1" dirty="0" smtClean="0">
                <a:solidFill>
                  <a:srgbClr val="000000"/>
                </a:solidFill>
                <a:latin typeface="Consolas"/>
              </a:rPr>
              <a:t>)</a:t>
            </a:r>
          </a:p>
          <a:p>
            <a:pPr lvl="1"/>
            <a:r>
              <a:rPr lang="en-US" dirty="0" smtClean="0">
                <a:solidFill>
                  <a:srgbClr val="000000"/>
                </a:solidFill>
                <a:latin typeface="Consolas"/>
              </a:rPr>
              <a:t>{</a:t>
            </a:r>
          </a:p>
          <a:p>
            <a:pPr lvl="2"/>
            <a:r>
              <a:rPr lang="en-US" dirty="0" smtClean="0">
                <a:solidFill>
                  <a:srgbClr val="000000"/>
                </a:solidFill>
                <a:latin typeface="Consolas"/>
              </a:rPr>
              <a:t>Scanner </a:t>
            </a:r>
            <a:r>
              <a:rPr lang="en-US" dirty="0" smtClean="0">
                <a:solidFill>
                  <a:srgbClr val="6A3E3E"/>
                </a:solidFill>
                <a:latin typeface="Consolas"/>
              </a:rPr>
              <a:t>s</a:t>
            </a:r>
            <a:r>
              <a:rPr lang="en-US" dirty="0" smtClean="0">
                <a:solidFill>
                  <a:srgbClr val="000000"/>
                </a:solidFill>
                <a:latin typeface="Consolas"/>
              </a:rPr>
              <a:t> = </a:t>
            </a:r>
            <a:r>
              <a:rPr lang="en-US" b="1" dirty="0" smtClean="0">
                <a:solidFill>
                  <a:srgbClr val="7F0055"/>
                </a:solidFill>
                <a:latin typeface="Consolas"/>
              </a:rPr>
              <a:t>new</a:t>
            </a:r>
            <a:r>
              <a:rPr lang="en-US" b="1" dirty="0" smtClean="0">
                <a:solidFill>
                  <a:srgbClr val="000000"/>
                </a:solidFill>
                <a:latin typeface="Consolas"/>
              </a:rPr>
              <a:t> Scanner(</a:t>
            </a:r>
            <a:r>
              <a:rPr lang="en-US" b="1" dirty="0" err="1" smtClean="0">
                <a:solidFill>
                  <a:srgbClr val="000000"/>
                </a:solidFill>
                <a:latin typeface="Consolas"/>
              </a:rPr>
              <a:t>System.</a:t>
            </a:r>
            <a:r>
              <a:rPr lang="en-US" b="1" i="1" dirty="0" err="1" smtClean="0">
                <a:solidFill>
                  <a:srgbClr val="0000C0"/>
                </a:solidFill>
                <a:latin typeface="Consolas"/>
              </a:rPr>
              <a:t>in</a:t>
            </a:r>
            <a:r>
              <a:rPr lang="en-US" b="1" i="1" dirty="0" smtClean="0">
                <a:solidFill>
                  <a:srgbClr val="000000"/>
                </a:solidFill>
                <a:latin typeface="Consolas"/>
              </a:rPr>
              <a:t>);</a:t>
            </a:r>
          </a:p>
          <a:p>
            <a:pPr lvl="2"/>
            <a:r>
              <a:rPr lang="en-US" dirty="0" smtClean="0">
                <a:solidFill>
                  <a:srgbClr val="000000"/>
                </a:solidFill>
                <a:latin typeface="Consolas"/>
              </a:rPr>
              <a:t>Date </a:t>
            </a:r>
            <a:r>
              <a:rPr lang="en-US" dirty="0" smtClean="0">
                <a:solidFill>
                  <a:srgbClr val="6A3E3E"/>
                </a:solidFill>
                <a:latin typeface="Consolas"/>
              </a:rPr>
              <a:t>d</a:t>
            </a:r>
            <a:r>
              <a:rPr lang="en-US" dirty="0" smtClean="0">
                <a:solidFill>
                  <a:srgbClr val="000000"/>
                </a:solidFill>
                <a:latin typeface="Consolas"/>
              </a:rPr>
              <a:t> = </a:t>
            </a:r>
            <a:r>
              <a:rPr lang="en-US" b="1" dirty="0" smtClean="0">
                <a:solidFill>
                  <a:srgbClr val="7F0055"/>
                </a:solidFill>
                <a:latin typeface="Consolas"/>
              </a:rPr>
              <a:t>new</a:t>
            </a:r>
            <a:r>
              <a:rPr lang="en-US" b="1" dirty="0" smtClean="0">
                <a:solidFill>
                  <a:srgbClr val="000000"/>
                </a:solidFill>
                <a:latin typeface="Consolas"/>
              </a:rPr>
              <a:t> Date();</a:t>
            </a:r>
          </a:p>
          <a:p>
            <a:pPr lvl="2"/>
            <a:r>
              <a:rPr lang="en-US" dirty="0" smtClean="0">
                <a:solidFill>
                  <a:srgbClr val="3F7F5F"/>
                </a:solidFill>
                <a:latin typeface="Consolas"/>
              </a:rPr>
              <a:t>// Code</a:t>
            </a:r>
          </a:p>
          <a:p>
            <a:pPr lvl="1"/>
            <a:r>
              <a:rPr lang="en-US" dirty="0" smtClean="0">
                <a:solidFill>
                  <a:srgbClr val="000000"/>
                </a:solidFill>
                <a:latin typeface="Consolas"/>
              </a:rPr>
              <a:t>}</a:t>
            </a:r>
          </a:p>
          <a:p>
            <a:r>
              <a:rPr lang="en-US" dirty="0" smtClean="0">
                <a:solidFill>
                  <a:srgbClr val="000000"/>
                </a:solidFill>
                <a:latin typeface="Consolas"/>
              </a:rPr>
              <a:t>}</a:t>
            </a:r>
          </a:p>
        </p:txBody>
      </p:sp>
      <p:sp>
        <p:nvSpPr>
          <p:cNvPr id="5" name="Rectangle 4"/>
          <p:cNvSpPr/>
          <p:nvPr/>
        </p:nvSpPr>
        <p:spPr>
          <a:xfrm>
            <a:off x="1848197" y="5253680"/>
            <a:ext cx="8229600" cy="369332"/>
          </a:xfrm>
          <a:prstGeom prst="rect">
            <a:avLst/>
          </a:prstGeom>
          <a:ln w="19050">
            <a:solidFill>
              <a:schemeClr val="accent1"/>
            </a:solidFill>
            <a:prstDash val="dash"/>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smtClean="0">
                <a:solidFill>
                  <a:srgbClr val="000000"/>
                </a:solidFill>
                <a:latin typeface="Consolas"/>
              </a:rPr>
              <a:t>java.util.Scanner</a:t>
            </a:r>
            <a:r>
              <a:rPr lang="en-US" dirty="0" smtClean="0">
                <a:solidFill>
                  <a:srgbClr val="000000"/>
                </a:solidFill>
                <a:latin typeface="Consolas"/>
              </a:rPr>
              <a:t> </a:t>
            </a:r>
            <a:r>
              <a:rPr lang="en-US" dirty="0" smtClean="0">
                <a:solidFill>
                  <a:srgbClr val="6A3E3E"/>
                </a:solidFill>
                <a:latin typeface="Consolas"/>
              </a:rPr>
              <a:t>s</a:t>
            </a:r>
            <a:r>
              <a:rPr lang="en-US" dirty="0" smtClean="0">
                <a:solidFill>
                  <a:srgbClr val="000000"/>
                </a:solidFill>
                <a:latin typeface="Consolas"/>
              </a:rPr>
              <a:t> = </a:t>
            </a:r>
            <a:r>
              <a:rPr lang="en-US" b="1" dirty="0" smtClean="0">
                <a:solidFill>
                  <a:srgbClr val="7F0055"/>
                </a:solidFill>
                <a:latin typeface="Consolas"/>
              </a:rPr>
              <a:t>new</a:t>
            </a:r>
            <a:r>
              <a:rPr lang="en-US" b="1" dirty="0" smtClean="0">
                <a:solidFill>
                  <a:srgbClr val="000000"/>
                </a:solidFill>
                <a:latin typeface="Consolas"/>
              </a:rPr>
              <a:t> </a:t>
            </a:r>
            <a:r>
              <a:rPr lang="en-US" b="1" dirty="0" err="1" smtClean="0">
                <a:solidFill>
                  <a:srgbClr val="000000"/>
                </a:solidFill>
                <a:latin typeface="Consolas"/>
              </a:rPr>
              <a:t>java.util.Scanner</a:t>
            </a:r>
            <a:r>
              <a:rPr lang="en-US" b="1" dirty="0" smtClean="0">
                <a:solidFill>
                  <a:srgbClr val="000000"/>
                </a:solidFill>
                <a:latin typeface="Consolas"/>
              </a:rPr>
              <a:t>(System.</a:t>
            </a:r>
            <a:r>
              <a:rPr lang="en-US" b="1" i="1" dirty="0" smtClean="0">
                <a:solidFill>
                  <a:srgbClr val="0000C0"/>
                </a:solidFill>
                <a:latin typeface="Consolas"/>
              </a:rPr>
              <a:t>in</a:t>
            </a:r>
            <a:r>
              <a:rPr lang="en-US" b="1" i="1" dirty="0" smtClean="0">
                <a:solidFill>
                  <a:srgbClr val="000000"/>
                </a:solidFill>
                <a:latin typeface="Consolas"/>
              </a:rPr>
              <a:t>);</a:t>
            </a:r>
          </a:p>
        </p:txBody>
      </p:sp>
    </p:spTree>
    <p:extLst>
      <p:ext uri="{BB962C8B-B14F-4D97-AF65-F5344CB8AC3E}">
        <p14:creationId xmlns:p14="http://schemas.microsoft.com/office/powerpoint/2010/main" val="1083802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animBg="1"/>
      <p:bldP spid="5"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Static Import</a:t>
            </a:r>
          </a:p>
        </p:txBody>
      </p:sp>
      <p:sp>
        <p:nvSpPr>
          <p:cNvPr id="3" name="Content Placeholder 2"/>
          <p:cNvSpPr>
            <a:spLocks noGrp="1"/>
          </p:cNvSpPr>
          <p:nvPr>
            <p:ph idx="1"/>
          </p:nvPr>
        </p:nvSpPr>
        <p:spPr/>
        <p:txBody>
          <a:bodyPr/>
          <a:lstStyle/>
          <a:p>
            <a:r>
              <a:rPr lang="en-US" dirty="0"/>
              <a:t>The static import feature of Java 5 facilitate the java programmer to </a:t>
            </a:r>
            <a:r>
              <a:rPr lang="en-US" b="1" dirty="0"/>
              <a:t>access any static member</a:t>
            </a:r>
            <a:r>
              <a:rPr lang="en-US" dirty="0"/>
              <a:t> of a class </a:t>
            </a:r>
            <a:r>
              <a:rPr lang="en-US" b="1" dirty="0"/>
              <a:t>directly</a:t>
            </a:r>
            <a:r>
              <a:rPr lang="en-US" dirty="0"/>
              <a:t>.</a:t>
            </a:r>
          </a:p>
          <a:p>
            <a:r>
              <a:rPr lang="en-US" b="1" dirty="0"/>
              <a:t>Advantage </a:t>
            </a:r>
            <a:r>
              <a:rPr lang="en-US" dirty="0"/>
              <a:t>: Less coding is required if you have to access any static member of a class more frequently.</a:t>
            </a:r>
          </a:p>
          <a:p>
            <a:r>
              <a:rPr lang="en-US" b="1" dirty="0"/>
              <a:t>Disadvantage</a:t>
            </a:r>
            <a:r>
              <a:rPr lang="en-US" dirty="0"/>
              <a:t> : If you overuse the static import feature, it makes the program unreadable and unmaintainable.</a:t>
            </a:r>
          </a:p>
          <a:p>
            <a:endParaRPr lang="en-US" dirty="0"/>
          </a:p>
        </p:txBody>
      </p:sp>
      <p:sp>
        <p:nvSpPr>
          <p:cNvPr id="4" name="Rectangle 3"/>
          <p:cNvSpPr/>
          <p:nvPr/>
        </p:nvSpPr>
        <p:spPr>
          <a:xfrm>
            <a:off x="592975" y="3478628"/>
            <a:ext cx="8229600" cy="1754326"/>
          </a:xfrm>
          <a:prstGeom prst="rect">
            <a:avLst/>
          </a:prstGeom>
          <a:ln w="19050">
            <a:solidFill>
              <a:schemeClr val="accent1"/>
            </a:solidFill>
            <a:prstDash val="dash"/>
          </a:ln>
        </p:spPr>
        <p:txBody>
          <a:bodyPr wrap="square">
            <a:spAutoFit/>
          </a:bodyPr>
          <a:lstStyle/>
          <a:p>
            <a:r>
              <a:rPr lang="en-US" b="1" dirty="0" smtClean="0">
                <a:solidFill>
                  <a:srgbClr val="7F0055"/>
                </a:solidFill>
                <a:latin typeface="Consolas"/>
              </a:rPr>
              <a:t>import</a:t>
            </a:r>
            <a:r>
              <a:rPr lang="en-US" b="1" dirty="0" smtClean="0">
                <a:solidFill>
                  <a:srgbClr val="000000"/>
                </a:solidFill>
                <a:latin typeface="Consolas"/>
              </a:rPr>
              <a:t> </a:t>
            </a:r>
            <a:r>
              <a:rPr lang="en-US" b="1" dirty="0" smtClean="0">
                <a:solidFill>
                  <a:srgbClr val="7F0055"/>
                </a:solidFill>
                <a:latin typeface="Consolas"/>
              </a:rPr>
              <a:t>static</a:t>
            </a:r>
            <a:r>
              <a:rPr lang="en-US" b="1" dirty="0" smtClean="0">
                <a:solidFill>
                  <a:srgbClr val="000000"/>
                </a:solidFill>
                <a:latin typeface="Consolas"/>
              </a:rPr>
              <a:t> </a:t>
            </a:r>
            <a:r>
              <a:rPr lang="en-US" b="1" dirty="0" err="1" smtClean="0">
                <a:solidFill>
                  <a:srgbClr val="000000"/>
                </a:solidFill>
                <a:latin typeface="Consolas"/>
              </a:rPr>
              <a:t>java.lang.System.</a:t>
            </a:r>
            <a:r>
              <a:rPr lang="en-US" b="1" i="1" dirty="0" err="1" smtClean="0">
                <a:solidFill>
                  <a:srgbClr val="0000C0"/>
                </a:solidFill>
                <a:latin typeface="Consolas"/>
              </a:rPr>
              <a:t>out</a:t>
            </a:r>
            <a:r>
              <a:rPr lang="en-US" b="1" i="1" dirty="0" smtClean="0">
                <a:solidFill>
                  <a:srgbClr val="000000"/>
                </a:solidFill>
                <a:latin typeface="Consolas"/>
              </a:rPr>
              <a:t>;</a:t>
            </a:r>
          </a:p>
          <a:p>
            <a:r>
              <a:rPr lang="en-US" b="1" dirty="0" smtClean="0">
                <a:solidFill>
                  <a:srgbClr val="7F0055"/>
                </a:solidFill>
                <a:latin typeface="Consolas"/>
              </a:rPr>
              <a:t>public</a:t>
            </a:r>
            <a:r>
              <a:rPr lang="en-US" b="1" dirty="0" smtClean="0">
                <a:solidFill>
                  <a:srgbClr val="000000"/>
                </a:solidFill>
                <a:latin typeface="Consolas"/>
              </a:rPr>
              <a:t> </a:t>
            </a:r>
            <a:r>
              <a:rPr lang="en-US" b="1" dirty="0" smtClean="0">
                <a:solidFill>
                  <a:srgbClr val="7F0055"/>
                </a:solidFill>
                <a:latin typeface="Consolas"/>
              </a:rPr>
              <a:t>class</a:t>
            </a:r>
            <a:r>
              <a:rPr lang="en-US" b="1" dirty="0" smtClean="0">
                <a:solidFill>
                  <a:srgbClr val="000000"/>
                </a:solidFill>
                <a:latin typeface="Consolas"/>
              </a:rPr>
              <a:t> S2{  </a:t>
            </a:r>
          </a:p>
          <a:p>
            <a:r>
              <a:rPr lang="en-US" dirty="0" smtClean="0">
                <a:solidFill>
                  <a:srgbClr val="000000"/>
                </a:solidFill>
                <a:latin typeface="Consolas"/>
              </a:rPr>
              <a:t>  </a:t>
            </a:r>
            <a:r>
              <a:rPr lang="en-US" b="1" dirty="0" smtClean="0">
                <a:solidFill>
                  <a:srgbClr val="7F0055"/>
                </a:solidFill>
                <a:latin typeface="Consolas"/>
              </a:rPr>
              <a:t>public</a:t>
            </a:r>
            <a:r>
              <a:rPr lang="en-US" b="1" dirty="0" smtClean="0">
                <a:solidFill>
                  <a:srgbClr val="000000"/>
                </a:solidFill>
                <a:latin typeface="Consolas"/>
              </a:rPr>
              <a:t> </a:t>
            </a:r>
            <a:r>
              <a:rPr lang="en-US" b="1" dirty="0" smtClean="0">
                <a:solidFill>
                  <a:srgbClr val="7F0055"/>
                </a:solidFill>
                <a:latin typeface="Consolas"/>
              </a:rPr>
              <a:t>static</a:t>
            </a:r>
            <a:r>
              <a:rPr lang="en-US" b="1" dirty="0" smtClean="0">
                <a:solidFill>
                  <a:srgbClr val="000000"/>
                </a:solidFill>
                <a:latin typeface="Consolas"/>
              </a:rPr>
              <a:t> </a:t>
            </a:r>
            <a:r>
              <a:rPr lang="en-US" b="1" dirty="0" smtClean="0">
                <a:solidFill>
                  <a:srgbClr val="7F0055"/>
                </a:solidFill>
                <a:latin typeface="Consolas"/>
              </a:rPr>
              <a:t>void</a:t>
            </a:r>
            <a:r>
              <a:rPr lang="en-US" b="1" dirty="0" smtClean="0">
                <a:solidFill>
                  <a:srgbClr val="000000"/>
                </a:solidFill>
                <a:latin typeface="Consolas"/>
              </a:rPr>
              <a:t> main(String </a:t>
            </a:r>
            <a:r>
              <a:rPr lang="en-US" b="1" dirty="0" err="1" smtClean="0">
                <a:solidFill>
                  <a:srgbClr val="6A3E3E"/>
                </a:solidFill>
                <a:latin typeface="Consolas"/>
              </a:rPr>
              <a:t>args</a:t>
            </a:r>
            <a:r>
              <a:rPr lang="en-US" b="1" dirty="0" smtClean="0">
                <a:solidFill>
                  <a:srgbClr val="000000"/>
                </a:solidFill>
                <a:latin typeface="Consolas"/>
              </a:rPr>
              <a:t>[]){  </a:t>
            </a:r>
          </a:p>
          <a:p>
            <a:r>
              <a:rPr lang="en-US" dirty="0" smtClean="0">
                <a:solidFill>
                  <a:srgbClr val="000000"/>
                </a:solidFill>
                <a:latin typeface="Consolas"/>
              </a:rPr>
              <a:t>  	</a:t>
            </a:r>
            <a:r>
              <a:rPr lang="en-US" b="1" i="1" dirty="0" err="1" smtClean="0">
                <a:solidFill>
                  <a:srgbClr val="0000C0"/>
                </a:solidFill>
                <a:latin typeface="Consolas"/>
              </a:rPr>
              <a:t>out</a:t>
            </a:r>
            <a:r>
              <a:rPr lang="en-US" b="1" i="1" dirty="0" err="1" smtClean="0">
                <a:solidFill>
                  <a:srgbClr val="000000"/>
                </a:solidFill>
                <a:latin typeface="Consolas"/>
              </a:rPr>
              <a:t>.println</a:t>
            </a:r>
            <a:r>
              <a:rPr lang="en-US" b="1" i="1" dirty="0" smtClean="0">
                <a:solidFill>
                  <a:srgbClr val="000000"/>
                </a:solidFill>
                <a:latin typeface="Consolas"/>
              </a:rPr>
              <a:t>(</a:t>
            </a:r>
            <a:r>
              <a:rPr lang="en-US" b="1" i="1" dirty="0" smtClean="0">
                <a:solidFill>
                  <a:srgbClr val="2A00FF"/>
                </a:solidFill>
                <a:latin typeface="Consolas"/>
              </a:rPr>
              <a:t>"Hello main"</a:t>
            </a:r>
            <a:r>
              <a:rPr lang="en-US" b="1" i="1" dirty="0" smtClean="0">
                <a:solidFill>
                  <a:srgbClr val="000000"/>
                </a:solidFill>
                <a:latin typeface="Consolas"/>
              </a:rPr>
              <a:t>);  </a:t>
            </a:r>
          </a:p>
          <a:p>
            <a:r>
              <a:rPr lang="en-US" dirty="0" smtClean="0">
                <a:solidFill>
                  <a:srgbClr val="000000"/>
                </a:solidFill>
                <a:latin typeface="Consolas"/>
              </a:rPr>
              <a:t>  }  </a:t>
            </a:r>
          </a:p>
          <a:p>
            <a:r>
              <a:rPr lang="en-US" dirty="0" smtClean="0">
                <a:solidFill>
                  <a:srgbClr val="000000"/>
                </a:solidFill>
                <a:latin typeface="Consolas"/>
              </a:rPr>
              <a:t>}</a:t>
            </a:r>
            <a:endParaRPr lang="en-US" dirty="0"/>
          </a:p>
        </p:txBody>
      </p:sp>
      <p:sp>
        <p:nvSpPr>
          <p:cNvPr id="5" name="Line Callout 1 4"/>
          <p:cNvSpPr/>
          <p:nvPr/>
        </p:nvSpPr>
        <p:spPr>
          <a:xfrm>
            <a:off x="3564775" y="5052753"/>
            <a:ext cx="2895600" cy="914400"/>
          </a:xfrm>
          <a:prstGeom prst="borderCallout1">
            <a:avLst>
              <a:gd name="adj1" fmla="val 48909"/>
              <a:gd name="adj2" fmla="val -1315"/>
              <a:gd name="adj3" fmla="val -43055"/>
              <a:gd name="adj4" fmla="val -5988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We need not to write </a:t>
            </a:r>
            <a:r>
              <a:rPr lang="en-US" dirty="0" err="1" smtClean="0"/>
              <a:t>System.out</a:t>
            </a:r>
            <a:r>
              <a:rPr lang="en-US" dirty="0" smtClean="0"/>
              <a:t> as we have imported the </a:t>
            </a:r>
            <a:r>
              <a:rPr lang="en-US" dirty="0" smtClean="0">
                <a:solidFill>
                  <a:srgbClr val="FF0000"/>
                </a:solidFill>
              </a:rPr>
              <a:t>out</a:t>
            </a:r>
            <a:r>
              <a:rPr lang="en-US" dirty="0" smtClean="0"/>
              <a:t> statically</a:t>
            </a:r>
            <a:endParaRPr lang="en-US" dirty="0"/>
          </a:p>
        </p:txBody>
      </p:sp>
    </p:spTree>
    <p:extLst>
      <p:ext uri="{BB962C8B-B14F-4D97-AF65-F5344CB8AC3E}">
        <p14:creationId xmlns:p14="http://schemas.microsoft.com/office/powerpoint/2010/main" val="2245268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bg/>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xEl>
                                              <p:pRg st="0" end="0"/>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
                                            <p:txEl>
                                              <p:pRg st="1" end="1"/>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
                                            <p:txEl>
                                              <p:pRg st="2" end="2"/>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
                                            <p:txEl>
                                              <p:pRg st="3" end="3"/>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
                                            <p:txEl>
                                              <p:pRg st="4" end="4"/>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3" presetClass="entr" presetSubtype="10" fill="hold" grpId="0" nodeType="click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blinds(horizontal)">
                                      <p:cBhvr>
                                        <p:cTn id="3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build="p" bldLvl="5" animBg="1"/>
      <p:bldP spid="5"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Access Control</a:t>
            </a:r>
            <a:endParaRPr lang="en-US" dirty="0"/>
          </a:p>
        </p:txBody>
      </p:sp>
      <p:graphicFrame>
        <p:nvGraphicFramePr>
          <p:cNvPr id="6" name="Content Placeholder 3"/>
          <p:cNvGraphicFramePr>
            <a:graphicFrameLocks/>
          </p:cNvGraphicFramePr>
          <p:nvPr>
            <p:extLst/>
          </p:nvPr>
        </p:nvGraphicFramePr>
        <p:xfrm>
          <a:off x="334586" y="943491"/>
          <a:ext cx="10216340" cy="4907884"/>
        </p:xfrm>
        <a:graphic>
          <a:graphicData uri="http://schemas.openxmlformats.org/drawingml/2006/table">
            <a:tbl>
              <a:tblPr firstRow="1" bandRow="1">
                <a:tableStyleId>{00A15C55-8517-42AA-B614-E9B94910E393}</a:tableStyleId>
              </a:tblPr>
              <a:tblGrid>
                <a:gridCol w="2049575">
                  <a:extLst>
                    <a:ext uri="{9D8B030D-6E8A-4147-A177-3AD203B41FA5}">
                      <a16:colId xmlns:a16="http://schemas.microsoft.com/office/drawing/2014/main" xmlns="" val="20000"/>
                    </a:ext>
                  </a:extLst>
                </a:gridCol>
                <a:gridCol w="1340107">
                  <a:extLst>
                    <a:ext uri="{9D8B030D-6E8A-4147-A177-3AD203B41FA5}">
                      <a16:colId xmlns:a16="http://schemas.microsoft.com/office/drawing/2014/main" xmlns="" val="20001"/>
                    </a:ext>
                  </a:extLst>
                </a:gridCol>
                <a:gridCol w="1718489">
                  <a:extLst>
                    <a:ext uri="{9D8B030D-6E8A-4147-A177-3AD203B41FA5}">
                      <a16:colId xmlns:a16="http://schemas.microsoft.com/office/drawing/2014/main" xmlns="" val="20002"/>
                    </a:ext>
                  </a:extLst>
                </a:gridCol>
                <a:gridCol w="1702723">
                  <a:extLst>
                    <a:ext uri="{9D8B030D-6E8A-4147-A177-3AD203B41FA5}">
                      <a16:colId xmlns:a16="http://schemas.microsoft.com/office/drawing/2014/main" xmlns="" val="20003"/>
                    </a:ext>
                  </a:extLst>
                </a:gridCol>
                <a:gridCol w="1702723">
                  <a:extLst>
                    <a:ext uri="{9D8B030D-6E8A-4147-A177-3AD203B41FA5}">
                      <a16:colId xmlns:a16="http://schemas.microsoft.com/office/drawing/2014/main" xmlns="" val="20004"/>
                    </a:ext>
                  </a:extLst>
                </a:gridCol>
                <a:gridCol w="1702723">
                  <a:extLst>
                    <a:ext uri="{9D8B030D-6E8A-4147-A177-3AD203B41FA5}">
                      <a16:colId xmlns:a16="http://schemas.microsoft.com/office/drawing/2014/main" xmlns="" val="1665641445"/>
                    </a:ext>
                  </a:extLst>
                </a:gridCol>
              </a:tblGrid>
              <a:tr h="1076502">
                <a:tc>
                  <a:txBody>
                    <a:bodyPr/>
                    <a:lstStyle/>
                    <a:p>
                      <a:r>
                        <a:rPr lang="en-US" sz="3200" dirty="0" smtClean="0"/>
                        <a:t>Modifier</a:t>
                      </a:r>
                      <a:endParaRPr lang="en-US" sz="3200" dirty="0"/>
                    </a:p>
                  </a:txBody>
                  <a:tcPr/>
                </a:tc>
                <a:tc>
                  <a:txBody>
                    <a:bodyPr/>
                    <a:lstStyle/>
                    <a:p>
                      <a:r>
                        <a:rPr lang="en-US" sz="3200" dirty="0" smtClean="0"/>
                        <a:t>Same Class</a:t>
                      </a:r>
                      <a:endParaRPr lang="en-US" sz="3200" dirty="0"/>
                    </a:p>
                  </a:txBody>
                  <a:tcPr/>
                </a:tc>
                <a:tc>
                  <a:txBody>
                    <a:bodyPr/>
                    <a:lstStyle/>
                    <a:p>
                      <a:r>
                        <a:rPr lang="en-US" sz="3200" dirty="0" smtClean="0"/>
                        <a:t>Same Package</a:t>
                      </a:r>
                    </a:p>
                    <a:p>
                      <a:r>
                        <a:rPr lang="en-US" sz="3200" dirty="0" smtClean="0"/>
                        <a:t>Sub Class</a:t>
                      </a:r>
                      <a:endParaRPr lang="en-US" sz="3200" dirty="0"/>
                    </a:p>
                  </a:txBody>
                  <a:tcPr/>
                </a:tc>
                <a:tc>
                  <a:txBody>
                    <a:bodyPr/>
                    <a:lstStyle/>
                    <a:p>
                      <a:r>
                        <a:rPr lang="en-US" sz="3200" dirty="0" smtClean="0"/>
                        <a:t>Same Package</a:t>
                      </a:r>
                    </a:p>
                    <a:p>
                      <a:r>
                        <a:rPr lang="en-US" sz="3200" dirty="0" smtClean="0"/>
                        <a:t>Non Sub Class</a:t>
                      </a:r>
                    </a:p>
                  </a:txBody>
                  <a:tcPr/>
                </a:tc>
                <a:tc>
                  <a:txBody>
                    <a:bodyPr/>
                    <a:lstStyle/>
                    <a:p>
                      <a:r>
                        <a:rPr lang="en-US" sz="3200" dirty="0" smtClean="0"/>
                        <a:t>Different Package</a:t>
                      </a:r>
                    </a:p>
                    <a:p>
                      <a:r>
                        <a:rPr lang="en-US" sz="3200" dirty="0" smtClean="0"/>
                        <a:t>Sub Class</a:t>
                      </a:r>
                    </a:p>
                  </a:txBody>
                  <a:tcPr/>
                </a:tc>
                <a:tc>
                  <a:txBody>
                    <a:bodyPr/>
                    <a:lstStyle/>
                    <a:p>
                      <a:r>
                        <a:rPr lang="en-US" sz="3200" dirty="0" smtClean="0"/>
                        <a:t>Different Package</a:t>
                      </a:r>
                    </a:p>
                    <a:p>
                      <a:r>
                        <a:rPr lang="en-US" sz="3200" dirty="0" smtClean="0"/>
                        <a:t>Non Sub Class</a:t>
                      </a:r>
                    </a:p>
                  </a:txBody>
                  <a:tcPr/>
                </a:tc>
                <a:extLst>
                  <a:ext uri="{0D108BD9-81ED-4DB2-BD59-A6C34878D82A}">
                    <a16:rowId xmlns:a16="http://schemas.microsoft.com/office/drawing/2014/main" xmlns="" val="10000"/>
                  </a:ext>
                </a:extLst>
              </a:tr>
              <a:tr h="716431">
                <a:tc>
                  <a:txBody>
                    <a:bodyPr/>
                    <a:lstStyle/>
                    <a:p>
                      <a:r>
                        <a:rPr lang="en-US" sz="3200" dirty="0" smtClean="0"/>
                        <a:t>Private</a:t>
                      </a:r>
                      <a:endParaRPr lang="en-US" sz="3200" dirty="0"/>
                    </a:p>
                  </a:txBody>
                  <a:tcPr/>
                </a:tc>
                <a:tc>
                  <a:txBody>
                    <a:bodyPr/>
                    <a:lstStyle/>
                    <a:p>
                      <a:endParaRPr lang="en-US" sz="3200" dirty="0"/>
                    </a:p>
                  </a:txBody>
                  <a:tcPr/>
                </a:tc>
                <a:tc>
                  <a:txBody>
                    <a:bodyPr/>
                    <a:lstStyle/>
                    <a:p>
                      <a:endParaRPr lang="en-US" sz="3200" dirty="0"/>
                    </a:p>
                  </a:txBody>
                  <a:tcPr/>
                </a:tc>
                <a:tc>
                  <a:txBody>
                    <a:bodyPr/>
                    <a:lstStyle/>
                    <a:p>
                      <a:endParaRPr lang="en-US" sz="3200" dirty="0"/>
                    </a:p>
                  </a:txBody>
                  <a:tcPr/>
                </a:tc>
                <a:tc>
                  <a:txBody>
                    <a:bodyPr/>
                    <a:lstStyle/>
                    <a:p>
                      <a:endParaRPr lang="en-US" sz="3200" dirty="0"/>
                    </a:p>
                  </a:txBody>
                  <a:tcPr/>
                </a:tc>
                <a:tc>
                  <a:txBody>
                    <a:bodyPr/>
                    <a:lstStyle/>
                    <a:p>
                      <a:endParaRPr lang="en-US" sz="3200" dirty="0"/>
                    </a:p>
                  </a:txBody>
                  <a:tcPr/>
                </a:tc>
                <a:extLst>
                  <a:ext uri="{0D108BD9-81ED-4DB2-BD59-A6C34878D82A}">
                    <a16:rowId xmlns:a16="http://schemas.microsoft.com/office/drawing/2014/main" xmlns="" val="10001"/>
                  </a:ext>
                </a:extLst>
              </a:tr>
              <a:tr h="716431">
                <a:tc>
                  <a:txBody>
                    <a:bodyPr/>
                    <a:lstStyle/>
                    <a:p>
                      <a:r>
                        <a:rPr lang="en-US" sz="3200" dirty="0" smtClean="0"/>
                        <a:t>Default</a:t>
                      </a:r>
                      <a:endParaRPr lang="en-US" sz="3200" dirty="0"/>
                    </a:p>
                  </a:txBody>
                  <a:tcPr/>
                </a:tc>
                <a:tc>
                  <a:txBody>
                    <a:bodyPr/>
                    <a:lstStyle/>
                    <a:p>
                      <a:endParaRPr lang="en-US" sz="3200" dirty="0"/>
                    </a:p>
                  </a:txBody>
                  <a:tcPr/>
                </a:tc>
                <a:tc>
                  <a:txBody>
                    <a:bodyPr/>
                    <a:lstStyle/>
                    <a:p>
                      <a:endParaRPr lang="en-US" sz="3200" dirty="0"/>
                    </a:p>
                  </a:txBody>
                  <a:tcPr/>
                </a:tc>
                <a:tc>
                  <a:txBody>
                    <a:bodyPr/>
                    <a:lstStyle/>
                    <a:p>
                      <a:endParaRPr lang="en-US" sz="3200" dirty="0"/>
                    </a:p>
                  </a:txBody>
                  <a:tcPr/>
                </a:tc>
                <a:tc>
                  <a:txBody>
                    <a:bodyPr/>
                    <a:lstStyle/>
                    <a:p>
                      <a:endParaRPr lang="en-US" sz="3200" dirty="0"/>
                    </a:p>
                  </a:txBody>
                  <a:tcPr/>
                </a:tc>
                <a:tc>
                  <a:txBody>
                    <a:bodyPr/>
                    <a:lstStyle/>
                    <a:p>
                      <a:endParaRPr lang="en-US" sz="3200" dirty="0"/>
                    </a:p>
                  </a:txBody>
                  <a:tcPr/>
                </a:tc>
                <a:extLst>
                  <a:ext uri="{0D108BD9-81ED-4DB2-BD59-A6C34878D82A}">
                    <a16:rowId xmlns:a16="http://schemas.microsoft.com/office/drawing/2014/main" xmlns="" val="10002"/>
                  </a:ext>
                </a:extLst>
              </a:tr>
              <a:tr h="716431">
                <a:tc>
                  <a:txBody>
                    <a:bodyPr/>
                    <a:lstStyle/>
                    <a:p>
                      <a:r>
                        <a:rPr lang="en-US" sz="3200" dirty="0" smtClean="0"/>
                        <a:t>Protected</a:t>
                      </a:r>
                      <a:endParaRPr lang="en-US" sz="3200" dirty="0"/>
                    </a:p>
                  </a:txBody>
                  <a:tcPr/>
                </a:tc>
                <a:tc>
                  <a:txBody>
                    <a:bodyPr/>
                    <a:lstStyle/>
                    <a:p>
                      <a:endParaRPr lang="en-US" sz="3200" dirty="0"/>
                    </a:p>
                  </a:txBody>
                  <a:tcPr/>
                </a:tc>
                <a:tc>
                  <a:txBody>
                    <a:bodyPr/>
                    <a:lstStyle/>
                    <a:p>
                      <a:endParaRPr lang="en-US" sz="3200" dirty="0"/>
                    </a:p>
                  </a:txBody>
                  <a:tcPr/>
                </a:tc>
                <a:tc>
                  <a:txBody>
                    <a:bodyPr/>
                    <a:lstStyle/>
                    <a:p>
                      <a:endParaRPr lang="en-US" sz="3200" dirty="0"/>
                    </a:p>
                  </a:txBody>
                  <a:tcPr/>
                </a:tc>
                <a:tc>
                  <a:txBody>
                    <a:bodyPr/>
                    <a:lstStyle/>
                    <a:p>
                      <a:endParaRPr lang="en-US" sz="3200" dirty="0"/>
                    </a:p>
                  </a:txBody>
                  <a:tcPr/>
                </a:tc>
                <a:tc>
                  <a:txBody>
                    <a:bodyPr/>
                    <a:lstStyle/>
                    <a:p>
                      <a:endParaRPr lang="en-US" sz="3200" dirty="0"/>
                    </a:p>
                  </a:txBody>
                  <a:tcPr/>
                </a:tc>
                <a:extLst>
                  <a:ext uri="{0D108BD9-81ED-4DB2-BD59-A6C34878D82A}">
                    <a16:rowId xmlns:a16="http://schemas.microsoft.com/office/drawing/2014/main" xmlns="" val="10003"/>
                  </a:ext>
                </a:extLst>
              </a:tr>
              <a:tr h="716431">
                <a:tc>
                  <a:txBody>
                    <a:bodyPr/>
                    <a:lstStyle/>
                    <a:p>
                      <a:r>
                        <a:rPr lang="en-US" sz="3200" dirty="0" smtClean="0"/>
                        <a:t>Public</a:t>
                      </a:r>
                      <a:endParaRPr lang="en-US" sz="3200" dirty="0"/>
                    </a:p>
                  </a:txBody>
                  <a:tcPr/>
                </a:tc>
                <a:tc>
                  <a:txBody>
                    <a:bodyPr/>
                    <a:lstStyle/>
                    <a:p>
                      <a:endParaRPr lang="en-US" sz="3200" dirty="0"/>
                    </a:p>
                  </a:txBody>
                  <a:tcPr/>
                </a:tc>
                <a:tc>
                  <a:txBody>
                    <a:bodyPr/>
                    <a:lstStyle/>
                    <a:p>
                      <a:endParaRPr lang="en-US" sz="3200" dirty="0"/>
                    </a:p>
                  </a:txBody>
                  <a:tcPr/>
                </a:tc>
                <a:tc>
                  <a:txBody>
                    <a:bodyPr/>
                    <a:lstStyle/>
                    <a:p>
                      <a:endParaRPr lang="en-US" sz="3200"/>
                    </a:p>
                  </a:txBody>
                  <a:tcPr/>
                </a:tc>
                <a:tc>
                  <a:txBody>
                    <a:bodyPr/>
                    <a:lstStyle/>
                    <a:p>
                      <a:endParaRPr lang="en-US" sz="3200" dirty="0"/>
                    </a:p>
                  </a:txBody>
                  <a:tcPr/>
                </a:tc>
                <a:tc>
                  <a:txBody>
                    <a:bodyPr/>
                    <a:lstStyle/>
                    <a:p>
                      <a:endParaRPr lang="en-US" sz="3200" dirty="0"/>
                    </a:p>
                  </a:txBody>
                  <a:tcPr/>
                </a:tc>
                <a:extLst>
                  <a:ext uri="{0D108BD9-81ED-4DB2-BD59-A6C34878D82A}">
                    <a16:rowId xmlns:a16="http://schemas.microsoft.com/office/drawing/2014/main" xmlns="" val="10004"/>
                  </a:ext>
                </a:extLst>
              </a:tr>
            </a:tbl>
          </a:graphicData>
        </a:graphic>
      </p:graphicFrame>
      <p:pic>
        <p:nvPicPr>
          <p:cNvPr id="7" name="Picture 3" descr="C:\Program Files (x86)\Microsoft Office\MEDIA\OFFICE12\Bullets\BD21301_.gif"/>
          <p:cNvPicPr>
            <a:picLocks noChangeAspect="1" noChangeArrowheads="1"/>
          </p:cNvPicPr>
          <p:nvPr/>
        </p:nvPicPr>
        <p:blipFill>
          <a:blip r:embed="rId2"/>
          <a:srcRect/>
          <a:stretch>
            <a:fillRect/>
          </a:stretch>
        </p:blipFill>
        <p:spPr bwMode="auto">
          <a:xfrm>
            <a:off x="2794461" y="3050771"/>
            <a:ext cx="533400" cy="533400"/>
          </a:xfrm>
          <a:prstGeom prst="rect">
            <a:avLst/>
          </a:prstGeom>
          <a:noFill/>
        </p:spPr>
      </p:pic>
      <p:pic>
        <p:nvPicPr>
          <p:cNvPr id="8" name="Picture 3" descr="C:\Program Files (x86)\Microsoft Office\MEDIA\OFFICE12\Bullets\BD21301_.gif"/>
          <p:cNvPicPr>
            <a:picLocks noChangeAspect="1" noChangeArrowheads="1"/>
          </p:cNvPicPr>
          <p:nvPr/>
        </p:nvPicPr>
        <p:blipFill>
          <a:blip r:embed="rId2"/>
          <a:srcRect/>
          <a:stretch>
            <a:fillRect/>
          </a:stretch>
        </p:blipFill>
        <p:spPr bwMode="auto">
          <a:xfrm>
            <a:off x="2794461" y="3791989"/>
            <a:ext cx="533400" cy="533400"/>
          </a:xfrm>
          <a:prstGeom prst="rect">
            <a:avLst/>
          </a:prstGeom>
          <a:noFill/>
        </p:spPr>
      </p:pic>
      <p:pic>
        <p:nvPicPr>
          <p:cNvPr id="9" name="Picture 3" descr="C:\Program Files (x86)\Microsoft Office\MEDIA\OFFICE12\Bullets\BD21301_.gif"/>
          <p:cNvPicPr>
            <a:picLocks noChangeAspect="1" noChangeArrowheads="1"/>
          </p:cNvPicPr>
          <p:nvPr/>
        </p:nvPicPr>
        <p:blipFill>
          <a:blip r:embed="rId2"/>
          <a:srcRect/>
          <a:stretch>
            <a:fillRect/>
          </a:stretch>
        </p:blipFill>
        <p:spPr bwMode="auto">
          <a:xfrm>
            <a:off x="2794461" y="4533207"/>
            <a:ext cx="533400" cy="533400"/>
          </a:xfrm>
          <a:prstGeom prst="rect">
            <a:avLst/>
          </a:prstGeom>
          <a:noFill/>
        </p:spPr>
      </p:pic>
      <p:pic>
        <p:nvPicPr>
          <p:cNvPr id="10" name="Picture 3" descr="C:\Program Files (x86)\Microsoft Office\MEDIA\OFFICE12\Bullets\BD21301_.gif"/>
          <p:cNvPicPr>
            <a:picLocks noChangeAspect="1" noChangeArrowheads="1"/>
          </p:cNvPicPr>
          <p:nvPr/>
        </p:nvPicPr>
        <p:blipFill>
          <a:blip r:embed="rId2"/>
          <a:srcRect/>
          <a:stretch>
            <a:fillRect/>
          </a:stretch>
        </p:blipFill>
        <p:spPr bwMode="auto">
          <a:xfrm>
            <a:off x="2794461" y="5241867"/>
            <a:ext cx="533400" cy="533400"/>
          </a:xfrm>
          <a:prstGeom prst="rect">
            <a:avLst/>
          </a:prstGeom>
          <a:noFill/>
        </p:spPr>
      </p:pic>
      <p:pic>
        <p:nvPicPr>
          <p:cNvPr id="11" name="Picture 3" descr="C:\Program Files (x86)\Microsoft Office\MEDIA\OFFICE12\Bullets\BD21301_.gif"/>
          <p:cNvPicPr>
            <a:picLocks noChangeAspect="1" noChangeArrowheads="1"/>
          </p:cNvPicPr>
          <p:nvPr/>
        </p:nvPicPr>
        <p:blipFill>
          <a:blip r:embed="rId2"/>
          <a:srcRect/>
          <a:stretch>
            <a:fillRect/>
          </a:stretch>
        </p:blipFill>
        <p:spPr bwMode="auto">
          <a:xfrm>
            <a:off x="4335085" y="3791989"/>
            <a:ext cx="533400" cy="533400"/>
          </a:xfrm>
          <a:prstGeom prst="rect">
            <a:avLst/>
          </a:prstGeom>
          <a:noFill/>
        </p:spPr>
      </p:pic>
      <p:pic>
        <p:nvPicPr>
          <p:cNvPr id="12" name="Picture 3" descr="C:\Program Files (x86)\Microsoft Office\MEDIA\OFFICE12\Bullets\BD21301_.gif"/>
          <p:cNvPicPr>
            <a:picLocks noChangeAspect="1" noChangeArrowheads="1"/>
          </p:cNvPicPr>
          <p:nvPr/>
        </p:nvPicPr>
        <p:blipFill>
          <a:blip r:embed="rId2"/>
          <a:srcRect/>
          <a:stretch>
            <a:fillRect/>
          </a:stretch>
        </p:blipFill>
        <p:spPr bwMode="auto">
          <a:xfrm>
            <a:off x="4373185" y="4533207"/>
            <a:ext cx="533400" cy="533400"/>
          </a:xfrm>
          <a:prstGeom prst="rect">
            <a:avLst/>
          </a:prstGeom>
          <a:noFill/>
        </p:spPr>
      </p:pic>
      <p:pic>
        <p:nvPicPr>
          <p:cNvPr id="13" name="Picture 3" descr="C:\Program Files (x86)\Microsoft Office\MEDIA\OFFICE12\Bullets\BD21301_.gif"/>
          <p:cNvPicPr>
            <a:picLocks noChangeAspect="1" noChangeArrowheads="1"/>
          </p:cNvPicPr>
          <p:nvPr/>
        </p:nvPicPr>
        <p:blipFill>
          <a:blip r:embed="rId2"/>
          <a:srcRect/>
          <a:stretch>
            <a:fillRect/>
          </a:stretch>
        </p:blipFill>
        <p:spPr bwMode="auto">
          <a:xfrm>
            <a:off x="4373185" y="5248101"/>
            <a:ext cx="533400" cy="533400"/>
          </a:xfrm>
          <a:prstGeom prst="rect">
            <a:avLst/>
          </a:prstGeom>
          <a:noFill/>
        </p:spPr>
      </p:pic>
      <p:pic>
        <p:nvPicPr>
          <p:cNvPr id="14" name="Picture 3" descr="C:\Program Files (x86)\Microsoft Office\MEDIA\OFFICE12\Bullets\BD21301_.gif"/>
          <p:cNvPicPr>
            <a:picLocks noChangeAspect="1" noChangeArrowheads="1"/>
          </p:cNvPicPr>
          <p:nvPr/>
        </p:nvPicPr>
        <p:blipFill>
          <a:blip r:embed="rId2"/>
          <a:srcRect/>
          <a:stretch>
            <a:fillRect/>
          </a:stretch>
        </p:blipFill>
        <p:spPr bwMode="auto">
          <a:xfrm>
            <a:off x="6139293" y="4533207"/>
            <a:ext cx="533400" cy="533400"/>
          </a:xfrm>
          <a:prstGeom prst="rect">
            <a:avLst/>
          </a:prstGeom>
          <a:noFill/>
        </p:spPr>
      </p:pic>
      <p:pic>
        <p:nvPicPr>
          <p:cNvPr id="15" name="Picture 3" descr="C:\Program Files (x86)\Microsoft Office\MEDIA\OFFICE12\Bullets\BD21301_.gif"/>
          <p:cNvPicPr>
            <a:picLocks noChangeAspect="1" noChangeArrowheads="1"/>
          </p:cNvPicPr>
          <p:nvPr/>
        </p:nvPicPr>
        <p:blipFill>
          <a:blip r:embed="rId2"/>
          <a:srcRect/>
          <a:stretch>
            <a:fillRect/>
          </a:stretch>
        </p:blipFill>
        <p:spPr bwMode="auto">
          <a:xfrm>
            <a:off x="6139293" y="5241867"/>
            <a:ext cx="533400" cy="533400"/>
          </a:xfrm>
          <a:prstGeom prst="rect">
            <a:avLst/>
          </a:prstGeom>
          <a:noFill/>
        </p:spPr>
      </p:pic>
      <p:pic>
        <p:nvPicPr>
          <p:cNvPr id="16" name="Picture 3" descr="C:\Program Files (x86)\Microsoft Office\MEDIA\OFFICE12\Bullets\BD21301_.gif"/>
          <p:cNvPicPr>
            <a:picLocks noChangeAspect="1" noChangeArrowheads="1"/>
          </p:cNvPicPr>
          <p:nvPr/>
        </p:nvPicPr>
        <p:blipFill>
          <a:blip r:embed="rId2"/>
          <a:srcRect/>
          <a:stretch>
            <a:fillRect/>
          </a:stretch>
        </p:blipFill>
        <p:spPr bwMode="auto">
          <a:xfrm>
            <a:off x="7811709" y="5241867"/>
            <a:ext cx="533400" cy="533400"/>
          </a:xfrm>
          <a:prstGeom prst="rect">
            <a:avLst/>
          </a:prstGeom>
          <a:noFill/>
        </p:spPr>
      </p:pic>
      <p:pic>
        <p:nvPicPr>
          <p:cNvPr id="26" name="Picture 3" descr="C:\Program Files (x86)\Microsoft Office\MEDIA\OFFICE12\Bullets\BD21301_.gif"/>
          <p:cNvPicPr>
            <a:picLocks noChangeAspect="1" noChangeArrowheads="1"/>
          </p:cNvPicPr>
          <p:nvPr/>
        </p:nvPicPr>
        <p:blipFill>
          <a:blip r:embed="rId2"/>
          <a:srcRect/>
          <a:stretch>
            <a:fillRect/>
          </a:stretch>
        </p:blipFill>
        <p:spPr bwMode="auto">
          <a:xfrm>
            <a:off x="6139293" y="3824547"/>
            <a:ext cx="533400" cy="533400"/>
          </a:xfrm>
          <a:prstGeom prst="rect">
            <a:avLst/>
          </a:prstGeom>
          <a:noFill/>
        </p:spPr>
      </p:pic>
      <p:pic>
        <p:nvPicPr>
          <p:cNvPr id="27" name="Picture 3" descr="C:\Program Files (x86)\Microsoft Office\MEDIA\OFFICE12\Bullets\BD21301_.gif"/>
          <p:cNvPicPr>
            <a:picLocks noChangeAspect="1" noChangeArrowheads="1"/>
          </p:cNvPicPr>
          <p:nvPr/>
        </p:nvPicPr>
        <p:blipFill>
          <a:blip r:embed="rId2"/>
          <a:srcRect/>
          <a:stretch>
            <a:fillRect/>
          </a:stretch>
        </p:blipFill>
        <p:spPr bwMode="auto">
          <a:xfrm>
            <a:off x="7811709" y="4533207"/>
            <a:ext cx="533400" cy="533400"/>
          </a:xfrm>
          <a:prstGeom prst="rect">
            <a:avLst/>
          </a:prstGeom>
          <a:noFill/>
        </p:spPr>
      </p:pic>
      <p:pic>
        <p:nvPicPr>
          <p:cNvPr id="28" name="Picture 3" descr="C:\Program Files (x86)\Microsoft Office\MEDIA\OFFICE12\Bullets\BD21301_.gif"/>
          <p:cNvPicPr>
            <a:picLocks noChangeAspect="1" noChangeArrowheads="1"/>
          </p:cNvPicPr>
          <p:nvPr/>
        </p:nvPicPr>
        <p:blipFill>
          <a:blip r:embed="rId2"/>
          <a:srcRect/>
          <a:stretch>
            <a:fillRect/>
          </a:stretch>
        </p:blipFill>
        <p:spPr bwMode="auto">
          <a:xfrm>
            <a:off x="9484125" y="5241867"/>
            <a:ext cx="533400" cy="533400"/>
          </a:xfrm>
          <a:prstGeom prst="rect">
            <a:avLst/>
          </a:prstGeom>
          <a:noFill/>
        </p:spPr>
      </p:pic>
    </p:spTree>
    <p:extLst>
      <p:ext uri="{BB962C8B-B14F-4D97-AF65-F5344CB8AC3E}">
        <p14:creationId xmlns:p14="http://schemas.microsoft.com/office/powerpoint/2010/main" val="4221114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linds(horizontal)">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blinds(horizontal)">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blinds(horizontal)">
                                      <p:cBhvr>
                                        <p:cTn id="22" dur="500"/>
                                        <p:tgtEl>
                                          <p:spTgt spid="26"/>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blinds(horizontal)">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blinds(horizontal)">
                                      <p:cBhvr>
                                        <p:cTn id="32" dur="500"/>
                                        <p:tgtEl>
                                          <p:spTgt spid="12"/>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blinds(horizontal)">
                                      <p:cBhvr>
                                        <p:cTn id="37" dur="500"/>
                                        <p:tgtEl>
                                          <p:spTgt spid="14"/>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27"/>
                                        </p:tgtEl>
                                        <p:attrNameLst>
                                          <p:attrName>style.visibility</p:attrName>
                                        </p:attrNameLst>
                                      </p:cBhvr>
                                      <p:to>
                                        <p:strVal val="visible"/>
                                      </p:to>
                                    </p:set>
                                    <p:animEffect transition="in" filter="blinds(horizontal)">
                                      <p:cBhvr>
                                        <p:cTn id="42" dur="500"/>
                                        <p:tgtEl>
                                          <p:spTgt spid="27"/>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nodeType="clickEffect">
                                  <p:stCondLst>
                                    <p:cond delay="0"/>
                                  </p:stCondLst>
                                  <p:childTnLst>
                                    <p:set>
                                      <p:cBhvr>
                                        <p:cTn id="46" dur="1" fill="hold">
                                          <p:stCondLst>
                                            <p:cond delay="0"/>
                                          </p:stCondLst>
                                        </p:cTn>
                                        <p:tgtEl>
                                          <p:spTgt spid="10"/>
                                        </p:tgtEl>
                                        <p:attrNameLst>
                                          <p:attrName>style.visibility</p:attrName>
                                        </p:attrNameLst>
                                      </p:cBhvr>
                                      <p:to>
                                        <p:strVal val="visible"/>
                                      </p:to>
                                    </p:set>
                                    <p:animEffect transition="in" filter="blinds(horizontal)">
                                      <p:cBhvr>
                                        <p:cTn id="47" dur="500"/>
                                        <p:tgtEl>
                                          <p:spTgt spid="10"/>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nodeType="clickEffect">
                                  <p:stCondLst>
                                    <p:cond delay="0"/>
                                  </p:stCondLst>
                                  <p:childTnLst>
                                    <p:set>
                                      <p:cBhvr>
                                        <p:cTn id="51" dur="1" fill="hold">
                                          <p:stCondLst>
                                            <p:cond delay="0"/>
                                          </p:stCondLst>
                                        </p:cTn>
                                        <p:tgtEl>
                                          <p:spTgt spid="13"/>
                                        </p:tgtEl>
                                        <p:attrNameLst>
                                          <p:attrName>style.visibility</p:attrName>
                                        </p:attrNameLst>
                                      </p:cBhvr>
                                      <p:to>
                                        <p:strVal val="visible"/>
                                      </p:to>
                                    </p:set>
                                    <p:animEffect transition="in" filter="blinds(horizontal)">
                                      <p:cBhvr>
                                        <p:cTn id="52" dur="500"/>
                                        <p:tgtEl>
                                          <p:spTgt spid="13"/>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nodeType="clickEffect">
                                  <p:stCondLst>
                                    <p:cond delay="0"/>
                                  </p:stCondLst>
                                  <p:childTnLst>
                                    <p:set>
                                      <p:cBhvr>
                                        <p:cTn id="56" dur="1" fill="hold">
                                          <p:stCondLst>
                                            <p:cond delay="0"/>
                                          </p:stCondLst>
                                        </p:cTn>
                                        <p:tgtEl>
                                          <p:spTgt spid="15"/>
                                        </p:tgtEl>
                                        <p:attrNameLst>
                                          <p:attrName>style.visibility</p:attrName>
                                        </p:attrNameLst>
                                      </p:cBhvr>
                                      <p:to>
                                        <p:strVal val="visible"/>
                                      </p:to>
                                    </p:set>
                                    <p:animEffect transition="in" filter="blinds(horizontal)">
                                      <p:cBhvr>
                                        <p:cTn id="57" dur="500"/>
                                        <p:tgtEl>
                                          <p:spTgt spid="15"/>
                                        </p:tgtEl>
                                      </p:cBhvr>
                                    </p:animEffect>
                                  </p:childTnLst>
                                </p:cTn>
                              </p:par>
                            </p:childTnLst>
                          </p:cTn>
                        </p:par>
                      </p:childTnLst>
                    </p:cTn>
                  </p:par>
                  <p:par>
                    <p:cTn id="58" fill="hold">
                      <p:stCondLst>
                        <p:cond delay="indefinite"/>
                      </p:stCondLst>
                      <p:childTnLst>
                        <p:par>
                          <p:cTn id="59" fill="hold">
                            <p:stCondLst>
                              <p:cond delay="0"/>
                            </p:stCondLst>
                            <p:childTnLst>
                              <p:par>
                                <p:cTn id="60" presetID="3" presetClass="entr" presetSubtype="10" fill="hold" nodeType="clickEffect">
                                  <p:stCondLst>
                                    <p:cond delay="0"/>
                                  </p:stCondLst>
                                  <p:childTnLst>
                                    <p:set>
                                      <p:cBhvr>
                                        <p:cTn id="61" dur="1" fill="hold">
                                          <p:stCondLst>
                                            <p:cond delay="0"/>
                                          </p:stCondLst>
                                        </p:cTn>
                                        <p:tgtEl>
                                          <p:spTgt spid="16"/>
                                        </p:tgtEl>
                                        <p:attrNameLst>
                                          <p:attrName>style.visibility</p:attrName>
                                        </p:attrNameLst>
                                      </p:cBhvr>
                                      <p:to>
                                        <p:strVal val="visible"/>
                                      </p:to>
                                    </p:set>
                                    <p:animEffect transition="in" filter="blinds(horizontal)">
                                      <p:cBhvr>
                                        <p:cTn id="62" dur="500"/>
                                        <p:tgtEl>
                                          <p:spTgt spid="16"/>
                                        </p:tgtEl>
                                      </p:cBhvr>
                                    </p:animEffect>
                                  </p:childTnLst>
                                </p:cTn>
                              </p:par>
                            </p:childTnLst>
                          </p:cTn>
                        </p:par>
                      </p:childTnLst>
                    </p:cTn>
                  </p:par>
                  <p:par>
                    <p:cTn id="63" fill="hold">
                      <p:stCondLst>
                        <p:cond delay="indefinite"/>
                      </p:stCondLst>
                      <p:childTnLst>
                        <p:par>
                          <p:cTn id="64" fill="hold">
                            <p:stCondLst>
                              <p:cond delay="0"/>
                            </p:stCondLst>
                            <p:childTnLst>
                              <p:par>
                                <p:cTn id="65" presetID="3" presetClass="entr" presetSubtype="10" fill="hold" nodeType="clickEffect">
                                  <p:stCondLst>
                                    <p:cond delay="0"/>
                                  </p:stCondLst>
                                  <p:childTnLst>
                                    <p:set>
                                      <p:cBhvr>
                                        <p:cTn id="66" dur="1" fill="hold">
                                          <p:stCondLst>
                                            <p:cond delay="0"/>
                                          </p:stCondLst>
                                        </p:cTn>
                                        <p:tgtEl>
                                          <p:spTgt spid="28"/>
                                        </p:tgtEl>
                                        <p:attrNameLst>
                                          <p:attrName>style.visibility</p:attrName>
                                        </p:attrNameLst>
                                      </p:cBhvr>
                                      <p:to>
                                        <p:strVal val="visible"/>
                                      </p:to>
                                    </p:set>
                                    <p:animEffect transition="in" filter="blinds(horizontal)">
                                      <p:cBhvr>
                                        <p:cTn id="6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Nested Class</a:t>
            </a:r>
            <a:endParaRPr lang="en-US" dirty="0"/>
          </a:p>
        </p:txBody>
      </p:sp>
      <p:sp>
        <p:nvSpPr>
          <p:cNvPr id="3" name="Content Placeholder 2"/>
          <p:cNvSpPr>
            <a:spLocks noGrp="1"/>
          </p:cNvSpPr>
          <p:nvPr>
            <p:ph idx="1"/>
          </p:nvPr>
        </p:nvSpPr>
        <p:spPr>
          <a:xfrm>
            <a:off x="131180" y="863444"/>
            <a:ext cx="6710195" cy="5590565"/>
          </a:xfrm>
        </p:spPr>
        <p:txBody>
          <a:bodyPr/>
          <a:lstStyle/>
          <a:p>
            <a:r>
              <a:rPr lang="en-US" dirty="0"/>
              <a:t>The Java programming language allows you to define a class within another class. Such a class is called a </a:t>
            </a:r>
            <a:r>
              <a:rPr lang="en-US" i="1" dirty="0"/>
              <a:t>nested class</a:t>
            </a:r>
            <a:r>
              <a:rPr lang="en-US" dirty="0"/>
              <a:t> and is illustrated </a:t>
            </a:r>
            <a:r>
              <a:rPr lang="en-US" dirty="0" smtClean="0"/>
              <a:t>here</a:t>
            </a:r>
            <a:endParaRPr lang="en-US" dirty="0"/>
          </a:p>
          <a:p>
            <a:endParaRPr lang="en-US" dirty="0" smtClean="0"/>
          </a:p>
          <a:p>
            <a:r>
              <a:rPr lang="en-US" dirty="0"/>
              <a:t>Nested classes are divided into two categories: non-static and static</a:t>
            </a:r>
            <a:r>
              <a:rPr lang="en-US" dirty="0" smtClean="0"/>
              <a:t>.</a:t>
            </a:r>
          </a:p>
          <a:p>
            <a:pPr lvl="1"/>
            <a:r>
              <a:rPr lang="en-US" dirty="0"/>
              <a:t>Non-static nested classes are called </a:t>
            </a:r>
            <a:r>
              <a:rPr lang="en-US" b="1" i="1" dirty="0"/>
              <a:t>inner classes</a:t>
            </a:r>
            <a:r>
              <a:rPr lang="en-US" dirty="0" smtClean="0"/>
              <a:t>.</a:t>
            </a:r>
          </a:p>
          <a:p>
            <a:pPr lvl="1"/>
            <a:r>
              <a:rPr lang="en-US" dirty="0"/>
              <a:t>Nested classes that are declared static are called </a:t>
            </a:r>
            <a:r>
              <a:rPr lang="en-US" b="1" dirty="0"/>
              <a:t>static nested classes</a:t>
            </a:r>
            <a:r>
              <a:rPr lang="en-US" dirty="0" smtClean="0"/>
              <a:t>.</a:t>
            </a:r>
          </a:p>
          <a:p>
            <a:r>
              <a:rPr lang="en-US" dirty="0"/>
              <a:t>A nested class is a member of its enclosing class</a:t>
            </a:r>
            <a:r>
              <a:rPr lang="en-US" dirty="0" smtClean="0"/>
              <a:t>.</a:t>
            </a:r>
          </a:p>
          <a:p>
            <a:r>
              <a:rPr lang="en-US" dirty="0" smtClean="0"/>
              <a:t>Non-static </a:t>
            </a:r>
            <a:r>
              <a:rPr lang="en-US" dirty="0"/>
              <a:t>nested classes (inner classes) have access to other members of the enclosing class, even if they are declared private</a:t>
            </a:r>
            <a:r>
              <a:rPr lang="en-US" dirty="0" smtClean="0"/>
              <a:t>.</a:t>
            </a:r>
          </a:p>
          <a:p>
            <a:r>
              <a:rPr lang="en-US" dirty="0"/>
              <a:t>Static nested classes do not have access to other members of the enclosing class.</a:t>
            </a:r>
          </a:p>
        </p:txBody>
      </p:sp>
      <p:sp>
        <p:nvSpPr>
          <p:cNvPr id="4" name="Rectangle 3"/>
          <p:cNvSpPr/>
          <p:nvPr/>
        </p:nvSpPr>
        <p:spPr>
          <a:xfrm>
            <a:off x="7202976" y="863444"/>
            <a:ext cx="4774277" cy="1754326"/>
          </a:xfrm>
          <a:prstGeom prst="rect">
            <a:avLst/>
          </a:prstGeom>
          <a:ln w="19050">
            <a:solidFill>
              <a:schemeClr val="accent1"/>
            </a:solidFill>
            <a:prstDash val="dash"/>
          </a:ln>
        </p:spPr>
        <p:txBody>
          <a:bodyPr wrap="square">
            <a:spAutoFit/>
          </a:bodyPr>
          <a:lstStyle/>
          <a:p>
            <a:r>
              <a:rPr lang="en-US" dirty="0">
                <a:solidFill>
                  <a:srgbClr val="0000FF"/>
                </a:solidFill>
                <a:latin typeface="Consolas" panose="020B0609020204030204" pitchFamily="49" charset="0"/>
              </a:rPr>
              <a:t>class</a:t>
            </a:r>
            <a:r>
              <a:rPr lang="en-US" dirty="0">
                <a:solidFill>
                  <a:srgbClr val="000000"/>
                </a:solidFill>
                <a:latin typeface="Consolas" panose="020B0609020204030204" pitchFamily="49" charset="0"/>
              </a:rPr>
              <a:t> </a:t>
            </a:r>
            <a:r>
              <a:rPr lang="en-US" dirty="0">
                <a:solidFill>
                  <a:srgbClr val="267F99"/>
                </a:solidFill>
                <a:latin typeface="Consolas" panose="020B0609020204030204" pitchFamily="49" charset="0"/>
              </a:rPr>
              <a:t>OuterClass</a:t>
            </a:r>
            <a:r>
              <a:rPr lang="en-US"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class</a:t>
            </a:r>
            <a:r>
              <a:rPr lang="en-US" dirty="0">
                <a:solidFill>
                  <a:srgbClr val="000000"/>
                </a:solidFill>
                <a:latin typeface="Consolas" panose="020B0609020204030204" pitchFamily="49" charset="0"/>
              </a:rPr>
              <a:t> </a:t>
            </a:r>
            <a:r>
              <a:rPr lang="en-US" dirty="0">
                <a:solidFill>
                  <a:srgbClr val="267F99"/>
                </a:solidFill>
                <a:latin typeface="Consolas" panose="020B0609020204030204" pitchFamily="49" charset="0"/>
              </a:rPr>
              <a:t>NestedClass</a:t>
            </a:r>
            <a:r>
              <a:rPr lang="en-US"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a:t>
            </a:r>
            <a:endParaRPr lang="en-US" b="0" dirty="0">
              <a:solidFill>
                <a:srgbClr val="000000"/>
              </a:solidFill>
              <a:effectLst/>
              <a:latin typeface="Consolas" panose="020B0609020204030204" pitchFamily="49" charset="0"/>
            </a:endParaRPr>
          </a:p>
        </p:txBody>
      </p:sp>
      <p:sp>
        <p:nvSpPr>
          <p:cNvPr id="6" name="Rectangle 5"/>
          <p:cNvSpPr/>
          <p:nvPr/>
        </p:nvSpPr>
        <p:spPr>
          <a:xfrm>
            <a:off x="7202976" y="2801183"/>
            <a:ext cx="4774277" cy="2585323"/>
          </a:xfrm>
          <a:prstGeom prst="rect">
            <a:avLst/>
          </a:prstGeom>
          <a:ln w="19050">
            <a:solidFill>
              <a:schemeClr val="accent1"/>
            </a:solidFill>
            <a:prstDash val="dash"/>
          </a:ln>
        </p:spPr>
        <p:txBody>
          <a:bodyPr wrap="square">
            <a:spAutoFit/>
          </a:bodyPr>
          <a:lstStyle/>
          <a:p>
            <a:r>
              <a:rPr lang="en-US" dirty="0">
                <a:solidFill>
                  <a:srgbClr val="0000FF"/>
                </a:solidFill>
                <a:latin typeface="Consolas" panose="020B0609020204030204" pitchFamily="49" charset="0"/>
              </a:rPr>
              <a:t>class</a:t>
            </a:r>
            <a:r>
              <a:rPr lang="en-US" dirty="0">
                <a:solidFill>
                  <a:srgbClr val="000000"/>
                </a:solidFill>
                <a:latin typeface="Consolas" panose="020B0609020204030204" pitchFamily="49" charset="0"/>
              </a:rPr>
              <a:t> </a:t>
            </a:r>
            <a:r>
              <a:rPr lang="en-US" dirty="0">
                <a:solidFill>
                  <a:srgbClr val="267F99"/>
                </a:solidFill>
                <a:latin typeface="Consolas" panose="020B0609020204030204" pitchFamily="49" charset="0"/>
              </a:rPr>
              <a:t>OuterClass</a:t>
            </a:r>
            <a:r>
              <a:rPr lang="en-US"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class</a:t>
            </a:r>
            <a:r>
              <a:rPr lang="en-US" dirty="0">
                <a:solidFill>
                  <a:srgbClr val="000000"/>
                </a:solidFill>
                <a:latin typeface="Consolas" panose="020B0609020204030204" pitchFamily="49" charset="0"/>
              </a:rPr>
              <a:t> </a:t>
            </a:r>
            <a:r>
              <a:rPr lang="en-US" dirty="0" err="1">
                <a:solidFill>
                  <a:srgbClr val="267F99"/>
                </a:solidFill>
                <a:latin typeface="Consolas" panose="020B0609020204030204" pitchFamily="49" charset="0"/>
              </a:rPr>
              <a:t>InnerClass</a:t>
            </a:r>
            <a:r>
              <a:rPr lang="en-US"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static</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class</a:t>
            </a:r>
            <a:r>
              <a:rPr lang="en-US" dirty="0">
                <a:solidFill>
                  <a:srgbClr val="000000"/>
                </a:solidFill>
                <a:latin typeface="Consolas" panose="020B0609020204030204" pitchFamily="49" charset="0"/>
              </a:rPr>
              <a:t> </a:t>
            </a:r>
            <a:r>
              <a:rPr lang="en-US" dirty="0" err="1">
                <a:solidFill>
                  <a:srgbClr val="267F99"/>
                </a:solidFill>
                <a:latin typeface="Consolas" panose="020B0609020204030204" pitchFamily="49" charset="0"/>
              </a:rPr>
              <a:t>StaticNestedClass</a:t>
            </a:r>
            <a:r>
              <a:rPr lang="en-US"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a:t>
            </a:r>
            <a:endParaRPr lang="en-US"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1048394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animBg="1"/>
      <p:bldP spid="6"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Nested </a:t>
            </a:r>
            <a:r>
              <a:rPr lang="en-US" dirty="0" smtClean="0"/>
              <a:t>Class (Cont.)</a:t>
            </a:r>
            <a:endParaRPr lang="en-US" dirty="0"/>
          </a:p>
        </p:txBody>
      </p:sp>
      <p:sp>
        <p:nvSpPr>
          <p:cNvPr id="3" name="Content Placeholder 2"/>
          <p:cNvSpPr>
            <a:spLocks noGrp="1"/>
          </p:cNvSpPr>
          <p:nvPr>
            <p:ph idx="1"/>
          </p:nvPr>
        </p:nvSpPr>
        <p:spPr/>
        <p:txBody>
          <a:bodyPr/>
          <a:lstStyle/>
          <a:p>
            <a:r>
              <a:rPr lang="en-US" dirty="0"/>
              <a:t>Why Use Nested Classes</a:t>
            </a:r>
            <a:r>
              <a:rPr lang="en-US" dirty="0" smtClean="0"/>
              <a:t>?</a:t>
            </a:r>
          </a:p>
          <a:p>
            <a:pPr lvl="1"/>
            <a:r>
              <a:rPr lang="en-US" dirty="0"/>
              <a:t>It is a way of logically grouping classes that are only used in one place</a:t>
            </a:r>
            <a:r>
              <a:rPr lang="en-US" dirty="0" smtClean="0"/>
              <a:t>:</a:t>
            </a:r>
          </a:p>
          <a:p>
            <a:pPr lvl="2"/>
            <a:r>
              <a:rPr lang="en-US" dirty="0"/>
              <a:t>If a class is useful to only one other class, then it is logical to embed it in that class and keep the two together. Nesting such "helper classes" makes their package more streamlined.</a:t>
            </a:r>
            <a:endParaRPr lang="en-US" dirty="0" smtClean="0"/>
          </a:p>
          <a:p>
            <a:pPr lvl="1"/>
            <a:r>
              <a:rPr lang="en-US" dirty="0"/>
              <a:t>It increases encapsulation</a:t>
            </a:r>
            <a:r>
              <a:rPr lang="en-US" dirty="0" smtClean="0"/>
              <a:t>:</a:t>
            </a:r>
          </a:p>
          <a:p>
            <a:pPr lvl="2"/>
            <a:r>
              <a:rPr lang="en-US" dirty="0"/>
              <a:t>Consider two top-level classes, A and B, where B needs access to members of A that would otherwise be declared private. By hiding class B within class A, A's members can be declared private and B can access them. In addition, B itself can be hidden from the outside world.</a:t>
            </a:r>
            <a:endParaRPr lang="en-US" dirty="0" smtClean="0"/>
          </a:p>
          <a:p>
            <a:pPr lvl="1"/>
            <a:r>
              <a:rPr lang="en-US" dirty="0"/>
              <a:t>It can lead to more readable and maintainable code</a:t>
            </a:r>
            <a:r>
              <a:rPr lang="en-US" dirty="0" smtClean="0"/>
              <a:t>:</a:t>
            </a:r>
          </a:p>
          <a:p>
            <a:pPr lvl="2"/>
            <a:r>
              <a:rPr lang="en-US" dirty="0"/>
              <a:t>Nesting small classes within top-level classes places the code closer to where it is used.</a:t>
            </a:r>
          </a:p>
        </p:txBody>
      </p:sp>
    </p:spTree>
    <p:extLst>
      <p:ext uri="{BB962C8B-B14F-4D97-AF65-F5344CB8AC3E}">
        <p14:creationId xmlns:p14="http://schemas.microsoft.com/office/powerpoint/2010/main" val="661385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Inner classes</a:t>
            </a:r>
            <a:endParaRPr lang="en-US" dirty="0"/>
          </a:p>
        </p:txBody>
      </p:sp>
      <p:sp>
        <p:nvSpPr>
          <p:cNvPr id="3" name="Content Placeholder 2"/>
          <p:cNvSpPr>
            <a:spLocks noGrp="1"/>
          </p:cNvSpPr>
          <p:nvPr>
            <p:ph idx="1"/>
          </p:nvPr>
        </p:nvSpPr>
        <p:spPr/>
        <p:txBody>
          <a:bodyPr/>
          <a:lstStyle/>
          <a:p>
            <a:r>
              <a:rPr lang="en-US" dirty="0"/>
              <a:t>As with instance methods and variables, an inner class is associated with an instance of its enclosing class and has direct access to that object's methods and fields. Also, because an inner class is associated with an instance, it cannot define any static members itself</a:t>
            </a:r>
            <a:r>
              <a:rPr lang="en-US" dirty="0" smtClean="0"/>
              <a:t>.</a:t>
            </a:r>
          </a:p>
          <a:p>
            <a:r>
              <a:rPr lang="en-US" dirty="0"/>
              <a:t>Objects that are instances of an inner class exist </a:t>
            </a:r>
            <a:r>
              <a:rPr lang="en-US" i="1" dirty="0"/>
              <a:t>within</a:t>
            </a:r>
            <a:r>
              <a:rPr lang="en-US" dirty="0"/>
              <a:t> an instance of the outer class. Consider the following classes</a:t>
            </a:r>
            <a:r>
              <a:rPr lang="en-US" dirty="0" smtClean="0"/>
              <a:t>:</a:t>
            </a:r>
          </a:p>
          <a:p>
            <a:endParaRPr lang="en-US" dirty="0"/>
          </a:p>
          <a:p>
            <a:endParaRPr lang="en-US" dirty="0" smtClean="0"/>
          </a:p>
          <a:p>
            <a:endParaRPr lang="en-US" dirty="0"/>
          </a:p>
          <a:p>
            <a:endParaRPr lang="en-US" dirty="0" smtClean="0"/>
          </a:p>
          <a:p>
            <a:r>
              <a:rPr lang="en-US" dirty="0"/>
              <a:t>To instantiate an inner class, you must first instantiate the outer class. Then, create the inner object within the outer object with this syntax:</a:t>
            </a:r>
          </a:p>
        </p:txBody>
      </p:sp>
      <p:sp>
        <p:nvSpPr>
          <p:cNvPr id="4" name="Rectangle 3"/>
          <p:cNvSpPr/>
          <p:nvPr/>
        </p:nvSpPr>
        <p:spPr>
          <a:xfrm>
            <a:off x="531243" y="2781563"/>
            <a:ext cx="4774277" cy="1754326"/>
          </a:xfrm>
          <a:prstGeom prst="rect">
            <a:avLst/>
          </a:prstGeom>
          <a:ln w="19050">
            <a:solidFill>
              <a:schemeClr val="accent1"/>
            </a:solidFill>
            <a:prstDash val="dash"/>
          </a:ln>
        </p:spPr>
        <p:txBody>
          <a:bodyPr wrap="square">
            <a:spAutoFit/>
          </a:bodyPr>
          <a:lstStyle/>
          <a:p>
            <a:r>
              <a:rPr lang="en-US" dirty="0">
                <a:solidFill>
                  <a:srgbClr val="0000FF"/>
                </a:solidFill>
                <a:latin typeface="Consolas" panose="020B0609020204030204" pitchFamily="49" charset="0"/>
              </a:rPr>
              <a:t>class</a:t>
            </a:r>
            <a:r>
              <a:rPr lang="en-US" dirty="0">
                <a:solidFill>
                  <a:srgbClr val="000000"/>
                </a:solidFill>
                <a:latin typeface="Consolas" panose="020B0609020204030204" pitchFamily="49" charset="0"/>
              </a:rPr>
              <a:t> </a:t>
            </a:r>
            <a:r>
              <a:rPr lang="en-US" dirty="0">
                <a:solidFill>
                  <a:srgbClr val="267F99"/>
                </a:solidFill>
                <a:latin typeface="Consolas" panose="020B0609020204030204" pitchFamily="49" charset="0"/>
              </a:rPr>
              <a:t>OuterClass</a:t>
            </a:r>
            <a:r>
              <a:rPr lang="en-US"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class</a:t>
            </a:r>
            <a:r>
              <a:rPr lang="en-US" dirty="0">
                <a:solidFill>
                  <a:srgbClr val="000000"/>
                </a:solidFill>
                <a:latin typeface="Consolas" panose="020B0609020204030204" pitchFamily="49" charset="0"/>
              </a:rPr>
              <a:t> </a:t>
            </a:r>
            <a:r>
              <a:rPr lang="en-US" dirty="0" err="1" smtClean="0">
                <a:solidFill>
                  <a:srgbClr val="267F99"/>
                </a:solidFill>
                <a:latin typeface="Consolas" panose="020B0609020204030204" pitchFamily="49" charset="0"/>
              </a:rPr>
              <a:t>InnerClass</a:t>
            </a:r>
            <a:r>
              <a:rPr lang="en-US" dirty="0" smtClean="0">
                <a:solidFill>
                  <a:srgbClr val="000000"/>
                </a:solidFill>
                <a:latin typeface="Consolas" panose="020B0609020204030204" pitchFamily="49" charset="0"/>
              </a:rPr>
              <a:t> </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a:t>
            </a:r>
            <a:endParaRPr lang="en-US" b="0" dirty="0">
              <a:solidFill>
                <a:srgbClr val="000000"/>
              </a:solidFill>
              <a:effectLst/>
              <a:latin typeface="Consolas" panose="020B0609020204030204" pitchFamily="49" charset="0"/>
            </a:endParaRPr>
          </a:p>
        </p:txBody>
      </p:sp>
      <p:sp>
        <p:nvSpPr>
          <p:cNvPr id="6" name="Content Placeholder 2"/>
          <p:cNvSpPr txBox="1">
            <a:spLocks/>
          </p:cNvSpPr>
          <p:nvPr/>
        </p:nvSpPr>
        <p:spPr>
          <a:xfrm>
            <a:off x="5825068" y="2781564"/>
            <a:ext cx="6235753" cy="1754326"/>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chemeClr val="accent6"/>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chemeClr val="accent6"/>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chemeClr val="accent6"/>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An instance of </a:t>
            </a:r>
            <a:r>
              <a:rPr lang="en-US" dirty="0" err="1"/>
              <a:t>InnerClass</a:t>
            </a:r>
            <a:r>
              <a:rPr lang="en-US" dirty="0"/>
              <a:t> can exist only within an instance of OuterClass and has direct access to the methods and fields of its enclosing instance.</a:t>
            </a:r>
          </a:p>
        </p:txBody>
      </p:sp>
      <p:sp>
        <p:nvSpPr>
          <p:cNvPr id="9" name="Rectangle 8"/>
          <p:cNvSpPr/>
          <p:nvPr/>
        </p:nvSpPr>
        <p:spPr>
          <a:xfrm>
            <a:off x="531243" y="5380985"/>
            <a:ext cx="8820575" cy="646331"/>
          </a:xfrm>
          <a:prstGeom prst="rect">
            <a:avLst/>
          </a:prstGeom>
          <a:ln w="19050">
            <a:solidFill>
              <a:schemeClr val="accent1"/>
            </a:solidFill>
            <a:prstDash val="dash"/>
          </a:ln>
        </p:spPr>
        <p:txBody>
          <a:bodyPr wrap="square">
            <a:spAutoFit/>
          </a:bodyPr>
          <a:lstStyle/>
          <a:p>
            <a:r>
              <a:rPr lang="en-US" dirty="0">
                <a:solidFill>
                  <a:srgbClr val="267F99"/>
                </a:solidFill>
                <a:latin typeface="Consolas" panose="020B0609020204030204" pitchFamily="49" charset="0"/>
              </a:rPr>
              <a:t>OuterClass</a:t>
            </a:r>
            <a:r>
              <a:rPr lang="en-US" dirty="0">
                <a:solidFill>
                  <a:srgbClr val="000000"/>
                </a:solidFill>
                <a:latin typeface="Consolas" panose="020B0609020204030204" pitchFamily="49" charset="0"/>
              </a:rPr>
              <a:t> </a:t>
            </a:r>
            <a:r>
              <a:rPr lang="en-US" dirty="0" err="1">
                <a:solidFill>
                  <a:srgbClr val="001080"/>
                </a:solidFill>
                <a:latin typeface="Consolas" panose="020B0609020204030204" pitchFamily="49" charset="0"/>
              </a:rPr>
              <a:t>outerObject</a:t>
            </a:r>
            <a:r>
              <a:rPr lang="en-US" dirty="0">
                <a:solidFill>
                  <a:srgbClr val="000000"/>
                </a:solidFill>
                <a:latin typeface="Consolas" panose="020B0609020204030204" pitchFamily="49" charset="0"/>
              </a:rPr>
              <a:t> = </a:t>
            </a:r>
            <a:r>
              <a:rPr lang="en-US" dirty="0">
                <a:solidFill>
                  <a:srgbClr val="AF00DB"/>
                </a:solidFill>
                <a:latin typeface="Consolas" panose="020B0609020204030204" pitchFamily="49" charset="0"/>
              </a:rPr>
              <a:t>new</a:t>
            </a:r>
            <a:r>
              <a:rPr lang="en-US" dirty="0">
                <a:solidFill>
                  <a:srgbClr val="000000"/>
                </a:solidFill>
                <a:latin typeface="Consolas" panose="020B0609020204030204" pitchFamily="49" charset="0"/>
              </a:rPr>
              <a:t> </a:t>
            </a:r>
            <a:r>
              <a:rPr lang="en-US" dirty="0">
                <a:solidFill>
                  <a:srgbClr val="795E26"/>
                </a:solidFill>
                <a:latin typeface="Consolas" panose="020B0609020204030204" pitchFamily="49" charset="0"/>
              </a:rPr>
              <a:t>OuterClass</a:t>
            </a:r>
            <a:r>
              <a:rPr lang="en-US" dirty="0">
                <a:solidFill>
                  <a:srgbClr val="000000"/>
                </a:solidFill>
                <a:latin typeface="Consolas" panose="020B0609020204030204" pitchFamily="49" charset="0"/>
              </a:rPr>
              <a:t>();</a:t>
            </a:r>
          </a:p>
          <a:p>
            <a:r>
              <a:rPr lang="en-US" dirty="0" err="1">
                <a:solidFill>
                  <a:srgbClr val="267F99"/>
                </a:solidFill>
                <a:latin typeface="Consolas" panose="020B0609020204030204" pitchFamily="49" charset="0"/>
              </a:rPr>
              <a:t>OuterClass</a:t>
            </a:r>
            <a:r>
              <a:rPr lang="en-US" dirty="0" err="1">
                <a:solidFill>
                  <a:srgbClr val="000000"/>
                </a:solidFill>
                <a:latin typeface="Consolas" panose="020B0609020204030204" pitchFamily="49" charset="0"/>
              </a:rPr>
              <a:t>.</a:t>
            </a:r>
            <a:r>
              <a:rPr lang="en-US" dirty="0" err="1">
                <a:solidFill>
                  <a:srgbClr val="267F99"/>
                </a:solidFill>
                <a:latin typeface="Consolas" panose="020B0609020204030204" pitchFamily="49" charset="0"/>
              </a:rPr>
              <a:t>InnerClass</a:t>
            </a:r>
            <a:r>
              <a:rPr lang="en-US" dirty="0">
                <a:solidFill>
                  <a:srgbClr val="000000"/>
                </a:solidFill>
                <a:latin typeface="Consolas" panose="020B0609020204030204" pitchFamily="49" charset="0"/>
              </a:rPr>
              <a:t> </a:t>
            </a:r>
            <a:r>
              <a:rPr lang="en-US" dirty="0" err="1">
                <a:solidFill>
                  <a:srgbClr val="001080"/>
                </a:solidFill>
                <a:latin typeface="Consolas" panose="020B0609020204030204" pitchFamily="49" charset="0"/>
              </a:rPr>
              <a:t>innerObject</a:t>
            </a:r>
            <a:r>
              <a:rPr lang="en-US" dirty="0">
                <a:solidFill>
                  <a:srgbClr val="000000"/>
                </a:solidFill>
                <a:latin typeface="Consolas" panose="020B0609020204030204" pitchFamily="49" charset="0"/>
              </a:rPr>
              <a:t> = </a:t>
            </a:r>
            <a:r>
              <a:rPr lang="en-US" dirty="0" err="1">
                <a:solidFill>
                  <a:srgbClr val="001080"/>
                </a:solidFill>
                <a:latin typeface="Consolas" panose="020B0609020204030204" pitchFamily="49" charset="0"/>
              </a:rPr>
              <a:t>outerObject</a:t>
            </a:r>
            <a:r>
              <a:rPr lang="en-US" dirty="0" err="1">
                <a:solidFill>
                  <a:srgbClr val="000000"/>
                </a:solidFill>
                <a:latin typeface="Consolas" panose="020B0609020204030204" pitchFamily="49" charset="0"/>
              </a:rPr>
              <a:t>.</a:t>
            </a:r>
            <a:r>
              <a:rPr lang="en-US" dirty="0" err="1">
                <a:solidFill>
                  <a:srgbClr val="001080"/>
                </a:solidFill>
                <a:latin typeface="Consolas" panose="020B0609020204030204" pitchFamily="49" charset="0"/>
              </a:rPr>
              <a:t>new</a:t>
            </a:r>
            <a:r>
              <a:rPr lang="en-US" dirty="0">
                <a:solidFill>
                  <a:srgbClr val="000000"/>
                </a:solidFill>
                <a:latin typeface="Consolas" panose="020B0609020204030204" pitchFamily="49" charset="0"/>
              </a:rPr>
              <a:t> </a:t>
            </a:r>
            <a:r>
              <a:rPr lang="en-US" dirty="0" err="1">
                <a:solidFill>
                  <a:srgbClr val="795E26"/>
                </a:solidFill>
                <a:latin typeface="Consolas" panose="020B0609020204030204" pitchFamily="49" charset="0"/>
              </a:rPr>
              <a:t>InnerClass</a:t>
            </a:r>
            <a:r>
              <a:rPr lang="en-US" dirty="0">
                <a:solidFill>
                  <a:srgbClr val="000000"/>
                </a:solidFill>
                <a:latin typeface="Consolas" panose="020B0609020204030204" pitchFamily="49" charset="0"/>
              </a:rPr>
              <a:t>();</a:t>
            </a:r>
            <a:endParaRPr lang="en-US"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2709648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animBg="1"/>
      <p:bldP spid="6" grpId="0"/>
      <p:bldP spid="9"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Static Nested Classes</a:t>
            </a:r>
            <a:endParaRPr lang="en-US" dirty="0"/>
          </a:p>
        </p:txBody>
      </p:sp>
      <p:sp>
        <p:nvSpPr>
          <p:cNvPr id="3" name="Content Placeholder 2"/>
          <p:cNvSpPr>
            <a:spLocks noGrp="1"/>
          </p:cNvSpPr>
          <p:nvPr>
            <p:ph idx="1"/>
          </p:nvPr>
        </p:nvSpPr>
        <p:spPr/>
        <p:txBody>
          <a:bodyPr/>
          <a:lstStyle/>
          <a:p>
            <a:r>
              <a:rPr lang="en-US" dirty="0"/>
              <a:t>As with class methods and variables, a static nested class is associated with its outer class</a:t>
            </a:r>
            <a:r>
              <a:rPr lang="en-US" dirty="0" smtClean="0"/>
              <a:t>.</a:t>
            </a:r>
          </a:p>
          <a:p>
            <a:r>
              <a:rPr lang="en-US" dirty="0" smtClean="0"/>
              <a:t>Y</a:t>
            </a:r>
            <a:r>
              <a:rPr lang="en-US" dirty="0"/>
              <a:t>ou instantiate a static nested class the same way as a top-level class:</a:t>
            </a:r>
          </a:p>
        </p:txBody>
      </p:sp>
      <p:sp>
        <p:nvSpPr>
          <p:cNvPr id="4" name="Rectangle 3"/>
          <p:cNvSpPr/>
          <p:nvPr/>
        </p:nvSpPr>
        <p:spPr>
          <a:xfrm>
            <a:off x="522930" y="1814825"/>
            <a:ext cx="8820575" cy="369332"/>
          </a:xfrm>
          <a:prstGeom prst="rect">
            <a:avLst/>
          </a:prstGeom>
          <a:ln w="19050">
            <a:solidFill>
              <a:schemeClr val="accent1"/>
            </a:solidFill>
            <a:prstDash val="dash"/>
          </a:ln>
        </p:spPr>
        <p:txBody>
          <a:bodyPr wrap="square">
            <a:spAutoFit/>
          </a:bodyPr>
          <a:lstStyle/>
          <a:p>
            <a:r>
              <a:rPr lang="en-US" dirty="0" err="1">
                <a:solidFill>
                  <a:srgbClr val="267F99"/>
                </a:solidFill>
                <a:latin typeface="Consolas" panose="020B0609020204030204" pitchFamily="49" charset="0"/>
              </a:rPr>
              <a:t>StaticNestedClass</a:t>
            </a:r>
            <a:r>
              <a:rPr lang="en-US" dirty="0">
                <a:solidFill>
                  <a:srgbClr val="000000"/>
                </a:solidFill>
                <a:latin typeface="Consolas" panose="020B0609020204030204" pitchFamily="49" charset="0"/>
              </a:rPr>
              <a:t> </a:t>
            </a:r>
            <a:r>
              <a:rPr lang="en-US" dirty="0" err="1">
                <a:solidFill>
                  <a:srgbClr val="001080"/>
                </a:solidFill>
                <a:latin typeface="Consolas" panose="020B0609020204030204" pitchFamily="49" charset="0"/>
              </a:rPr>
              <a:t>staticNestedObject</a:t>
            </a:r>
            <a:r>
              <a:rPr lang="en-US" dirty="0">
                <a:solidFill>
                  <a:srgbClr val="000000"/>
                </a:solidFill>
                <a:latin typeface="Consolas" panose="020B0609020204030204" pitchFamily="49" charset="0"/>
              </a:rPr>
              <a:t> = </a:t>
            </a:r>
            <a:r>
              <a:rPr lang="en-US" dirty="0">
                <a:solidFill>
                  <a:srgbClr val="AF00DB"/>
                </a:solidFill>
                <a:latin typeface="Consolas" panose="020B0609020204030204" pitchFamily="49" charset="0"/>
              </a:rPr>
              <a:t>new</a:t>
            </a:r>
            <a:r>
              <a:rPr lang="en-US" dirty="0">
                <a:solidFill>
                  <a:srgbClr val="000000"/>
                </a:solidFill>
                <a:latin typeface="Consolas" panose="020B0609020204030204" pitchFamily="49" charset="0"/>
              </a:rPr>
              <a:t> </a:t>
            </a:r>
            <a:r>
              <a:rPr lang="en-US" dirty="0" err="1">
                <a:solidFill>
                  <a:srgbClr val="795E26"/>
                </a:solidFill>
                <a:latin typeface="Consolas" panose="020B0609020204030204" pitchFamily="49" charset="0"/>
              </a:rPr>
              <a:t>StaticNestedClass</a:t>
            </a:r>
            <a:r>
              <a:rPr lang="en-US" dirty="0" smtClean="0">
                <a:solidFill>
                  <a:srgbClr val="000000"/>
                </a:solidFill>
                <a:latin typeface="Consolas" panose="020B0609020204030204" pitchFamily="49" charset="0"/>
              </a:rPr>
              <a:t>();</a:t>
            </a:r>
            <a:endParaRPr lang="en-US" dirty="0">
              <a:solidFill>
                <a:srgbClr val="000000"/>
              </a:solidFill>
              <a:latin typeface="Consolas" panose="020B0609020204030204" pitchFamily="49" charset="0"/>
            </a:endParaRPr>
          </a:p>
        </p:txBody>
      </p:sp>
    </p:spTree>
    <p:extLst>
      <p:ext uri="{BB962C8B-B14F-4D97-AF65-F5344CB8AC3E}">
        <p14:creationId xmlns:p14="http://schemas.microsoft.com/office/powerpoint/2010/main" val="1178173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String Class</a:t>
            </a:r>
            <a:endParaRPr lang="en-US" dirty="0"/>
          </a:p>
        </p:txBody>
      </p:sp>
      <p:sp>
        <p:nvSpPr>
          <p:cNvPr id="3" name="Content Placeholder 2"/>
          <p:cNvSpPr>
            <a:spLocks noGrp="1"/>
          </p:cNvSpPr>
          <p:nvPr>
            <p:ph idx="1"/>
          </p:nvPr>
        </p:nvSpPr>
        <p:spPr/>
        <p:txBody>
          <a:bodyPr/>
          <a:lstStyle/>
          <a:p>
            <a:pPr>
              <a:lnSpc>
                <a:spcPct val="100000"/>
              </a:lnSpc>
            </a:pPr>
            <a:r>
              <a:rPr lang="en-US" dirty="0"/>
              <a:t>An object of the </a:t>
            </a:r>
            <a:r>
              <a:rPr lang="en-US" b="1" dirty="0">
                <a:latin typeface="Cambria" pitchFamily="18" charset="0"/>
                <a:ea typeface="Cambria" pitchFamily="18" charset="0"/>
                <a:cs typeface="Courier New" pitchFamily="49" charset="0"/>
              </a:rPr>
              <a:t>String</a:t>
            </a:r>
            <a:r>
              <a:rPr lang="en-US" dirty="0">
                <a:ea typeface="Cambria" pitchFamily="18" charset="0"/>
                <a:cs typeface="Courier New" pitchFamily="49" charset="0"/>
              </a:rPr>
              <a:t> </a:t>
            </a:r>
            <a:r>
              <a:rPr lang="en-US" dirty="0"/>
              <a:t>class represents a string of characters.</a:t>
            </a:r>
          </a:p>
          <a:p>
            <a:pPr>
              <a:lnSpc>
                <a:spcPct val="100000"/>
              </a:lnSpc>
            </a:pPr>
            <a:r>
              <a:rPr lang="en-US" dirty="0"/>
              <a:t>The String class belongs to the </a:t>
            </a:r>
            <a:r>
              <a:rPr lang="en-US" b="1" dirty="0" err="1">
                <a:latin typeface="Cambria" pitchFamily="18" charset="0"/>
                <a:ea typeface="Cambria" pitchFamily="18" charset="0"/>
                <a:cs typeface="Courier New" pitchFamily="49" charset="0"/>
              </a:rPr>
              <a:t>java.lang</a:t>
            </a:r>
            <a:r>
              <a:rPr lang="en-US" dirty="0"/>
              <a:t> package, which does not require an import statement.</a:t>
            </a:r>
          </a:p>
          <a:p>
            <a:pPr>
              <a:lnSpc>
                <a:spcPct val="100000"/>
              </a:lnSpc>
            </a:pPr>
            <a:r>
              <a:rPr lang="en-US" dirty="0"/>
              <a:t>Like other classes, </a:t>
            </a:r>
            <a:r>
              <a:rPr lang="en-US" b="1" dirty="0">
                <a:latin typeface="Cambria" pitchFamily="18" charset="0"/>
                <a:ea typeface="Cambria" pitchFamily="18" charset="0"/>
              </a:rPr>
              <a:t>String</a:t>
            </a:r>
            <a:r>
              <a:rPr lang="en-US" dirty="0"/>
              <a:t> has constructors and methods.</a:t>
            </a:r>
          </a:p>
          <a:p>
            <a:pPr>
              <a:lnSpc>
                <a:spcPct val="100000"/>
              </a:lnSpc>
            </a:pPr>
            <a:r>
              <a:rPr lang="en-US" b="1" dirty="0">
                <a:latin typeface="Cambria" pitchFamily="18" charset="0"/>
                <a:ea typeface="Cambria" pitchFamily="18" charset="0"/>
              </a:rPr>
              <a:t>String</a:t>
            </a:r>
            <a:r>
              <a:rPr lang="en-US" dirty="0"/>
              <a:t> class has </a:t>
            </a:r>
            <a:r>
              <a:rPr lang="en-US" b="1" dirty="0"/>
              <a:t>two operators</a:t>
            </a:r>
            <a:r>
              <a:rPr lang="en-US" dirty="0"/>
              <a:t>, </a:t>
            </a:r>
            <a:r>
              <a:rPr lang="en-US" b="1" dirty="0"/>
              <a:t>+ and +=</a:t>
            </a:r>
            <a:r>
              <a:rPr lang="en-US" dirty="0"/>
              <a:t> (used for concatenation</a:t>
            </a:r>
            <a:r>
              <a:rPr lang="en-US" dirty="0" smtClean="0"/>
              <a:t>).</a:t>
            </a:r>
          </a:p>
          <a:p>
            <a:pPr>
              <a:lnSpc>
                <a:spcPct val="100000"/>
              </a:lnSpc>
            </a:pPr>
            <a:r>
              <a:rPr lang="en-US" dirty="0"/>
              <a:t>Empty </a:t>
            </a:r>
            <a:r>
              <a:rPr lang="en-US" dirty="0" smtClean="0"/>
              <a:t>String :</a:t>
            </a:r>
          </a:p>
          <a:p>
            <a:pPr lvl="1">
              <a:lnSpc>
                <a:spcPct val="100000"/>
              </a:lnSpc>
            </a:pPr>
            <a:r>
              <a:rPr lang="en-US" dirty="0"/>
              <a:t>An empty String has no characters.  It’s length is 0.</a:t>
            </a:r>
          </a:p>
          <a:p>
            <a:pPr lvl="1">
              <a:lnSpc>
                <a:spcPct val="100000"/>
              </a:lnSpc>
            </a:pPr>
            <a:endParaRPr lang="en-US" dirty="0"/>
          </a:p>
          <a:p>
            <a:pPr lvl="1">
              <a:lnSpc>
                <a:spcPct val="100000"/>
              </a:lnSpc>
            </a:pPr>
            <a:endParaRPr lang="en-US" dirty="0"/>
          </a:p>
          <a:p>
            <a:pPr lvl="1">
              <a:lnSpc>
                <a:spcPct val="100000"/>
              </a:lnSpc>
            </a:pPr>
            <a:r>
              <a:rPr lang="en-US" dirty="0"/>
              <a:t>Not the same as an uninitialized String</a:t>
            </a:r>
            <a:r>
              <a:rPr lang="en-US" dirty="0" smtClean="0"/>
              <a:t>.</a:t>
            </a:r>
            <a:endParaRPr lang="en-US" dirty="0"/>
          </a:p>
        </p:txBody>
      </p:sp>
      <p:sp>
        <p:nvSpPr>
          <p:cNvPr id="35" name="Line 5"/>
          <p:cNvSpPr>
            <a:spLocks noChangeShapeType="1"/>
          </p:cNvSpPr>
          <p:nvPr/>
        </p:nvSpPr>
        <p:spPr bwMode="auto">
          <a:xfrm flipV="1">
            <a:off x="4261832" y="4174548"/>
            <a:ext cx="1600200" cy="0"/>
          </a:xfrm>
          <a:prstGeom prst="line">
            <a:avLst/>
          </a:prstGeom>
          <a:noFill/>
          <a:ln w="9525">
            <a:solidFill>
              <a:srgbClr val="FF0000"/>
            </a:solidFill>
            <a:round/>
            <a:headEnd type="triangle" w="med" len="med"/>
            <a:tailEnd/>
          </a:ln>
          <a:effectLst/>
        </p:spPr>
        <p:txBody>
          <a:bodyPr wrap="none" anchor="ctr"/>
          <a:lstStyle/>
          <a:p>
            <a:endParaRPr lang="en-US"/>
          </a:p>
        </p:txBody>
      </p:sp>
      <p:sp>
        <p:nvSpPr>
          <p:cNvPr id="36" name="Line 6"/>
          <p:cNvSpPr>
            <a:spLocks noChangeShapeType="1"/>
          </p:cNvSpPr>
          <p:nvPr/>
        </p:nvSpPr>
        <p:spPr bwMode="auto">
          <a:xfrm flipV="1">
            <a:off x="4804757" y="4174548"/>
            <a:ext cx="1057275" cy="287337"/>
          </a:xfrm>
          <a:prstGeom prst="line">
            <a:avLst/>
          </a:prstGeom>
          <a:noFill/>
          <a:ln w="9525">
            <a:solidFill>
              <a:srgbClr val="FF0000"/>
            </a:solidFill>
            <a:round/>
            <a:headEnd type="triangle" w="med" len="med"/>
            <a:tailEnd/>
          </a:ln>
          <a:effectLst/>
        </p:spPr>
        <p:txBody>
          <a:bodyPr wrap="none" anchor="ctr"/>
          <a:lstStyle/>
          <a:p>
            <a:endParaRPr lang="en-US"/>
          </a:p>
        </p:txBody>
      </p:sp>
      <p:sp>
        <p:nvSpPr>
          <p:cNvPr id="37" name="Text Box 10"/>
          <p:cNvSpPr txBox="1">
            <a:spLocks noChangeArrowheads="1"/>
          </p:cNvSpPr>
          <p:nvPr/>
        </p:nvSpPr>
        <p:spPr bwMode="auto">
          <a:xfrm>
            <a:off x="5795357" y="3955473"/>
            <a:ext cx="2133600" cy="457200"/>
          </a:xfrm>
          <a:prstGeom prst="rect">
            <a:avLst/>
          </a:prstGeom>
          <a:solidFill>
            <a:schemeClr val="accent6">
              <a:lumMod val="20000"/>
              <a:lumOff val="80000"/>
            </a:schemeClr>
          </a:solidFill>
          <a:ln w="9525">
            <a:noFill/>
            <a:miter lim="800000"/>
            <a:headEnd/>
            <a:tailEnd/>
          </a:ln>
          <a:effectLst/>
        </p:spPr>
        <p:txBody>
          <a:bodyPr>
            <a:spAutoFit/>
          </a:bodyPr>
          <a:lstStyle/>
          <a:p>
            <a:r>
              <a:rPr lang="en-US" sz="2400" b="1" dirty="0"/>
              <a:t>Empty</a:t>
            </a:r>
            <a:r>
              <a:rPr lang="en-US" sz="2400" dirty="0"/>
              <a:t> strings</a:t>
            </a:r>
          </a:p>
        </p:txBody>
      </p:sp>
      <p:sp>
        <p:nvSpPr>
          <p:cNvPr id="38" name="TextBox 37"/>
          <p:cNvSpPr txBox="1"/>
          <p:nvPr/>
        </p:nvSpPr>
        <p:spPr>
          <a:xfrm>
            <a:off x="1070957" y="4004685"/>
            <a:ext cx="4343400" cy="646331"/>
          </a:xfrm>
          <a:prstGeom prst="rect">
            <a:avLst/>
          </a:prstGeom>
          <a:noFill/>
          <a:ln w="19050">
            <a:solidFill>
              <a:schemeClr val="accent1"/>
            </a:solidFill>
            <a:prstDash val="dash"/>
          </a:ln>
        </p:spPr>
        <p:txBody>
          <a:bodyPr wrap="square" rtlCol="0">
            <a:spAutoFit/>
          </a:bodyPr>
          <a:lstStyle/>
          <a:p>
            <a:r>
              <a:rPr lang="en-US" dirty="0" smtClean="0">
                <a:solidFill>
                  <a:srgbClr val="000000"/>
                </a:solidFill>
                <a:latin typeface="Consolas"/>
              </a:rPr>
              <a:t>String </a:t>
            </a:r>
            <a:r>
              <a:rPr lang="en-US" dirty="0" smtClean="0">
                <a:solidFill>
                  <a:srgbClr val="6A3E3E"/>
                </a:solidFill>
                <a:latin typeface="Consolas"/>
              </a:rPr>
              <a:t>word1</a:t>
            </a:r>
            <a:r>
              <a:rPr lang="en-US" dirty="0" smtClean="0">
                <a:solidFill>
                  <a:srgbClr val="000000"/>
                </a:solidFill>
                <a:latin typeface="Consolas"/>
              </a:rPr>
              <a:t> = </a:t>
            </a:r>
            <a:r>
              <a:rPr lang="en-US" dirty="0" smtClean="0">
                <a:solidFill>
                  <a:srgbClr val="2A00FF"/>
                </a:solidFill>
                <a:latin typeface="Consolas"/>
              </a:rPr>
              <a:t>""</a:t>
            </a:r>
            <a:r>
              <a:rPr lang="en-US" dirty="0" smtClean="0">
                <a:solidFill>
                  <a:srgbClr val="000000"/>
                </a:solidFill>
                <a:latin typeface="Consolas"/>
              </a:rPr>
              <a:t>;</a:t>
            </a:r>
          </a:p>
          <a:p>
            <a:r>
              <a:rPr lang="en-US" dirty="0" smtClean="0">
                <a:solidFill>
                  <a:srgbClr val="000000"/>
                </a:solidFill>
                <a:latin typeface="Consolas"/>
              </a:rPr>
              <a:t>String </a:t>
            </a:r>
            <a:r>
              <a:rPr lang="en-US" dirty="0" smtClean="0">
                <a:solidFill>
                  <a:srgbClr val="6A3E3E"/>
                </a:solidFill>
                <a:latin typeface="Consolas"/>
              </a:rPr>
              <a:t>word2</a:t>
            </a:r>
            <a:r>
              <a:rPr lang="en-US" dirty="0" smtClean="0">
                <a:solidFill>
                  <a:srgbClr val="000000"/>
                </a:solidFill>
                <a:latin typeface="Consolas"/>
              </a:rPr>
              <a:t> = </a:t>
            </a:r>
            <a:r>
              <a:rPr lang="en-US" b="1" dirty="0" smtClean="0">
                <a:solidFill>
                  <a:srgbClr val="7F0055"/>
                </a:solidFill>
                <a:latin typeface="Consolas"/>
              </a:rPr>
              <a:t>new</a:t>
            </a:r>
            <a:r>
              <a:rPr lang="en-US" b="1" dirty="0" smtClean="0">
                <a:solidFill>
                  <a:srgbClr val="000000"/>
                </a:solidFill>
                <a:latin typeface="Consolas"/>
              </a:rPr>
              <a:t> String();</a:t>
            </a:r>
            <a:endParaRPr lang="en-US" dirty="0">
              <a:solidFill>
                <a:srgbClr val="000000"/>
              </a:solidFill>
              <a:latin typeface="Consolas"/>
            </a:endParaRPr>
          </a:p>
        </p:txBody>
      </p:sp>
      <p:sp>
        <p:nvSpPr>
          <p:cNvPr id="43" name="Text Box 8"/>
          <p:cNvSpPr txBox="1">
            <a:spLocks noChangeArrowheads="1"/>
          </p:cNvSpPr>
          <p:nvPr/>
        </p:nvSpPr>
        <p:spPr bwMode="auto">
          <a:xfrm>
            <a:off x="5795357" y="5072959"/>
            <a:ext cx="1524000" cy="461665"/>
          </a:xfrm>
          <a:prstGeom prst="rect">
            <a:avLst/>
          </a:prstGeom>
          <a:solidFill>
            <a:schemeClr val="accent6">
              <a:lumMod val="20000"/>
              <a:lumOff val="80000"/>
            </a:schemeClr>
          </a:solidFill>
          <a:ln w="9525">
            <a:noFill/>
            <a:miter lim="800000"/>
            <a:headEnd/>
            <a:tailEnd/>
          </a:ln>
          <a:effectLst/>
        </p:spPr>
        <p:txBody>
          <a:bodyPr>
            <a:spAutoFit/>
          </a:bodyPr>
          <a:lstStyle/>
          <a:p>
            <a:r>
              <a:rPr lang="en-US" sz="2400" dirty="0" smtClean="0"/>
              <a:t>This is </a:t>
            </a:r>
            <a:r>
              <a:rPr lang="en-US" sz="2400" b="1" dirty="0"/>
              <a:t>null</a:t>
            </a:r>
          </a:p>
        </p:txBody>
      </p:sp>
      <p:sp>
        <p:nvSpPr>
          <p:cNvPr id="44" name="Line 9"/>
          <p:cNvSpPr>
            <a:spLocks noChangeShapeType="1"/>
          </p:cNvSpPr>
          <p:nvPr/>
        </p:nvSpPr>
        <p:spPr bwMode="auto">
          <a:xfrm>
            <a:off x="4423757" y="5330134"/>
            <a:ext cx="1371600" cy="0"/>
          </a:xfrm>
          <a:prstGeom prst="line">
            <a:avLst/>
          </a:prstGeom>
          <a:noFill/>
          <a:ln w="9525">
            <a:solidFill>
              <a:srgbClr val="FF0000"/>
            </a:solidFill>
            <a:round/>
            <a:headEnd type="triangle" w="med" len="med"/>
            <a:tailEnd/>
          </a:ln>
          <a:effectLst/>
        </p:spPr>
        <p:txBody>
          <a:bodyPr wrap="none" anchor="ctr"/>
          <a:lstStyle/>
          <a:p>
            <a:endParaRPr lang="en-US"/>
          </a:p>
        </p:txBody>
      </p:sp>
      <p:sp>
        <p:nvSpPr>
          <p:cNvPr id="45" name="TextBox 44"/>
          <p:cNvSpPr txBox="1"/>
          <p:nvPr/>
        </p:nvSpPr>
        <p:spPr>
          <a:xfrm>
            <a:off x="1070957" y="5137014"/>
            <a:ext cx="4343400" cy="369332"/>
          </a:xfrm>
          <a:prstGeom prst="rect">
            <a:avLst/>
          </a:prstGeom>
          <a:noFill/>
          <a:ln w="19050">
            <a:solidFill>
              <a:schemeClr val="accent1"/>
            </a:solidFill>
            <a:prstDash val="dash"/>
          </a:ln>
        </p:spPr>
        <p:txBody>
          <a:bodyPr wrap="square" rtlCol="0">
            <a:spAutoFit/>
          </a:bodyPr>
          <a:lstStyle/>
          <a:p>
            <a:r>
              <a:rPr lang="en-US" dirty="0" smtClean="0">
                <a:solidFill>
                  <a:srgbClr val="000000"/>
                </a:solidFill>
                <a:latin typeface="Consolas"/>
              </a:rPr>
              <a:t>String </a:t>
            </a:r>
            <a:r>
              <a:rPr lang="en-US" dirty="0" smtClean="0">
                <a:solidFill>
                  <a:srgbClr val="6A3E3E"/>
                </a:solidFill>
                <a:latin typeface="Consolas"/>
              </a:rPr>
              <a:t>word1;</a:t>
            </a:r>
            <a:endParaRPr lang="en-US" dirty="0">
              <a:solidFill>
                <a:srgbClr val="000000"/>
              </a:solidFill>
              <a:latin typeface="Consolas"/>
            </a:endParaRPr>
          </a:p>
        </p:txBody>
      </p:sp>
    </p:spTree>
    <p:extLst>
      <p:ext uri="{BB962C8B-B14F-4D97-AF65-F5344CB8AC3E}">
        <p14:creationId xmlns:p14="http://schemas.microsoft.com/office/powerpoint/2010/main" val="2433851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8">
                                            <p:bg/>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8">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8">
                                            <p:txEl>
                                              <p:pRg st="1" end="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45">
                                            <p:bg/>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45">
                                            <p:txEl>
                                              <p:pRg st="0" end="0"/>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43"/>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35" grpId="0" animBg="1"/>
      <p:bldP spid="36" grpId="0" animBg="1"/>
      <p:bldP spid="37" grpId="0" animBg="1"/>
      <p:bldP spid="38" grpId="0" uiExpand="1" build="allAtOnce" animBg="1"/>
      <p:bldP spid="43" grpId="0" animBg="1"/>
      <p:bldP spid="44" grpId="0" animBg="1"/>
      <p:bldP spid="45" grpId="0" uiExpand="1" build="allAtOnce"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Object</a:t>
            </a:r>
            <a:endParaRPr lang="en-US" dirty="0"/>
          </a:p>
        </p:txBody>
      </p:sp>
      <p:sp>
        <p:nvSpPr>
          <p:cNvPr id="3" name="Content Placeholder 2"/>
          <p:cNvSpPr>
            <a:spLocks noGrp="1"/>
          </p:cNvSpPr>
          <p:nvPr>
            <p:ph idx="1"/>
          </p:nvPr>
        </p:nvSpPr>
        <p:spPr/>
        <p:txBody>
          <a:bodyPr/>
          <a:lstStyle/>
          <a:p>
            <a:r>
              <a:rPr lang="en-US" dirty="0"/>
              <a:t>An object is an </a:t>
            </a:r>
            <a:r>
              <a:rPr lang="en-US" b="1" dirty="0" smtClean="0"/>
              <a:t>instance</a:t>
            </a:r>
            <a:r>
              <a:rPr lang="en-US" dirty="0" smtClean="0"/>
              <a:t> of </a:t>
            </a:r>
            <a:r>
              <a:rPr lang="en-US" dirty="0"/>
              <a:t>a </a:t>
            </a:r>
            <a:r>
              <a:rPr lang="en-US" b="1" dirty="0"/>
              <a:t>class</a:t>
            </a:r>
            <a:r>
              <a:rPr lang="en-US" dirty="0"/>
              <a:t>.</a:t>
            </a:r>
          </a:p>
          <a:p>
            <a:r>
              <a:rPr lang="en-US" dirty="0"/>
              <a:t>An object has a </a:t>
            </a:r>
            <a:r>
              <a:rPr lang="en-US" b="1" dirty="0"/>
              <a:t>state</a:t>
            </a:r>
            <a:r>
              <a:rPr lang="en-US" dirty="0"/>
              <a:t> </a:t>
            </a:r>
            <a:r>
              <a:rPr lang="en-US" dirty="0" smtClean="0"/>
              <a:t>and </a:t>
            </a:r>
            <a:r>
              <a:rPr lang="en-US" b="1" dirty="0"/>
              <a:t>behavior</a:t>
            </a:r>
            <a:r>
              <a:rPr lang="en-US" dirty="0"/>
              <a:t>. </a:t>
            </a:r>
          </a:p>
          <a:p>
            <a:pPr>
              <a:buNone/>
            </a:pPr>
            <a:r>
              <a:rPr lang="en-US" dirty="0"/>
              <a:t>	Example: A dog has </a:t>
            </a:r>
          </a:p>
          <a:p>
            <a:pPr>
              <a:buNone/>
            </a:pPr>
            <a:r>
              <a:rPr lang="en-US" dirty="0"/>
              <a:t>		states - color, name, breed as well as </a:t>
            </a:r>
          </a:p>
          <a:p>
            <a:pPr>
              <a:buNone/>
            </a:pPr>
            <a:r>
              <a:rPr lang="en-US" dirty="0"/>
              <a:t>		behaviors – wagging the tail, barking, eating.</a:t>
            </a:r>
          </a:p>
          <a:p>
            <a:r>
              <a:rPr lang="en-US" dirty="0"/>
              <a:t>The </a:t>
            </a:r>
            <a:r>
              <a:rPr lang="en-US" b="1" dirty="0"/>
              <a:t>state</a:t>
            </a:r>
            <a:r>
              <a:rPr lang="en-US" dirty="0"/>
              <a:t> of an object is stored in </a:t>
            </a:r>
            <a:r>
              <a:rPr lang="en-US" b="1" dirty="0"/>
              <a:t>fields</a:t>
            </a:r>
            <a:r>
              <a:rPr lang="en-US" dirty="0"/>
              <a:t> (variables), while </a:t>
            </a:r>
            <a:r>
              <a:rPr lang="en-US" b="1" dirty="0"/>
              <a:t>methods</a:t>
            </a:r>
            <a:r>
              <a:rPr lang="en-US" dirty="0"/>
              <a:t> (functions) display the object's </a:t>
            </a:r>
            <a:r>
              <a:rPr lang="en-US" b="1" dirty="0"/>
              <a:t>behavior</a:t>
            </a:r>
            <a:r>
              <a:rPr lang="en-US" dirty="0"/>
              <a:t>. </a:t>
            </a:r>
          </a:p>
          <a:p>
            <a:endParaRPr lang="en-US" dirty="0"/>
          </a:p>
        </p:txBody>
      </p:sp>
    </p:spTree>
    <p:extLst>
      <p:ext uri="{BB962C8B-B14F-4D97-AF65-F5344CB8AC3E}">
        <p14:creationId xmlns:p14="http://schemas.microsoft.com/office/powerpoint/2010/main" val="1089575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String Initialization</a:t>
            </a:r>
          </a:p>
        </p:txBody>
      </p:sp>
      <p:sp>
        <p:nvSpPr>
          <p:cNvPr id="3" name="Content Placeholder 2"/>
          <p:cNvSpPr>
            <a:spLocks noGrp="1"/>
          </p:cNvSpPr>
          <p:nvPr>
            <p:ph idx="1"/>
          </p:nvPr>
        </p:nvSpPr>
        <p:spPr/>
        <p:txBody>
          <a:bodyPr/>
          <a:lstStyle/>
          <a:p>
            <a:pPr lvl="0"/>
            <a:r>
              <a:rPr lang="en-US" dirty="0"/>
              <a:t>Copy constructor creates a copy of an existing String.</a:t>
            </a:r>
          </a:p>
          <a:p>
            <a:endParaRPr lang="en-US" dirty="0"/>
          </a:p>
        </p:txBody>
      </p:sp>
      <p:sp>
        <p:nvSpPr>
          <p:cNvPr id="4" name="Text Box 16"/>
          <p:cNvSpPr txBox="1">
            <a:spLocks noChangeArrowheads="1"/>
          </p:cNvSpPr>
          <p:nvPr/>
        </p:nvSpPr>
        <p:spPr bwMode="auto">
          <a:xfrm>
            <a:off x="5127568" y="1762413"/>
            <a:ext cx="890587" cy="346075"/>
          </a:xfrm>
          <a:prstGeom prst="rect">
            <a:avLst/>
          </a:prstGeom>
          <a:noFill/>
          <a:ln w="9525">
            <a:solidFill>
              <a:schemeClr val="tx1"/>
            </a:solidFill>
            <a:miter lim="800000"/>
            <a:headEnd/>
            <a:tailEnd/>
          </a:ln>
          <a:effectLst/>
        </p:spPr>
        <p:txBody>
          <a:bodyPr>
            <a:spAutoFit/>
          </a:bodyPr>
          <a:lstStyle/>
          <a:p>
            <a:pPr algn="ctr"/>
            <a:r>
              <a:rPr lang="en-US" sz="1600"/>
              <a:t>word</a:t>
            </a:r>
          </a:p>
        </p:txBody>
      </p:sp>
      <p:sp>
        <p:nvSpPr>
          <p:cNvPr id="5" name="Line 17"/>
          <p:cNvSpPr>
            <a:spLocks noChangeShapeType="1"/>
          </p:cNvSpPr>
          <p:nvPr/>
        </p:nvSpPr>
        <p:spPr bwMode="auto">
          <a:xfrm>
            <a:off x="6018155" y="1932276"/>
            <a:ext cx="587375" cy="9525"/>
          </a:xfrm>
          <a:prstGeom prst="line">
            <a:avLst/>
          </a:prstGeom>
          <a:noFill/>
          <a:ln w="9525">
            <a:solidFill>
              <a:schemeClr val="tx1"/>
            </a:solidFill>
            <a:round/>
            <a:headEnd/>
            <a:tailEnd type="triangle" w="med" len="med"/>
          </a:ln>
          <a:effectLst/>
        </p:spPr>
        <p:txBody>
          <a:bodyPr wrap="none" anchor="ctr"/>
          <a:lstStyle/>
          <a:p>
            <a:endParaRPr lang="en-US"/>
          </a:p>
        </p:txBody>
      </p:sp>
      <p:sp>
        <p:nvSpPr>
          <p:cNvPr id="6" name="Text Box 22"/>
          <p:cNvSpPr txBox="1">
            <a:spLocks noChangeArrowheads="1"/>
          </p:cNvSpPr>
          <p:nvPr/>
        </p:nvSpPr>
        <p:spPr bwMode="auto">
          <a:xfrm>
            <a:off x="5127568" y="2195801"/>
            <a:ext cx="890587" cy="346075"/>
          </a:xfrm>
          <a:prstGeom prst="rect">
            <a:avLst/>
          </a:prstGeom>
          <a:noFill/>
          <a:ln w="9525">
            <a:solidFill>
              <a:schemeClr val="tx1"/>
            </a:solidFill>
            <a:miter lim="800000"/>
            <a:headEnd/>
            <a:tailEnd/>
          </a:ln>
          <a:effectLst/>
        </p:spPr>
        <p:txBody>
          <a:bodyPr>
            <a:spAutoFit/>
          </a:bodyPr>
          <a:lstStyle/>
          <a:p>
            <a:pPr algn="ctr"/>
            <a:r>
              <a:rPr lang="en-US" sz="1600"/>
              <a:t>word2</a:t>
            </a:r>
          </a:p>
        </p:txBody>
      </p:sp>
      <p:sp>
        <p:nvSpPr>
          <p:cNvPr id="7" name="Line 26"/>
          <p:cNvSpPr>
            <a:spLocks noChangeShapeType="1"/>
          </p:cNvSpPr>
          <p:nvPr/>
        </p:nvSpPr>
        <p:spPr bwMode="auto">
          <a:xfrm>
            <a:off x="6014980" y="2362488"/>
            <a:ext cx="587375" cy="9525"/>
          </a:xfrm>
          <a:prstGeom prst="line">
            <a:avLst/>
          </a:prstGeom>
          <a:noFill/>
          <a:ln w="9525">
            <a:solidFill>
              <a:schemeClr val="tx1"/>
            </a:solidFill>
            <a:round/>
            <a:headEnd/>
            <a:tailEnd type="triangle" w="med" len="med"/>
          </a:ln>
          <a:effectLst/>
        </p:spPr>
        <p:txBody>
          <a:bodyPr wrap="none" anchor="ctr"/>
          <a:lstStyle/>
          <a:p>
            <a:endParaRPr lang="en-US"/>
          </a:p>
        </p:txBody>
      </p:sp>
      <p:grpSp>
        <p:nvGrpSpPr>
          <p:cNvPr id="8" name="Group 27"/>
          <p:cNvGrpSpPr>
            <a:grpSpLocks/>
          </p:cNvGrpSpPr>
          <p:nvPr/>
        </p:nvGrpSpPr>
        <p:grpSpPr bwMode="auto">
          <a:xfrm>
            <a:off x="6475355" y="1706851"/>
            <a:ext cx="1673225" cy="457200"/>
            <a:chOff x="1408" y="2838"/>
            <a:chExt cx="1054" cy="288"/>
          </a:xfrm>
        </p:grpSpPr>
        <p:sp>
          <p:nvSpPr>
            <p:cNvPr id="9" name="Text Box 28"/>
            <p:cNvSpPr txBox="1">
              <a:spLocks noChangeArrowheads="1"/>
            </p:cNvSpPr>
            <p:nvPr/>
          </p:nvSpPr>
          <p:spPr bwMode="auto">
            <a:xfrm>
              <a:off x="1408" y="2838"/>
              <a:ext cx="1054" cy="288"/>
            </a:xfrm>
            <a:prstGeom prst="rect">
              <a:avLst/>
            </a:prstGeom>
            <a:noFill/>
            <a:ln w="9525">
              <a:noFill/>
              <a:miter lim="800000"/>
              <a:headEnd/>
              <a:tailEnd/>
            </a:ln>
            <a:effectLst/>
          </p:spPr>
          <p:txBody>
            <a:bodyPr>
              <a:spAutoFit/>
            </a:bodyPr>
            <a:lstStyle/>
            <a:p>
              <a:pPr algn="ctr"/>
              <a:r>
                <a:rPr lang="en-US" sz="2400" dirty="0" smtClean="0"/>
                <a:t>"Java</a:t>
              </a:r>
              <a:r>
                <a:rPr lang="en-US" sz="2400" dirty="0"/>
                <a:t>"</a:t>
              </a:r>
            </a:p>
          </p:txBody>
        </p:sp>
        <p:sp>
          <p:nvSpPr>
            <p:cNvPr id="10" name="AutoShape 29"/>
            <p:cNvSpPr>
              <a:spLocks noChangeArrowheads="1"/>
            </p:cNvSpPr>
            <p:nvPr/>
          </p:nvSpPr>
          <p:spPr bwMode="auto">
            <a:xfrm>
              <a:off x="1500" y="2866"/>
              <a:ext cx="898" cy="247"/>
            </a:xfrm>
            <a:prstGeom prst="roundRect">
              <a:avLst>
                <a:gd name="adj" fmla="val 16667"/>
              </a:avLst>
            </a:prstGeom>
            <a:noFill/>
            <a:ln w="9525">
              <a:solidFill>
                <a:schemeClr val="tx1"/>
              </a:solidFill>
              <a:round/>
              <a:headEnd/>
              <a:tailEnd/>
            </a:ln>
            <a:effectLst/>
          </p:spPr>
          <p:txBody>
            <a:bodyPr wrap="none" anchor="ctr"/>
            <a:lstStyle/>
            <a:p>
              <a:endParaRPr lang="en-US"/>
            </a:p>
          </p:txBody>
        </p:sp>
      </p:grpSp>
      <p:grpSp>
        <p:nvGrpSpPr>
          <p:cNvPr id="11" name="Group 30"/>
          <p:cNvGrpSpPr>
            <a:grpSpLocks/>
          </p:cNvGrpSpPr>
          <p:nvPr/>
        </p:nvGrpSpPr>
        <p:grpSpPr bwMode="auto">
          <a:xfrm>
            <a:off x="6475355" y="2129126"/>
            <a:ext cx="1673225" cy="457200"/>
            <a:chOff x="1408" y="2838"/>
            <a:chExt cx="1054" cy="288"/>
          </a:xfrm>
        </p:grpSpPr>
        <p:sp>
          <p:nvSpPr>
            <p:cNvPr id="12" name="Text Box 31"/>
            <p:cNvSpPr txBox="1">
              <a:spLocks noChangeArrowheads="1"/>
            </p:cNvSpPr>
            <p:nvPr/>
          </p:nvSpPr>
          <p:spPr bwMode="auto">
            <a:xfrm>
              <a:off x="1408" y="2838"/>
              <a:ext cx="1054" cy="288"/>
            </a:xfrm>
            <a:prstGeom prst="rect">
              <a:avLst/>
            </a:prstGeom>
            <a:noFill/>
            <a:ln w="9525">
              <a:noFill/>
              <a:miter lim="800000"/>
              <a:headEnd/>
              <a:tailEnd/>
            </a:ln>
            <a:effectLst/>
          </p:spPr>
          <p:txBody>
            <a:bodyPr>
              <a:spAutoFit/>
            </a:bodyPr>
            <a:lstStyle/>
            <a:p>
              <a:pPr algn="ctr"/>
              <a:r>
                <a:rPr lang="en-US" sz="2400" dirty="0" smtClean="0"/>
                <a:t>"Java</a:t>
              </a:r>
              <a:r>
                <a:rPr lang="en-US" sz="2400" dirty="0"/>
                <a:t>"</a:t>
              </a:r>
            </a:p>
          </p:txBody>
        </p:sp>
        <p:sp>
          <p:nvSpPr>
            <p:cNvPr id="13" name="AutoShape 32"/>
            <p:cNvSpPr>
              <a:spLocks noChangeArrowheads="1"/>
            </p:cNvSpPr>
            <p:nvPr/>
          </p:nvSpPr>
          <p:spPr bwMode="auto">
            <a:xfrm>
              <a:off x="1500" y="2866"/>
              <a:ext cx="898" cy="247"/>
            </a:xfrm>
            <a:prstGeom prst="roundRect">
              <a:avLst>
                <a:gd name="adj" fmla="val 16667"/>
              </a:avLst>
            </a:prstGeom>
            <a:noFill/>
            <a:ln w="9525">
              <a:solidFill>
                <a:schemeClr val="tx1"/>
              </a:solidFill>
              <a:round/>
              <a:headEnd/>
              <a:tailEnd/>
            </a:ln>
            <a:effectLst/>
          </p:spPr>
          <p:txBody>
            <a:bodyPr wrap="none" anchor="ctr"/>
            <a:lstStyle/>
            <a:p>
              <a:endParaRPr lang="en-US"/>
            </a:p>
          </p:txBody>
        </p:sp>
      </p:grpSp>
      <p:sp>
        <p:nvSpPr>
          <p:cNvPr id="14" name="Text Box 35"/>
          <p:cNvSpPr txBox="1">
            <a:spLocks noChangeArrowheads="1"/>
          </p:cNvSpPr>
          <p:nvPr/>
        </p:nvSpPr>
        <p:spPr bwMode="auto">
          <a:xfrm>
            <a:off x="495243" y="1336963"/>
            <a:ext cx="6959600" cy="336550"/>
          </a:xfrm>
          <a:prstGeom prst="rect">
            <a:avLst/>
          </a:prstGeom>
          <a:noFill/>
          <a:ln w="9525">
            <a:noFill/>
            <a:miter lim="800000"/>
            <a:headEnd/>
            <a:tailEnd/>
          </a:ln>
          <a:effectLst/>
        </p:spPr>
        <p:txBody>
          <a:bodyPr>
            <a:spAutoFit/>
          </a:bodyPr>
          <a:lstStyle/>
          <a:p>
            <a:r>
              <a:rPr lang="en-US" sz="1600" dirty="0"/>
              <a:t>Copy Constructor: Each variable points to a different copy of the String.</a:t>
            </a:r>
          </a:p>
        </p:txBody>
      </p:sp>
      <p:sp>
        <p:nvSpPr>
          <p:cNvPr id="15" name="Text Box 37"/>
          <p:cNvSpPr txBox="1">
            <a:spLocks noChangeArrowheads="1"/>
          </p:cNvSpPr>
          <p:nvPr/>
        </p:nvSpPr>
        <p:spPr bwMode="auto">
          <a:xfrm>
            <a:off x="5151380" y="3229263"/>
            <a:ext cx="890588" cy="346075"/>
          </a:xfrm>
          <a:prstGeom prst="rect">
            <a:avLst/>
          </a:prstGeom>
          <a:noFill/>
          <a:ln w="9525">
            <a:solidFill>
              <a:schemeClr val="tx1"/>
            </a:solidFill>
            <a:miter lim="800000"/>
            <a:headEnd/>
            <a:tailEnd/>
          </a:ln>
          <a:effectLst/>
        </p:spPr>
        <p:txBody>
          <a:bodyPr>
            <a:spAutoFit/>
          </a:bodyPr>
          <a:lstStyle/>
          <a:p>
            <a:pPr algn="ctr"/>
            <a:r>
              <a:rPr lang="en-US" sz="1600"/>
              <a:t>word</a:t>
            </a:r>
          </a:p>
        </p:txBody>
      </p:sp>
      <p:sp>
        <p:nvSpPr>
          <p:cNvPr id="16" name="Line 38"/>
          <p:cNvSpPr>
            <a:spLocks noChangeShapeType="1"/>
          </p:cNvSpPr>
          <p:nvPr/>
        </p:nvSpPr>
        <p:spPr bwMode="auto">
          <a:xfrm flipV="1">
            <a:off x="6041968" y="3415316"/>
            <a:ext cx="609600" cy="7620"/>
          </a:xfrm>
          <a:prstGeom prst="line">
            <a:avLst/>
          </a:prstGeom>
          <a:noFill/>
          <a:ln w="9525">
            <a:solidFill>
              <a:schemeClr val="tx1"/>
            </a:solidFill>
            <a:round/>
            <a:headEnd/>
            <a:tailEnd type="triangle" w="med" len="med"/>
          </a:ln>
          <a:effectLst/>
        </p:spPr>
        <p:txBody>
          <a:bodyPr wrap="none" anchor="ctr"/>
          <a:lstStyle/>
          <a:p>
            <a:endParaRPr lang="en-US"/>
          </a:p>
        </p:txBody>
      </p:sp>
      <p:sp>
        <p:nvSpPr>
          <p:cNvPr id="17" name="Line 39"/>
          <p:cNvSpPr>
            <a:spLocks noChangeShapeType="1"/>
          </p:cNvSpPr>
          <p:nvPr/>
        </p:nvSpPr>
        <p:spPr bwMode="auto">
          <a:xfrm flipV="1">
            <a:off x="6041968" y="3632488"/>
            <a:ext cx="685800" cy="171450"/>
          </a:xfrm>
          <a:prstGeom prst="line">
            <a:avLst/>
          </a:prstGeom>
          <a:noFill/>
          <a:ln w="9525">
            <a:solidFill>
              <a:schemeClr val="tx1"/>
            </a:solidFill>
            <a:round/>
            <a:headEnd/>
            <a:tailEnd type="triangle" w="med" len="med"/>
          </a:ln>
          <a:effectLst/>
        </p:spPr>
        <p:txBody>
          <a:bodyPr wrap="none" anchor="ctr"/>
          <a:lstStyle/>
          <a:p>
            <a:endParaRPr lang="en-US"/>
          </a:p>
        </p:txBody>
      </p:sp>
      <p:grpSp>
        <p:nvGrpSpPr>
          <p:cNvPr id="18" name="Group 40"/>
          <p:cNvGrpSpPr>
            <a:grpSpLocks/>
          </p:cNvGrpSpPr>
          <p:nvPr/>
        </p:nvGrpSpPr>
        <p:grpSpPr bwMode="auto">
          <a:xfrm>
            <a:off x="6502343" y="3165763"/>
            <a:ext cx="1673225" cy="457200"/>
            <a:chOff x="1408" y="2838"/>
            <a:chExt cx="1054" cy="288"/>
          </a:xfrm>
        </p:grpSpPr>
        <p:sp>
          <p:nvSpPr>
            <p:cNvPr id="19" name="Text Box 41"/>
            <p:cNvSpPr txBox="1">
              <a:spLocks noChangeArrowheads="1"/>
            </p:cNvSpPr>
            <p:nvPr/>
          </p:nvSpPr>
          <p:spPr bwMode="auto">
            <a:xfrm>
              <a:off x="1408" y="2838"/>
              <a:ext cx="1054" cy="288"/>
            </a:xfrm>
            <a:prstGeom prst="rect">
              <a:avLst/>
            </a:prstGeom>
            <a:noFill/>
            <a:ln w="9525">
              <a:noFill/>
              <a:miter lim="800000"/>
              <a:headEnd/>
              <a:tailEnd/>
            </a:ln>
            <a:effectLst/>
          </p:spPr>
          <p:txBody>
            <a:bodyPr>
              <a:spAutoFit/>
            </a:bodyPr>
            <a:lstStyle/>
            <a:p>
              <a:pPr algn="ctr"/>
              <a:r>
                <a:rPr lang="en-US" sz="2400" dirty="0" smtClean="0"/>
                <a:t>"Java</a:t>
              </a:r>
              <a:r>
                <a:rPr lang="en-US" sz="2400" dirty="0"/>
                <a:t>"</a:t>
              </a:r>
            </a:p>
          </p:txBody>
        </p:sp>
        <p:sp>
          <p:nvSpPr>
            <p:cNvPr id="20" name="AutoShape 42"/>
            <p:cNvSpPr>
              <a:spLocks noChangeArrowheads="1"/>
            </p:cNvSpPr>
            <p:nvPr/>
          </p:nvSpPr>
          <p:spPr bwMode="auto">
            <a:xfrm>
              <a:off x="1500" y="2866"/>
              <a:ext cx="898" cy="247"/>
            </a:xfrm>
            <a:prstGeom prst="roundRect">
              <a:avLst>
                <a:gd name="adj" fmla="val 16667"/>
              </a:avLst>
            </a:prstGeom>
            <a:noFill/>
            <a:ln w="9525">
              <a:solidFill>
                <a:schemeClr val="tx1"/>
              </a:solidFill>
              <a:round/>
              <a:headEnd/>
              <a:tailEnd/>
            </a:ln>
            <a:effectLst/>
          </p:spPr>
          <p:txBody>
            <a:bodyPr wrap="none" anchor="ctr"/>
            <a:lstStyle/>
            <a:p>
              <a:endParaRPr lang="en-US"/>
            </a:p>
          </p:txBody>
        </p:sp>
      </p:grpSp>
      <p:sp>
        <p:nvSpPr>
          <p:cNvPr id="21" name="Text Box 43"/>
          <p:cNvSpPr txBox="1">
            <a:spLocks noChangeArrowheads="1"/>
          </p:cNvSpPr>
          <p:nvPr/>
        </p:nvSpPr>
        <p:spPr bwMode="auto">
          <a:xfrm>
            <a:off x="5151380" y="3651538"/>
            <a:ext cx="890588" cy="346075"/>
          </a:xfrm>
          <a:prstGeom prst="rect">
            <a:avLst/>
          </a:prstGeom>
          <a:noFill/>
          <a:ln w="9525">
            <a:solidFill>
              <a:schemeClr val="tx1"/>
            </a:solidFill>
            <a:miter lim="800000"/>
            <a:headEnd/>
            <a:tailEnd/>
          </a:ln>
          <a:effectLst/>
        </p:spPr>
        <p:txBody>
          <a:bodyPr>
            <a:spAutoFit/>
          </a:bodyPr>
          <a:lstStyle/>
          <a:p>
            <a:pPr algn="ctr"/>
            <a:r>
              <a:rPr lang="en-US" sz="1600"/>
              <a:t>word2</a:t>
            </a:r>
          </a:p>
        </p:txBody>
      </p:sp>
      <p:sp>
        <p:nvSpPr>
          <p:cNvPr id="22" name="Text Box 44"/>
          <p:cNvSpPr txBox="1">
            <a:spLocks noChangeArrowheads="1"/>
          </p:cNvSpPr>
          <p:nvPr/>
        </p:nvSpPr>
        <p:spPr bwMode="auto">
          <a:xfrm>
            <a:off x="503181" y="2789526"/>
            <a:ext cx="5538787" cy="366712"/>
          </a:xfrm>
          <a:prstGeom prst="rect">
            <a:avLst/>
          </a:prstGeom>
          <a:noFill/>
          <a:ln w="9525">
            <a:noFill/>
            <a:miter lim="800000"/>
            <a:headEnd/>
            <a:tailEnd/>
          </a:ln>
          <a:effectLst/>
        </p:spPr>
        <p:txBody>
          <a:bodyPr>
            <a:spAutoFit/>
          </a:bodyPr>
          <a:lstStyle/>
          <a:p>
            <a:r>
              <a:rPr lang="en-US" dirty="0"/>
              <a:t>Assignment: Both variables point to the same String.</a:t>
            </a:r>
          </a:p>
        </p:txBody>
      </p:sp>
      <p:sp>
        <p:nvSpPr>
          <p:cNvPr id="23" name="TextBox 22"/>
          <p:cNvSpPr txBox="1"/>
          <p:nvPr/>
        </p:nvSpPr>
        <p:spPr>
          <a:xfrm>
            <a:off x="479368" y="1820932"/>
            <a:ext cx="4343400" cy="646331"/>
          </a:xfrm>
          <a:prstGeom prst="rect">
            <a:avLst/>
          </a:prstGeom>
          <a:noFill/>
          <a:ln w="19050">
            <a:solidFill>
              <a:schemeClr val="accent1"/>
            </a:solidFill>
            <a:prstDash val="dash"/>
          </a:ln>
        </p:spPr>
        <p:txBody>
          <a:bodyPr wrap="square" rtlCol="0">
            <a:spAutoFit/>
          </a:bodyPr>
          <a:lstStyle/>
          <a:p>
            <a:r>
              <a:rPr lang="en-US" dirty="0" smtClean="0">
                <a:solidFill>
                  <a:srgbClr val="000000"/>
                </a:solidFill>
                <a:latin typeface="Consolas"/>
              </a:rPr>
              <a:t>String </a:t>
            </a:r>
            <a:r>
              <a:rPr lang="en-US" dirty="0" smtClean="0">
                <a:solidFill>
                  <a:srgbClr val="6A3E3E"/>
                </a:solidFill>
                <a:latin typeface="Consolas"/>
              </a:rPr>
              <a:t>word</a:t>
            </a:r>
            <a:r>
              <a:rPr lang="en-US" dirty="0" smtClean="0">
                <a:solidFill>
                  <a:srgbClr val="000000"/>
                </a:solidFill>
                <a:latin typeface="Consolas"/>
              </a:rPr>
              <a:t> = </a:t>
            </a:r>
            <a:r>
              <a:rPr lang="en-US" b="1" dirty="0" smtClean="0">
                <a:solidFill>
                  <a:srgbClr val="7F0055"/>
                </a:solidFill>
                <a:latin typeface="Consolas"/>
              </a:rPr>
              <a:t>new</a:t>
            </a:r>
            <a:r>
              <a:rPr lang="en-US" b="1" dirty="0" smtClean="0">
                <a:solidFill>
                  <a:srgbClr val="000000"/>
                </a:solidFill>
                <a:latin typeface="Consolas"/>
              </a:rPr>
              <a:t> String(</a:t>
            </a:r>
            <a:r>
              <a:rPr lang="en-US" b="1" dirty="0" smtClean="0">
                <a:solidFill>
                  <a:srgbClr val="2A00FF"/>
                </a:solidFill>
                <a:latin typeface="Consolas"/>
              </a:rPr>
              <a:t>"Java"</a:t>
            </a:r>
            <a:r>
              <a:rPr lang="en-US" b="1" dirty="0" smtClean="0">
                <a:solidFill>
                  <a:srgbClr val="000000"/>
                </a:solidFill>
                <a:latin typeface="Consolas"/>
              </a:rPr>
              <a:t>);</a:t>
            </a:r>
          </a:p>
          <a:p>
            <a:r>
              <a:rPr lang="en-US" dirty="0" smtClean="0">
                <a:solidFill>
                  <a:srgbClr val="000000"/>
                </a:solidFill>
                <a:latin typeface="Consolas"/>
              </a:rPr>
              <a:t>String </a:t>
            </a:r>
            <a:r>
              <a:rPr lang="en-US" dirty="0" smtClean="0">
                <a:solidFill>
                  <a:srgbClr val="6A3E3E"/>
                </a:solidFill>
                <a:latin typeface="Consolas"/>
              </a:rPr>
              <a:t>word2</a:t>
            </a:r>
            <a:r>
              <a:rPr lang="en-US" dirty="0" smtClean="0">
                <a:solidFill>
                  <a:srgbClr val="000000"/>
                </a:solidFill>
                <a:latin typeface="Consolas"/>
              </a:rPr>
              <a:t> = </a:t>
            </a:r>
            <a:r>
              <a:rPr lang="en-US" b="1" dirty="0" smtClean="0">
                <a:solidFill>
                  <a:srgbClr val="7F0055"/>
                </a:solidFill>
                <a:latin typeface="Consolas"/>
              </a:rPr>
              <a:t>new</a:t>
            </a:r>
            <a:r>
              <a:rPr lang="en-US" b="1" dirty="0" smtClean="0">
                <a:solidFill>
                  <a:srgbClr val="000000"/>
                </a:solidFill>
                <a:latin typeface="Consolas"/>
              </a:rPr>
              <a:t> String(</a:t>
            </a:r>
            <a:r>
              <a:rPr lang="en-US" b="1" dirty="0" smtClean="0">
                <a:solidFill>
                  <a:srgbClr val="6A3E3E"/>
                </a:solidFill>
                <a:latin typeface="Consolas"/>
              </a:rPr>
              <a:t>word</a:t>
            </a:r>
            <a:r>
              <a:rPr lang="en-US" b="1" dirty="0" smtClean="0">
                <a:solidFill>
                  <a:srgbClr val="000000"/>
                </a:solidFill>
                <a:latin typeface="Consolas"/>
              </a:rPr>
              <a:t>);</a:t>
            </a:r>
            <a:endParaRPr lang="en-US" dirty="0">
              <a:solidFill>
                <a:srgbClr val="000000"/>
              </a:solidFill>
              <a:latin typeface="Consolas"/>
            </a:endParaRPr>
          </a:p>
        </p:txBody>
      </p:sp>
      <p:sp>
        <p:nvSpPr>
          <p:cNvPr id="24" name="TextBox 23"/>
          <p:cNvSpPr txBox="1"/>
          <p:nvPr/>
        </p:nvSpPr>
        <p:spPr>
          <a:xfrm>
            <a:off x="479368" y="3292544"/>
            <a:ext cx="4343400" cy="646331"/>
          </a:xfrm>
          <a:prstGeom prst="rect">
            <a:avLst/>
          </a:prstGeom>
          <a:noFill/>
          <a:ln w="19050">
            <a:solidFill>
              <a:schemeClr val="accent1"/>
            </a:solidFill>
            <a:prstDash val="dash"/>
          </a:ln>
        </p:spPr>
        <p:txBody>
          <a:bodyPr wrap="square" rtlCol="0">
            <a:spAutoFit/>
          </a:bodyPr>
          <a:lstStyle/>
          <a:p>
            <a:r>
              <a:rPr lang="en-US" dirty="0" smtClean="0">
                <a:solidFill>
                  <a:srgbClr val="000000"/>
                </a:solidFill>
                <a:latin typeface="Consolas"/>
              </a:rPr>
              <a:t>String </a:t>
            </a:r>
            <a:r>
              <a:rPr lang="en-US" dirty="0" smtClean="0">
                <a:solidFill>
                  <a:srgbClr val="6A3E3E"/>
                </a:solidFill>
                <a:latin typeface="Consolas"/>
              </a:rPr>
              <a:t>word</a:t>
            </a:r>
            <a:r>
              <a:rPr lang="en-US" dirty="0" smtClean="0">
                <a:solidFill>
                  <a:srgbClr val="000000"/>
                </a:solidFill>
                <a:latin typeface="Consolas"/>
              </a:rPr>
              <a:t> = </a:t>
            </a:r>
            <a:r>
              <a:rPr lang="en-US" dirty="0" smtClean="0">
                <a:solidFill>
                  <a:srgbClr val="2A00FF"/>
                </a:solidFill>
                <a:latin typeface="Consolas"/>
              </a:rPr>
              <a:t>"Java"</a:t>
            </a:r>
            <a:r>
              <a:rPr lang="en-US" dirty="0" smtClean="0">
                <a:solidFill>
                  <a:srgbClr val="000000"/>
                </a:solidFill>
                <a:latin typeface="Consolas"/>
              </a:rPr>
              <a:t>;</a:t>
            </a:r>
          </a:p>
          <a:p>
            <a:r>
              <a:rPr lang="en-US" dirty="0" smtClean="0">
                <a:solidFill>
                  <a:srgbClr val="000000"/>
                </a:solidFill>
                <a:latin typeface="Consolas"/>
              </a:rPr>
              <a:t>String </a:t>
            </a:r>
            <a:r>
              <a:rPr lang="en-US" dirty="0" smtClean="0">
                <a:solidFill>
                  <a:srgbClr val="6A3E3E"/>
                </a:solidFill>
                <a:latin typeface="Consolas"/>
              </a:rPr>
              <a:t>word2</a:t>
            </a:r>
            <a:r>
              <a:rPr lang="en-US" dirty="0" smtClean="0">
                <a:solidFill>
                  <a:srgbClr val="000000"/>
                </a:solidFill>
                <a:latin typeface="Consolas"/>
              </a:rPr>
              <a:t> = </a:t>
            </a:r>
            <a:r>
              <a:rPr lang="en-US" dirty="0" smtClean="0">
                <a:solidFill>
                  <a:srgbClr val="6A3E3E"/>
                </a:solidFill>
                <a:latin typeface="Consolas"/>
              </a:rPr>
              <a:t>word</a:t>
            </a:r>
            <a:r>
              <a:rPr lang="en-US" dirty="0" smtClean="0">
                <a:solidFill>
                  <a:srgbClr val="000000"/>
                </a:solidFill>
                <a:latin typeface="Consolas"/>
              </a:rPr>
              <a:t>;</a:t>
            </a:r>
            <a:endParaRPr lang="en-US" dirty="0">
              <a:solidFill>
                <a:srgbClr val="000000"/>
              </a:solidFill>
              <a:latin typeface="Consolas"/>
            </a:endParaRPr>
          </a:p>
        </p:txBody>
      </p:sp>
    </p:spTree>
    <p:extLst>
      <p:ext uri="{BB962C8B-B14F-4D97-AF65-F5344CB8AC3E}">
        <p14:creationId xmlns:p14="http://schemas.microsoft.com/office/powerpoint/2010/main" val="2817163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3">
                                            <p:bg/>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3">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3">
                                            <p:txEl>
                                              <p:pRg st="1" end="1"/>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1"/>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4">
                                            <p:bg/>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4">
                                            <p:txEl>
                                              <p:pRg st="0" end="0"/>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15"/>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16"/>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18"/>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24">
                                            <p:txEl>
                                              <p:pRg st="1" end="1"/>
                                            </p:tx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21"/>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animBg="1"/>
      <p:bldP spid="5" grpId="0" animBg="1"/>
      <p:bldP spid="6" grpId="0" animBg="1"/>
      <p:bldP spid="7" grpId="0" animBg="1"/>
      <p:bldP spid="15" grpId="0" animBg="1"/>
      <p:bldP spid="16" grpId="0" animBg="1"/>
      <p:bldP spid="17" grpId="0" animBg="1"/>
      <p:bldP spid="21" grpId="0" animBg="1"/>
      <p:bldP spid="22" grpId="0"/>
      <p:bldP spid="23" grpId="0" uiExpand="1" build="p" bldLvl="5" animBg="1"/>
      <p:bldP spid="24" grpId="0" uiExpand="1" build="p" bldLvl="5"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String Immutability</a:t>
            </a:r>
            <a:endParaRPr lang="en-US" dirty="0"/>
          </a:p>
        </p:txBody>
      </p:sp>
      <p:sp>
        <p:nvSpPr>
          <p:cNvPr id="5" name="Content Placeholder 2"/>
          <p:cNvSpPr>
            <a:spLocks noGrp="1"/>
          </p:cNvSpPr>
          <p:nvPr>
            <p:ph idx="1"/>
          </p:nvPr>
        </p:nvSpPr>
        <p:spPr>
          <a:xfrm>
            <a:off x="6479425" y="1371600"/>
            <a:ext cx="5316335" cy="5082409"/>
          </a:xfrm>
        </p:spPr>
        <p:txBody>
          <a:bodyPr>
            <a:normAutofit/>
          </a:bodyPr>
          <a:lstStyle/>
          <a:p>
            <a:pPr lvl="0" algn="just">
              <a:lnSpc>
                <a:spcPct val="90000"/>
              </a:lnSpc>
              <a:buNone/>
              <a:defRPr/>
            </a:pPr>
            <a:r>
              <a:rPr lang="en-US" b="1" dirty="0" smtClean="0"/>
              <a:t>Less efficient </a:t>
            </a:r>
            <a:r>
              <a:rPr lang="en-US" dirty="0" smtClean="0"/>
              <a:t>— you need to create a new string and throw away the old one even for small changes.</a:t>
            </a:r>
          </a:p>
        </p:txBody>
      </p:sp>
      <p:cxnSp>
        <p:nvCxnSpPr>
          <p:cNvPr id="4" name="Straight Connector 3"/>
          <p:cNvCxnSpPr/>
          <p:nvPr/>
        </p:nvCxnSpPr>
        <p:spPr>
          <a:xfrm>
            <a:off x="6201295" y="914043"/>
            <a:ext cx="0" cy="556260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6" name="Content Placeholder 2"/>
          <p:cNvSpPr txBox="1">
            <a:spLocks/>
          </p:cNvSpPr>
          <p:nvPr/>
        </p:nvSpPr>
        <p:spPr>
          <a:xfrm>
            <a:off x="7935323" y="914400"/>
            <a:ext cx="2590800" cy="533400"/>
          </a:xfrm>
          <a:prstGeom prst="rect">
            <a:avLst/>
          </a:prstGeom>
        </p:spPr>
        <p:txBody>
          <a:bodyPr vert="horz" lIns="91440" tIns="45720" rIns="91440" bIns="45720" rtlCol="0">
            <a:normAutofit/>
          </a:bodyPr>
          <a:lstStyle/>
          <a:p>
            <a:pPr marL="342900" marR="0" lvl="0" indent="-342900" algn="just" defTabSz="914400" rtl="0" eaLnBrk="1" fontAlgn="auto" latinLnBrk="0" hangingPunct="1">
              <a:lnSpc>
                <a:spcPct val="90000"/>
              </a:lnSpc>
              <a:spcBef>
                <a:spcPct val="20000"/>
              </a:spcBef>
              <a:spcAft>
                <a:spcPts val="0"/>
              </a:spcAft>
              <a:buClrTx/>
              <a:buSzTx/>
              <a:buFont typeface="Wingdings" panose="05000000000000000000" pitchFamily="2" charset="2"/>
              <a:buNone/>
              <a:tabLst/>
              <a:defRPr/>
            </a:pPr>
            <a:r>
              <a:rPr kumimoji="0" lang="en-IN" sz="2400" b="1" i="0" u="none" strike="noStrike" kern="1200" cap="none" spc="0" normalizeH="0" baseline="0" noProof="0" dirty="0" smtClean="0">
                <a:ln>
                  <a:noFill/>
                </a:ln>
                <a:solidFill>
                  <a:srgbClr val="FF0000"/>
                </a:solidFill>
                <a:effectLst/>
                <a:uLnTx/>
                <a:uFillTx/>
                <a:latin typeface="+mj-lt"/>
                <a:ea typeface="Times New Roman" panose="02020603050405020304" pitchFamily="18" charset="0"/>
                <a:cs typeface="Times New Roman" panose="02020603050405020304" pitchFamily="18" charset="0"/>
              </a:rPr>
              <a:t>Disadvantage</a:t>
            </a:r>
            <a:endParaRPr kumimoji="0" lang="en-US" sz="2400" b="1" i="0" u="none" strike="noStrike" kern="1200" cap="none" spc="0" normalizeH="0" baseline="0" noProof="0" dirty="0" smtClean="0">
              <a:ln>
                <a:noFill/>
              </a:ln>
              <a:solidFill>
                <a:srgbClr val="FF0000"/>
              </a:solidFill>
              <a:effectLst/>
              <a:uLnTx/>
              <a:uFillTx/>
              <a:latin typeface="+mj-lt"/>
              <a:ea typeface="Times New Roman" panose="02020603050405020304" pitchFamily="18" charset="0"/>
              <a:cs typeface="Times New Roman" panose="02020603050405020304" pitchFamily="18" charset="0"/>
            </a:endParaRPr>
          </a:p>
        </p:txBody>
      </p:sp>
      <p:sp>
        <p:nvSpPr>
          <p:cNvPr id="7" name="Content Placeholder 2"/>
          <p:cNvSpPr txBox="1">
            <a:spLocks/>
          </p:cNvSpPr>
          <p:nvPr/>
        </p:nvSpPr>
        <p:spPr>
          <a:xfrm>
            <a:off x="2128406" y="905373"/>
            <a:ext cx="2590800" cy="533400"/>
          </a:xfrm>
          <a:prstGeom prst="rect">
            <a:avLst/>
          </a:prstGeom>
        </p:spPr>
        <p:txBody>
          <a:bodyPr vert="horz" lIns="91440" tIns="45720" rIns="91440" bIns="45720" rtlCol="0">
            <a:normAutofit/>
          </a:bodyPr>
          <a:lstStyle/>
          <a:p>
            <a:pPr marL="342900" marR="0" lvl="0" indent="-342900" algn="just" defTabSz="914400" rtl="0" eaLnBrk="1" fontAlgn="auto" latinLnBrk="0" hangingPunct="1">
              <a:lnSpc>
                <a:spcPct val="90000"/>
              </a:lnSpc>
              <a:spcBef>
                <a:spcPct val="20000"/>
              </a:spcBef>
              <a:spcAft>
                <a:spcPts val="0"/>
              </a:spcAft>
              <a:buClrTx/>
              <a:buSzTx/>
              <a:buFont typeface="Wingdings" panose="05000000000000000000" pitchFamily="2" charset="2"/>
              <a:buNone/>
              <a:tabLst/>
              <a:defRPr/>
            </a:pPr>
            <a:r>
              <a:rPr kumimoji="0" lang="en-IN" sz="2400" b="1" i="0" u="none" strike="noStrike" kern="1200" cap="none" spc="0" normalizeH="0" baseline="0" noProof="0" dirty="0" smtClean="0">
                <a:ln>
                  <a:noFill/>
                </a:ln>
                <a:solidFill>
                  <a:srgbClr val="FF0000"/>
                </a:solidFill>
                <a:effectLst/>
                <a:uLnTx/>
                <a:uFillTx/>
                <a:latin typeface="+mj-lt"/>
                <a:ea typeface="Times New Roman" panose="02020603050405020304" pitchFamily="18" charset="0"/>
                <a:cs typeface="Times New Roman" panose="02020603050405020304" pitchFamily="18" charset="0"/>
              </a:rPr>
              <a:t>Advantage</a:t>
            </a:r>
            <a:endParaRPr kumimoji="0" lang="en-US" sz="2400" b="1" i="0" u="none" strike="noStrike" kern="1200" cap="none" spc="0" normalizeH="0" baseline="0" noProof="0" dirty="0" smtClean="0">
              <a:ln>
                <a:noFill/>
              </a:ln>
              <a:solidFill>
                <a:srgbClr val="FF0000"/>
              </a:solidFill>
              <a:effectLst/>
              <a:uLnTx/>
              <a:uFillTx/>
              <a:latin typeface="+mj-lt"/>
              <a:ea typeface="Times New Roman" panose="02020603050405020304" pitchFamily="18" charset="0"/>
              <a:cs typeface="Times New Roman" panose="02020603050405020304" pitchFamily="18" charset="0"/>
            </a:endParaRPr>
          </a:p>
        </p:txBody>
      </p:sp>
      <p:sp>
        <p:nvSpPr>
          <p:cNvPr id="8" name="TextBox 7"/>
          <p:cNvSpPr txBox="1"/>
          <p:nvPr/>
        </p:nvSpPr>
        <p:spPr>
          <a:xfrm>
            <a:off x="6479425" y="2956679"/>
            <a:ext cx="4621538" cy="1477328"/>
          </a:xfrm>
          <a:prstGeom prst="rect">
            <a:avLst/>
          </a:prstGeom>
          <a:noFill/>
          <a:ln w="19050">
            <a:solidFill>
              <a:schemeClr val="accent1"/>
            </a:solidFill>
            <a:prstDash val="dash"/>
          </a:ln>
        </p:spPr>
        <p:txBody>
          <a:bodyPr wrap="square" rtlCol="0">
            <a:spAutoFit/>
          </a:bodyPr>
          <a:lstStyle/>
          <a:p>
            <a:r>
              <a:rPr lang="en-US" dirty="0" smtClean="0">
                <a:solidFill>
                  <a:srgbClr val="000000"/>
                </a:solidFill>
                <a:latin typeface="Consolas"/>
              </a:rPr>
              <a:t>String </a:t>
            </a:r>
            <a:r>
              <a:rPr lang="en-US" dirty="0" smtClean="0">
                <a:solidFill>
                  <a:srgbClr val="6A3E3E"/>
                </a:solidFill>
                <a:latin typeface="Consolas"/>
              </a:rPr>
              <a:t>word</a:t>
            </a:r>
            <a:r>
              <a:rPr lang="en-US" dirty="0" smtClean="0">
                <a:solidFill>
                  <a:srgbClr val="000000"/>
                </a:solidFill>
                <a:latin typeface="Consolas"/>
              </a:rPr>
              <a:t> = </a:t>
            </a:r>
            <a:r>
              <a:rPr lang="en-US" dirty="0" smtClean="0">
                <a:solidFill>
                  <a:srgbClr val="2A00FF"/>
                </a:solidFill>
                <a:latin typeface="Consolas"/>
              </a:rPr>
              <a:t>"java"</a:t>
            </a:r>
            <a:r>
              <a:rPr lang="en-US" dirty="0" smtClean="0">
                <a:solidFill>
                  <a:srgbClr val="000000"/>
                </a:solidFill>
                <a:latin typeface="Consolas"/>
              </a:rPr>
              <a:t>;</a:t>
            </a:r>
            <a:endParaRPr lang="en-US" dirty="0" smtClean="0"/>
          </a:p>
          <a:p>
            <a:r>
              <a:rPr lang="en-US" b="1" dirty="0" smtClean="0">
                <a:solidFill>
                  <a:srgbClr val="7F0055"/>
                </a:solidFill>
                <a:latin typeface="Consolas"/>
              </a:rPr>
              <a:t>char</a:t>
            </a:r>
            <a:r>
              <a:rPr lang="en-US" b="1" dirty="0" smtClean="0">
                <a:solidFill>
                  <a:srgbClr val="000000"/>
                </a:solidFill>
                <a:latin typeface="Consolas"/>
              </a:rPr>
              <a:t> </a:t>
            </a:r>
            <a:r>
              <a:rPr lang="en-US" b="1" dirty="0" err="1" smtClean="0">
                <a:solidFill>
                  <a:srgbClr val="6A3E3E"/>
                </a:solidFill>
                <a:latin typeface="Consolas"/>
              </a:rPr>
              <a:t>ch</a:t>
            </a:r>
            <a:r>
              <a:rPr lang="en-US" b="1" dirty="0" smtClean="0">
                <a:solidFill>
                  <a:srgbClr val="000000"/>
                </a:solidFill>
                <a:latin typeface="Consolas"/>
              </a:rPr>
              <a:t> = </a:t>
            </a:r>
          </a:p>
          <a:p>
            <a:r>
              <a:rPr lang="en-US" b="1" dirty="0" smtClean="0">
                <a:solidFill>
                  <a:srgbClr val="000000"/>
                </a:solidFill>
                <a:latin typeface="Consolas"/>
              </a:rPr>
              <a:t>	</a:t>
            </a:r>
            <a:r>
              <a:rPr lang="en-US" b="1" dirty="0" err="1" smtClean="0">
                <a:solidFill>
                  <a:srgbClr val="000000"/>
                </a:solidFill>
                <a:latin typeface="Consolas"/>
              </a:rPr>
              <a:t>Character.</a:t>
            </a:r>
            <a:r>
              <a:rPr lang="en-US" b="1" i="1" dirty="0" err="1" smtClean="0">
                <a:solidFill>
                  <a:srgbClr val="000000"/>
                </a:solidFill>
                <a:latin typeface="Consolas"/>
              </a:rPr>
              <a:t>toUpperCase</a:t>
            </a:r>
            <a:r>
              <a:rPr lang="en-US" b="1" i="1" dirty="0" smtClean="0">
                <a:solidFill>
                  <a:srgbClr val="000000"/>
                </a:solidFill>
                <a:latin typeface="Consolas"/>
              </a:rPr>
              <a:t>(</a:t>
            </a:r>
          </a:p>
          <a:p>
            <a:r>
              <a:rPr lang="en-US" b="1" i="1" dirty="0" smtClean="0">
                <a:solidFill>
                  <a:srgbClr val="000000"/>
                </a:solidFill>
                <a:latin typeface="Consolas"/>
              </a:rPr>
              <a:t>		</a:t>
            </a:r>
            <a:r>
              <a:rPr lang="en-US" b="1" i="1" dirty="0" err="1" smtClean="0">
                <a:solidFill>
                  <a:srgbClr val="6A3E3E"/>
                </a:solidFill>
                <a:latin typeface="Consolas"/>
              </a:rPr>
              <a:t>word</a:t>
            </a:r>
            <a:r>
              <a:rPr lang="en-US" b="1" i="1" dirty="0" err="1" smtClean="0">
                <a:solidFill>
                  <a:srgbClr val="000000"/>
                </a:solidFill>
                <a:latin typeface="Consolas"/>
              </a:rPr>
              <a:t>.charAt</a:t>
            </a:r>
            <a:r>
              <a:rPr lang="en-US" b="1" i="1" dirty="0" smtClean="0">
                <a:solidFill>
                  <a:srgbClr val="000000"/>
                </a:solidFill>
                <a:latin typeface="Consolas"/>
              </a:rPr>
              <a:t> (0));</a:t>
            </a:r>
            <a:endParaRPr lang="en-US" dirty="0" smtClean="0"/>
          </a:p>
          <a:p>
            <a:r>
              <a:rPr lang="en-US" dirty="0" smtClean="0">
                <a:solidFill>
                  <a:srgbClr val="6A3E3E"/>
                </a:solidFill>
                <a:latin typeface="Consolas"/>
              </a:rPr>
              <a:t>word</a:t>
            </a:r>
            <a:r>
              <a:rPr lang="en-US" dirty="0" smtClean="0">
                <a:solidFill>
                  <a:srgbClr val="000000"/>
                </a:solidFill>
                <a:latin typeface="Consolas"/>
              </a:rPr>
              <a:t> =  </a:t>
            </a:r>
            <a:r>
              <a:rPr lang="en-US" dirty="0" err="1" smtClean="0">
                <a:solidFill>
                  <a:srgbClr val="6A3E3E"/>
                </a:solidFill>
                <a:latin typeface="Consolas"/>
              </a:rPr>
              <a:t>ch</a:t>
            </a:r>
            <a:r>
              <a:rPr lang="en-US" dirty="0" smtClean="0">
                <a:solidFill>
                  <a:srgbClr val="000000"/>
                </a:solidFill>
                <a:latin typeface="Consolas"/>
              </a:rPr>
              <a:t> + </a:t>
            </a:r>
            <a:r>
              <a:rPr lang="en-US" dirty="0" err="1" smtClean="0">
                <a:solidFill>
                  <a:srgbClr val="6A3E3E"/>
                </a:solidFill>
                <a:latin typeface="Consolas"/>
              </a:rPr>
              <a:t>word</a:t>
            </a:r>
            <a:r>
              <a:rPr lang="en-US" dirty="0" err="1" smtClean="0">
                <a:solidFill>
                  <a:srgbClr val="000000"/>
                </a:solidFill>
                <a:latin typeface="Consolas"/>
              </a:rPr>
              <a:t>.substring</a:t>
            </a:r>
            <a:r>
              <a:rPr lang="en-US" dirty="0" smtClean="0">
                <a:solidFill>
                  <a:srgbClr val="000000"/>
                </a:solidFill>
                <a:latin typeface="Consolas"/>
              </a:rPr>
              <a:t> (1); </a:t>
            </a:r>
            <a:endParaRPr lang="en-US" dirty="0">
              <a:solidFill>
                <a:srgbClr val="000000"/>
              </a:solidFill>
              <a:latin typeface="Consolas"/>
            </a:endParaRPr>
          </a:p>
        </p:txBody>
      </p:sp>
      <p:sp>
        <p:nvSpPr>
          <p:cNvPr id="9" name="Text Box 5"/>
          <p:cNvSpPr txBox="1">
            <a:spLocks noChangeArrowheads="1"/>
          </p:cNvSpPr>
          <p:nvPr/>
        </p:nvSpPr>
        <p:spPr bwMode="auto">
          <a:xfrm>
            <a:off x="6460375" y="4572000"/>
            <a:ext cx="865188" cy="466725"/>
          </a:xfrm>
          <a:prstGeom prst="rect">
            <a:avLst/>
          </a:prstGeom>
          <a:noFill/>
          <a:ln w="9525">
            <a:solidFill>
              <a:schemeClr val="tx1"/>
            </a:solidFill>
            <a:miter lim="800000"/>
            <a:headEnd/>
            <a:tailEnd/>
          </a:ln>
          <a:effectLst/>
        </p:spPr>
        <p:txBody>
          <a:bodyPr>
            <a:spAutoFit/>
          </a:bodyPr>
          <a:lstStyle/>
          <a:p>
            <a:pPr algn="ctr"/>
            <a:r>
              <a:rPr lang="en-US" sz="2400" dirty="0"/>
              <a:t>word</a:t>
            </a:r>
          </a:p>
        </p:txBody>
      </p:sp>
      <p:grpSp>
        <p:nvGrpSpPr>
          <p:cNvPr id="10" name="Group 7"/>
          <p:cNvGrpSpPr>
            <a:grpSpLocks/>
          </p:cNvGrpSpPr>
          <p:nvPr/>
        </p:nvGrpSpPr>
        <p:grpSpPr bwMode="auto">
          <a:xfrm>
            <a:off x="7755775" y="4662488"/>
            <a:ext cx="304800" cy="304800"/>
            <a:chOff x="1536" y="3696"/>
            <a:chExt cx="192" cy="192"/>
          </a:xfrm>
        </p:grpSpPr>
        <p:sp>
          <p:nvSpPr>
            <p:cNvPr id="11" name="Line 8"/>
            <p:cNvSpPr>
              <a:spLocks noChangeShapeType="1"/>
            </p:cNvSpPr>
            <p:nvPr/>
          </p:nvSpPr>
          <p:spPr bwMode="auto">
            <a:xfrm flipV="1">
              <a:off x="1536" y="3696"/>
              <a:ext cx="192" cy="192"/>
            </a:xfrm>
            <a:prstGeom prst="line">
              <a:avLst/>
            </a:prstGeom>
            <a:noFill/>
            <a:ln w="28575">
              <a:solidFill>
                <a:srgbClr val="FF3300"/>
              </a:solidFill>
              <a:round/>
              <a:headEnd/>
              <a:tailEnd/>
            </a:ln>
            <a:effectLst/>
          </p:spPr>
          <p:txBody>
            <a:bodyPr wrap="none" anchor="ctr"/>
            <a:lstStyle/>
            <a:p>
              <a:endParaRPr lang="en-US"/>
            </a:p>
          </p:txBody>
        </p:sp>
        <p:sp>
          <p:nvSpPr>
            <p:cNvPr id="12" name="Line 9"/>
            <p:cNvSpPr>
              <a:spLocks noChangeShapeType="1"/>
            </p:cNvSpPr>
            <p:nvPr/>
          </p:nvSpPr>
          <p:spPr bwMode="auto">
            <a:xfrm>
              <a:off x="1536" y="3696"/>
              <a:ext cx="192" cy="192"/>
            </a:xfrm>
            <a:prstGeom prst="line">
              <a:avLst/>
            </a:prstGeom>
            <a:noFill/>
            <a:ln w="28575">
              <a:solidFill>
                <a:srgbClr val="FF3300"/>
              </a:solidFill>
              <a:round/>
              <a:headEnd/>
              <a:tailEnd/>
            </a:ln>
            <a:effectLst/>
          </p:spPr>
          <p:txBody>
            <a:bodyPr wrap="none" anchor="ctr"/>
            <a:lstStyle/>
            <a:p>
              <a:endParaRPr lang="en-US"/>
            </a:p>
          </p:txBody>
        </p:sp>
      </p:grpSp>
      <p:sp>
        <p:nvSpPr>
          <p:cNvPr id="13" name="Line 10"/>
          <p:cNvSpPr>
            <a:spLocks noChangeShapeType="1"/>
          </p:cNvSpPr>
          <p:nvPr/>
        </p:nvSpPr>
        <p:spPr bwMode="auto">
          <a:xfrm>
            <a:off x="7603375" y="5576888"/>
            <a:ext cx="685801" cy="0"/>
          </a:xfrm>
          <a:prstGeom prst="line">
            <a:avLst/>
          </a:prstGeom>
          <a:noFill/>
          <a:ln w="9525">
            <a:solidFill>
              <a:schemeClr val="tx1"/>
            </a:solidFill>
            <a:round/>
            <a:headEnd/>
            <a:tailEnd type="triangle" w="med" len="med"/>
          </a:ln>
          <a:effectLst/>
        </p:spPr>
        <p:txBody>
          <a:bodyPr wrap="none" anchor="ctr"/>
          <a:lstStyle/>
          <a:p>
            <a:endParaRPr lang="en-US"/>
          </a:p>
        </p:txBody>
      </p:sp>
      <p:sp>
        <p:nvSpPr>
          <p:cNvPr id="14" name="Line 11"/>
          <p:cNvSpPr>
            <a:spLocks noChangeShapeType="1"/>
          </p:cNvSpPr>
          <p:nvPr/>
        </p:nvSpPr>
        <p:spPr bwMode="auto">
          <a:xfrm>
            <a:off x="7603375" y="4800600"/>
            <a:ext cx="0" cy="762000"/>
          </a:xfrm>
          <a:prstGeom prst="line">
            <a:avLst/>
          </a:prstGeom>
          <a:noFill/>
          <a:ln w="9525">
            <a:solidFill>
              <a:schemeClr val="tx1"/>
            </a:solidFill>
            <a:round/>
            <a:headEnd/>
            <a:tailEnd/>
          </a:ln>
          <a:effectLst/>
        </p:spPr>
        <p:txBody>
          <a:bodyPr wrap="none" anchor="ctr"/>
          <a:lstStyle/>
          <a:p>
            <a:endParaRPr lang="en-US"/>
          </a:p>
        </p:txBody>
      </p:sp>
      <p:grpSp>
        <p:nvGrpSpPr>
          <p:cNvPr id="15" name="Group 12"/>
          <p:cNvGrpSpPr>
            <a:grpSpLocks/>
          </p:cNvGrpSpPr>
          <p:nvPr/>
        </p:nvGrpSpPr>
        <p:grpSpPr bwMode="auto">
          <a:xfrm>
            <a:off x="10021138" y="5292725"/>
            <a:ext cx="1087437" cy="671513"/>
            <a:chOff x="0" y="0"/>
            <a:chExt cx="20000" cy="20002"/>
          </a:xfrm>
        </p:grpSpPr>
        <p:sp>
          <p:nvSpPr>
            <p:cNvPr id="16" name="Freeform 15"/>
            <p:cNvSpPr>
              <a:spLocks/>
            </p:cNvSpPr>
            <p:nvPr/>
          </p:nvSpPr>
          <p:spPr bwMode="auto">
            <a:xfrm>
              <a:off x="0" y="227"/>
              <a:ext cx="19930" cy="6150"/>
            </a:xfrm>
            <a:custGeom>
              <a:avLst/>
              <a:gdLst/>
              <a:ahLst/>
              <a:cxnLst>
                <a:cxn ang="0">
                  <a:pos x="0" y="19938"/>
                </a:cxn>
                <a:cxn ang="0">
                  <a:pos x="5490" y="0"/>
                </a:cxn>
                <a:cxn ang="0">
                  <a:pos x="5349" y="0"/>
                </a:cxn>
                <a:cxn ang="0">
                  <a:pos x="19988" y="0"/>
                </a:cxn>
                <a:cxn ang="0">
                  <a:pos x="16188" y="19938"/>
                </a:cxn>
                <a:cxn ang="0">
                  <a:pos x="0" y="19938"/>
                </a:cxn>
              </a:cxnLst>
              <a:rect l="0" t="0" r="r" b="b"/>
              <a:pathLst>
                <a:path w="20000" h="20000">
                  <a:moveTo>
                    <a:pt x="0" y="19938"/>
                  </a:moveTo>
                  <a:lnTo>
                    <a:pt x="5490" y="0"/>
                  </a:lnTo>
                  <a:lnTo>
                    <a:pt x="5349" y="0"/>
                  </a:lnTo>
                  <a:lnTo>
                    <a:pt x="19988" y="0"/>
                  </a:lnTo>
                  <a:lnTo>
                    <a:pt x="16188" y="19938"/>
                  </a:lnTo>
                  <a:lnTo>
                    <a:pt x="0" y="19938"/>
                  </a:lnTo>
                  <a:close/>
                </a:path>
              </a:pathLst>
            </a:custGeom>
            <a:solidFill>
              <a:srgbClr val="DFDFDF"/>
            </a:solidFill>
            <a:ln w="3175" cap="flat">
              <a:solidFill>
                <a:srgbClr val="000000"/>
              </a:solidFill>
              <a:prstDash val="solid"/>
              <a:round/>
              <a:headEnd type="none" w="sm" len="lg"/>
              <a:tailEnd type="none" w="sm" len="lg"/>
            </a:ln>
            <a:effectLst/>
          </p:spPr>
          <p:txBody>
            <a:bodyPr/>
            <a:lstStyle/>
            <a:p>
              <a:endParaRPr lang="en-US"/>
            </a:p>
          </p:txBody>
        </p:sp>
        <p:sp>
          <p:nvSpPr>
            <p:cNvPr id="17" name="Freeform 16"/>
            <p:cNvSpPr>
              <a:spLocks/>
            </p:cNvSpPr>
            <p:nvPr/>
          </p:nvSpPr>
          <p:spPr bwMode="auto">
            <a:xfrm>
              <a:off x="13957" y="0"/>
              <a:ext cx="6043" cy="20002"/>
            </a:xfrm>
            <a:custGeom>
              <a:avLst/>
              <a:gdLst/>
              <a:ahLst/>
              <a:cxnLst>
                <a:cxn ang="0">
                  <a:pos x="19497" y="568"/>
                </a:cxn>
                <a:cxn ang="0">
                  <a:pos x="19961" y="0"/>
                </a:cxn>
                <a:cxn ang="0">
                  <a:pos x="11141" y="15667"/>
                </a:cxn>
                <a:cxn ang="0">
                  <a:pos x="0" y="19981"/>
                </a:cxn>
                <a:cxn ang="0">
                  <a:pos x="6963" y="7039"/>
                </a:cxn>
                <a:cxn ang="0">
                  <a:pos x="7427" y="6358"/>
                </a:cxn>
              </a:cxnLst>
              <a:rect l="0" t="0" r="r" b="b"/>
              <a:pathLst>
                <a:path w="20000" h="20000">
                  <a:moveTo>
                    <a:pt x="19497" y="568"/>
                  </a:moveTo>
                  <a:lnTo>
                    <a:pt x="19961" y="0"/>
                  </a:lnTo>
                  <a:lnTo>
                    <a:pt x="11141" y="15667"/>
                  </a:lnTo>
                  <a:lnTo>
                    <a:pt x="0" y="19981"/>
                  </a:lnTo>
                  <a:lnTo>
                    <a:pt x="6963" y="7039"/>
                  </a:lnTo>
                  <a:lnTo>
                    <a:pt x="7427" y="6358"/>
                  </a:lnTo>
                </a:path>
              </a:pathLst>
            </a:custGeom>
            <a:solidFill>
              <a:srgbClr val="9F9F9F"/>
            </a:solidFill>
            <a:ln w="3175" cap="flat">
              <a:solidFill>
                <a:srgbClr val="000000"/>
              </a:solidFill>
              <a:prstDash val="solid"/>
              <a:round/>
              <a:headEnd type="none" w="sm" len="lg"/>
              <a:tailEnd type="none" w="sm" len="lg"/>
            </a:ln>
            <a:effectLst/>
          </p:spPr>
          <p:txBody>
            <a:bodyPr/>
            <a:lstStyle/>
            <a:p>
              <a:endParaRPr lang="en-US"/>
            </a:p>
          </p:txBody>
        </p:sp>
        <p:sp>
          <p:nvSpPr>
            <p:cNvPr id="18" name="Freeform 17"/>
            <p:cNvSpPr>
              <a:spLocks/>
            </p:cNvSpPr>
            <p:nvPr/>
          </p:nvSpPr>
          <p:spPr bwMode="auto">
            <a:xfrm>
              <a:off x="140" y="6358"/>
              <a:ext cx="13899" cy="13644"/>
            </a:xfrm>
            <a:custGeom>
              <a:avLst/>
              <a:gdLst/>
              <a:ahLst/>
              <a:cxnLst>
                <a:cxn ang="0">
                  <a:pos x="0" y="0"/>
                </a:cxn>
                <a:cxn ang="0">
                  <a:pos x="4037" y="19972"/>
                </a:cxn>
                <a:cxn ang="0">
                  <a:pos x="19983" y="19972"/>
                </a:cxn>
              </a:cxnLst>
              <a:rect l="0" t="0" r="r" b="b"/>
              <a:pathLst>
                <a:path w="20000" h="20000">
                  <a:moveTo>
                    <a:pt x="0" y="0"/>
                  </a:moveTo>
                  <a:lnTo>
                    <a:pt x="4037" y="19972"/>
                  </a:lnTo>
                  <a:lnTo>
                    <a:pt x="19983" y="19972"/>
                  </a:lnTo>
                </a:path>
              </a:pathLst>
            </a:custGeom>
            <a:noFill/>
            <a:ln w="3175" cap="flat">
              <a:solidFill>
                <a:srgbClr val="000000"/>
              </a:solidFill>
              <a:prstDash val="solid"/>
              <a:round/>
              <a:headEnd type="none" w="sm" len="lg"/>
              <a:tailEnd type="none" w="sm" len="lg"/>
            </a:ln>
            <a:effectLst/>
          </p:spPr>
          <p:txBody>
            <a:bodyPr/>
            <a:lstStyle/>
            <a:p>
              <a:endParaRPr lang="en-US"/>
            </a:p>
          </p:txBody>
        </p:sp>
        <p:sp>
          <p:nvSpPr>
            <p:cNvPr id="19" name="Freeform 18"/>
            <p:cNvSpPr>
              <a:spLocks/>
            </p:cNvSpPr>
            <p:nvPr/>
          </p:nvSpPr>
          <p:spPr bwMode="auto">
            <a:xfrm>
              <a:off x="210" y="114"/>
              <a:ext cx="19650" cy="6944"/>
            </a:xfrm>
            <a:custGeom>
              <a:avLst/>
              <a:gdLst/>
              <a:ahLst/>
              <a:cxnLst>
                <a:cxn ang="0">
                  <a:pos x="0" y="19619"/>
                </a:cxn>
                <a:cxn ang="0">
                  <a:pos x="16133" y="19946"/>
                </a:cxn>
                <a:cxn ang="0">
                  <a:pos x="19917" y="2616"/>
                </a:cxn>
                <a:cxn ang="0">
                  <a:pos x="19988" y="0"/>
                </a:cxn>
                <a:cxn ang="0">
                  <a:pos x="16133" y="17657"/>
                </a:cxn>
              </a:cxnLst>
              <a:rect l="0" t="0" r="r" b="b"/>
              <a:pathLst>
                <a:path w="20000" h="20000">
                  <a:moveTo>
                    <a:pt x="0" y="19619"/>
                  </a:moveTo>
                  <a:lnTo>
                    <a:pt x="16133" y="19946"/>
                  </a:lnTo>
                  <a:lnTo>
                    <a:pt x="19917" y="2616"/>
                  </a:lnTo>
                  <a:lnTo>
                    <a:pt x="19988" y="0"/>
                  </a:lnTo>
                  <a:lnTo>
                    <a:pt x="16133" y="17657"/>
                  </a:lnTo>
                </a:path>
              </a:pathLst>
            </a:custGeom>
            <a:noFill/>
            <a:ln w="3175" cap="flat">
              <a:solidFill>
                <a:srgbClr val="000000"/>
              </a:solidFill>
              <a:prstDash val="solid"/>
              <a:round/>
              <a:headEnd type="none" w="sm" len="lg"/>
              <a:tailEnd type="none" w="sm" len="lg"/>
            </a:ln>
            <a:effectLst/>
          </p:spPr>
          <p:txBody>
            <a:bodyPr/>
            <a:lstStyle/>
            <a:p>
              <a:endParaRPr lang="en-US"/>
            </a:p>
          </p:txBody>
        </p:sp>
        <p:sp>
          <p:nvSpPr>
            <p:cNvPr id="20" name="Freeform 19"/>
            <p:cNvSpPr>
              <a:spLocks/>
            </p:cNvSpPr>
            <p:nvPr/>
          </p:nvSpPr>
          <p:spPr bwMode="auto">
            <a:xfrm>
              <a:off x="5400" y="341"/>
              <a:ext cx="82" cy="5923"/>
            </a:xfrm>
            <a:custGeom>
              <a:avLst/>
              <a:gdLst/>
              <a:ahLst/>
              <a:cxnLst>
                <a:cxn ang="0">
                  <a:pos x="17143" y="0"/>
                </a:cxn>
                <a:cxn ang="0">
                  <a:pos x="0" y="0"/>
                </a:cxn>
                <a:cxn ang="0">
                  <a:pos x="17143" y="0"/>
                </a:cxn>
                <a:cxn ang="0">
                  <a:pos x="0" y="0"/>
                </a:cxn>
                <a:cxn ang="0">
                  <a:pos x="17143" y="0"/>
                </a:cxn>
                <a:cxn ang="0">
                  <a:pos x="17143" y="19936"/>
                </a:cxn>
              </a:cxnLst>
              <a:rect l="0" t="0" r="r" b="b"/>
              <a:pathLst>
                <a:path w="20000" h="20000">
                  <a:moveTo>
                    <a:pt x="17143" y="0"/>
                  </a:moveTo>
                  <a:lnTo>
                    <a:pt x="0" y="0"/>
                  </a:lnTo>
                  <a:lnTo>
                    <a:pt x="17143" y="0"/>
                  </a:lnTo>
                  <a:lnTo>
                    <a:pt x="0" y="0"/>
                  </a:lnTo>
                  <a:lnTo>
                    <a:pt x="17143" y="0"/>
                  </a:lnTo>
                  <a:lnTo>
                    <a:pt x="17143" y="19936"/>
                  </a:lnTo>
                </a:path>
              </a:pathLst>
            </a:custGeom>
            <a:noFill/>
            <a:ln w="3175" cap="flat">
              <a:solidFill>
                <a:srgbClr val="000000"/>
              </a:solidFill>
              <a:prstDash val="solid"/>
              <a:round/>
              <a:headEnd type="none" w="sm" len="lg"/>
              <a:tailEnd type="none" w="sm" len="lg"/>
            </a:ln>
            <a:effectLst/>
          </p:spPr>
          <p:txBody>
            <a:bodyPr/>
            <a:lstStyle/>
            <a:p>
              <a:endParaRPr lang="en-US"/>
            </a:p>
          </p:txBody>
        </p:sp>
        <p:sp>
          <p:nvSpPr>
            <p:cNvPr id="21" name="Freeform 20"/>
            <p:cNvSpPr>
              <a:spLocks/>
            </p:cNvSpPr>
            <p:nvPr/>
          </p:nvSpPr>
          <p:spPr bwMode="auto">
            <a:xfrm>
              <a:off x="5470" y="908"/>
              <a:ext cx="13829" cy="19"/>
            </a:xfrm>
            <a:custGeom>
              <a:avLst/>
              <a:gdLst/>
              <a:ahLst/>
              <a:cxnLst>
                <a:cxn ang="0">
                  <a:pos x="0" y="0"/>
                </a:cxn>
                <a:cxn ang="0">
                  <a:pos x="19983" y="0"/>
                </a:cxn>
              </a:cxnLst>
              <a:rect l="0" t="0" r="r" b="b"/>
              <a:pathLst>
                <a:path w="20000" h="20000">
                  <a:moveTo>
                    <a:pt x="0" y="0"/>
                  </a:moveTo>
                  <a:lnTo>
                    <a:pt x="19983" y="0"/>
                  </a:lnTo>
                </a:path>
              </a:pathLst>
            </a:custGeom>
            <a:noFill/>
            <a:ln w="3175" cap="flat">
              <a:solidFill>
                <a:srgbClr val="000000"/>
              </a:solidFill>
              <a:prstDash val="solid"/>
              <a:round/>
              <a:headEnd type="none" w="sm" len="lg"/>
              <a:tailEnd type="none" w="sm" len="lg"/>
            </a:ln>
            <a:effectLst/>
          </p:spPr>
          <p:txBody>
            <a:bodyPr/>
            <a:lstStyle/>
            <a:p>
              <a:endParaRPr lang="en-US"/>
            </a:p>
          </p:txBody>
        </p:sp>
        <p:sp>
          <p:nvSpPr>
            <p:cNvPr id="22" name="Freeform 21"/>
            <p:cNvSpPr>
              <a:spLocks/>
            </p:cNvSpPr>
            <p:nvPr/>
          </p:nvSpPr>
          <p:spPr bwMode="auto">
            <a:xfrm>
              <a:off x="631" y="908"/>
              <a:ext cx="4921" cy="5583"/>
            </a:xfrm>
            <a:custGeom>
              <a:avLst/>
              <a:gdLst/>
              <a:ahLst/>
              <a:cxnLst>
                <a:cxn ang="0">
                  <a:pos x="0" y="19932"/>
                </a:cxn>
                <a:cxn ang="0">
                  <a:pos x="19952" y="0"/>
                </a:cxn>
              </a:cxnLst>
              <a:rect l="0" t="0" r="r" b="b"/>
              <a:pathLst>
                <a:path w="20000" h="20000">
                  <a:moveTo>
                    <a:pt x="0" y="19932"/>
                  </a:moveTo>
                  <a:lnTo>
                    <a:pt x="19952" y="0"/>
                  </a:lnTo>
                </a:path>
              </a:pathLst>
            </a:custGeom>
            <a:noFill/>
            <a:ln w="3175" cap="flat">
              <a:solidFill>
                <a:srgbClr val="000000"/>
              </a:solidFill>
              <a:prstDash val="solid"/>
              <a:round/>
              <a:headEnd type="none" w="sm" len="lg"/>
              <a:tailEnd type="none" w="sm" len="lg"/>
            </a:ln>
            <a:effectLst/>
          </p:spPr>
          <p:txBody>
            <a:bodyPr/>
            <a:lstStyle/>
            <a:p>
              <a:endParaRPr lang="en-US"/>
            </a:p>
          </p:txBody>
        </p:sp>
      </p:grpSp>
      <p:sp>
        <p:nvSpPr>
          <p:cNvPr id="23" name="Line 20"/>
          <p:cNvSpPr>
            <a:spLocks noChangeShapeType="1"/>
          </p:cNvSpPr>
          <p:nvPr/>
        </p:nvSpPr>
        <p:spPr bwMode="auto">
          <a:xfrm>
            <a:off x="9813174" y="4814888"/>
            <a:ext cx="708025" cy="0"/>
          </a:xfrm>
          <a:prstGeom prst="line">
            <a:avLst/>
          </a:prstGeom>
          <a:noFill/>
          <a:ln w="9525">
            <a:solidFill>
              <a:schemeClr val="tx1"/>
            </a:solidFill>
            <a:round/>
            <a:headEnd/>
            <a:tailEnd/>
          </a:ln>
          <a:effectLst/>
        </p:spPr>
        <p:txBody>
          <a:bodyPr wrap="none" anchor="ctr"/>
          <a:lstStyle/>
          <a:p>
            <a:endParaRPr lang="en-US"/>
          </a:p>
        </p:txBody>
      </p:sp>
      <p:sp>
        <p:nvSpPr>
          <p:cNvPr id="24" name="Line 21"/>
          <p:cNvSpPr>
            <a:spLocks noChangeShapeType="1"/>
          </p:cNvSpPr>
          <p:nvPr/>
        </p:nvSpPr>
        <p:spPr bwMode="auto">
          <a:xfrm flipH="1">
            <a:off x="10521200" y="4814888"/>
            <a:ext cx="0" cy="457200"/>
          </a:xfrm>
          <a:prstGeom prst="line">
            <a:avLst/>
          </a:prstGeom>
          <a:noFill/>
          <a:ln w="9525">
            <a:solidFill>
              <a:schemeClr val="tx1"/>
            </a:solidFill>
            <a:round/>
            <a:headEnd/>
            <a:tailEnd type="triangle" w="med" len="med"/>
          </a:ln>
          <a:effectLst/>
        </p:spPr>
        <p:txBody>
          <a:bodyPr wrap="none" anchor="ctr"/>
          <a:lstStyle/>
          <a:p>
            <a:endParaRPr lang="en-US"/>
          </a:p>
        </p:txBody>
      </p:sp>
      <p:graphicFrame>
        <p:nvGraphicFramePr>
          <p:cNvPr id="25" name="Object 24"/>
          <p:cNvGraphicFramePr>
            <a:graphicFrameLocks noChangeAspect="1"/>
          </p:cNvGraphicFramePr>
          <p:nvPr>
            <p:extLst/>
          </p:nvPr>
        </p:nvGraphicFramePr>
        <p:xfrm>
          <a:off x="10275138" y="5546725"/>
          <a:ext cx="431800" cy="431800"/>
        </p:xfrm>
        <a:graphic>
          <a:graphicData uri="http://schemas.openxmlformats.org/presentationml/2006/ole">
            <mc:AlternateContent xmlns:mc="http://schemas.openxmlformats.org/markup-compatibility/2006">
              <mc:Choice xmlns:v="urn:schemas-microsoft-com:vml" Requires="v">
                <p:oleObj spid="_x0000_s1029" name="Document" r:id="rId3" imgW="433080" imgH="432720" progId="Word.Document.8">
                  <p:embed/>
                </p:oleObj>
              </mc:Choice>
              <mc:Fallback>
                <p:oleObj name="Document" r:id="rId3" imgW="433080" imgH="432720" progId="Word.Document.8">
                  <p:embed/>
                  <p:pic>
                    <p:nvPicPr>
                      <p:cNvPr id="25" name="Object 2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75138" y="5546725"/>
                        <a:ext cx="431800" cy="43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26" name="Group 25"/>
          <p:cNvGrpSpPr>
            <a:grpSpLocks/>
          </p:cNvGrpSpPr>
          <p:nvPr/>
        </p:nvGrpSpPr>
        <p:grpSpPr bwMode="auto">
          <a:xfrm>
            <a:off x="8212975" y="4564063"/>
            <a:ext cx="1673225" cy="457200"/>
            <a:chOff x="1408" y="2838"/>
            <a:chExt cx="1054" cy="288"/>
          </a:xfrm>
        </p:grpSpPr>
        <p:sp>
          <p:nvSpPr>
            <p:cNvPr id="27" name="Text Box 26"/>
            <p:cNvSpPr txBox="1">
              <a:spLocks noChangeArrowheads="1"/>
            </p:cNvSpPr>
            <p:nvPr/>
          </p:nvSpPr>
          <p:spPr bwMode="auto">
            <a:xfrm>
              <a:off x="1408" y="2838"/>
              <a:ext cx="1054" cy="288"/>
            </a:xfrm>
            <a:prstGeom prst="rect">
              <a:avLst/>
            </a:prstGeom>
            <a:noFill/>
            <a:ln w="9525">
              <a:noFill/>
              <a:miter lim="800000"/>
              <a:headEnd/>
              <a:tailEnd/>
            </a:ln>
            <a:effectLst/>
          </p:spPr>
          <p:txBody>
            <a:bodyPr>
              <a:spAutoFit/>
            </a:bodyPr>
            <a:lstStyle/>
            <a:p>
              <a:pPr algn="ctr"/>
              <a:r>
                <a:rPr lang="en-US" sz="2400" dirty="0" smtClean="0"/>
                <a:t>"java</a:t>
              </a:r>
              <a:r>
                <a:rPr lang="en-US" sz="2400" dirty="0"/>
                <a:t>"</a:t>
              </a:r>
            </a:p>
          </p:txBody>
        </p:sp>
        <p:sp>
          <p:nvSpPr>
            <p:cNvPr id="28" name="AutoShape 27"/>
            <p:cNvSpPr>
              <a:spLocks noChangeArrowheads="1"/>
            </p:cNvSpPr>
            <p:nvPr/>
          </p:nvSpPr>
          <p:spPr bwMode="auto">
            <a:xfrm>
              <a:off x="1500" y="2866"/>
              <a:ext cx="898" cy="247"/>
            </a:xfrm>
            <a:prstGeom prst="roundRect">
              <a:avLst>
                <a:gd name="adj" fmla="val 16667"/>
              </a:avLst>
            </a:prstGeom>
            <a:noFill/>
            <a:ln w="9525">
              <a:solidFill>
                <a:schemeClr val="tx1"/>
              </a:solidFill>
              <a:round/>
              <a:headEnd/>
              <a:tailEnd/>
            </a:ln>
            <a:effectLst/>
          </p:spPr>
          <p:txBody>
            <a:bodyPr wrap="none" anchor="ctr"/>
            <a:lstStyle/>
            <a:p>
              <a:endParaRPr lang="en-US"/>
            </a:p>
          </p:txBody>
        </p:sp>
      </p:grpSp>
      <p:grpSp>
        <p:nvGrpSpPr>
          <p:cNvPr id="29" name="Group 28"/>
          <p:cNvGrpSpPr>
            <a:grpSpLocks/>
          </p:cNvGrpSpPr>
          <p:nvPr/>
        </p:nvGrpSpPr>
        <p:grpSpPr bwMode="auto">
          <a:xfrm>
            <a:off x="8212975" y="5345113"/>
            <a:ext cx="1673225" cy="457200"/>
            <a:chOff x="1408" y="2838"/>
            <a:chExt cx="1054" cy="288"/>
          </a:xfrm>
        </p:grpSpPr>
        <p:sp>
          <p:nvSpPr>
            <p:cNvPr id="30" name="Text Box 29"/>
            <p:cNvSpPr txBox="1">
              <a:spLocks noChangeArrowheads="1"/>
            </p:cNvSpPr>
            <p:nvPr/>
          </p:nvSpPr>
          <p:spPr bwMode="auto">
            <a:xfrm>
              <a:off x="1408" y="2838"/>
              <a:ext cx="1054" cy="288"/>
            </a:xfrm>
            <a:prstGeom prst="rect">
              <a:avLst/>
            </a:prstGeom>
            <a:noFill/>
            <a:ln w="9525">
              <a:noFill/>
              <a:miter lim="800000"/>
              <a:headEnd/>
              <a:tailEnd/>
            </a:ln>
            <a:effectLst/>
          </p:spPr>
          <p:txBody>
            <a:bodyPr>
              <a:spAutoFit/>
            </a:bodyPr>
            <a:lstStyle/>
            <a:p>
              <a:pPr algn="ctr"/>
              <a:r>
                <a:rPr lang="en-US" sz="2400" dirty="0" smtClean="0"/>
                <a:t>"Java</a:t>
              </a:r>
              <a:r>
                <a:rPr lang="en-US" sz="2400" dirty="0"/>
                <a:t>"</a:t>
              </a:r>
            </a:p>
          </p:txBody>
        </p:sp>
        <p:sp>
          <p:nvSpPr>
            <p:cNvPr id="31" name="AutoShape 30"/>
            <p:cNvSpPr>
              <a:spLocks noChangeArrowheads="1"/>
            </p:cNvSpPr>
            <p:nvPr/>
          </p:nvSpPr>
          <p:spPr bwMode="auto">
            <a:xfrm>
              <a:off x="1500" y="2866"/>
              <a:ext cx="898" cy="247"/>
            </a:xfrm>
            <a:prstGeom prst="roundRect">
              <a:avLst>
                <a:gd name="adj" fmla="val 16667"/>
              </a:avLst>
            </a:prstGeom>
            <a:noFill/>
            <a:ln w="9525">
              <a:solidFill>
                <a:schemeClr val="tx1"/>
              </a:solidFill>
              <a:round/>
              <a:headEnd/>
              <a:tailEnd/>
            </a:ln>
            <a:effectLst/>
          </p:spPr>
          <p:txBody>
            <a:bodyPr wrap="none" anchor="ctr"/>
            <a:lstStyle/>
            <a:p>
              <a:endParaRPr lang="en-US"/>
            </a:p>
          </p:txBody>
        </p:sp>
      </p:grpSp>
      <p:sp>
        <p:nvSpPr>
          <p:cNvPr id="32" name="Content Placeholder 2"/>
          <p:cNvSpPr txBox="1">
            <a:spLocks/>
          </p:cNvSpPr>
          <p:nvPr/>
        </p:nvSpPr>
        <p:spPr>
          <a:xfrm>
            <a:off x="228600" y="1371600"/>
            <a:ext cx="5337694" cy="1600200"/>
          </a:xfrm>
          <a:prstGeom prst="rect">
            <a:avLst/>
          </a:prstGeom>
        </p:spPr>
        <p:txBody>
          <a:bodyPr vert="horz" lIns="91440" tIns="45720" rIns="91440" bIns="45720" rtlCol="0">
            <a:normAutofit/>
          </a:bodyPr>
          <a:lstStyle/>
          <a:p>
            <a:pPr marL="342900" lvl="0" indent="-342900" algn="just">
              <a:lnSpc>
                <a:spcPct val="90000"/>
              </a:lnSpc>
              <a:spcBef>
                <a:spcPct val="20000"/>
              </a:spcBef>
              <a:defRPr/>
            </a:pPr>
            <a:r>
              <a:rPr lang="en-US" sz="2400" b="1" dirty="0" smtClean="0">
                <a:latin typeface="+mj-lt"/>
                <a:ea typeface="Times New Roman" panose="02020603050405020304" pitchFamily="18" charset="0"/>
                <a:cs typeface="Times New Roman" panose="02020603050405020304" pitchFamily="18" charset="0"/>
              </a:rPr>
              <a:t>Convenient </a:t>
            </a:r>
            <a:r>
              <a:rPr lang="en-US" sz="2400" dirty="0" smtClean="0">
                <a:latin typeface="+mj-lt"/>
                <a:ea typeface="Times New Roman" panose="02020603050405020304" pitchFamily="18" charset="0"/>
                <a:cs typeface="Times New Roman" panose="02020603050405020304" pitchFamily="18" charset="0"/>
              </a:rPr>
              <a:t>— Immutable objects are convenient because several references can point to the same object safely.</a:t>
            </a:r>
            <a:endParaRPr kumimoji="0" lang="en-US" sz="2400" b="0" i="0" u="none" strike="noStrike" kern="1200" cap="none" spc="0" normalizeH="0" baseline="0" noProof="0" dirty="0" smtClean="0">
              <a:ln>
                <a:noFill/>
              </a:ln>
              <a:solidFill>
                <a:schemeClr val="tx1"/>
              </a:solidFill>
              <a:effectLst/>
              <a:uLnTx/>
              <a:uFillTx/>
              <a:latin typeface="+mj-lt"/>
              <a:ea typeface="Times New Roman" panose="02020603050405020304" pitchFamily="18" charset="0"/>
              <a:cs typeface="Times New Roman" panose="02020603050405020304" pitchFamily="18" charset="0"/>
            </a:endParaRPr>
          </a:p>
        </p:txBody>
      </p:sp>
      <p:sp>
        <p:nvSpPr>
          <p:cNvPr id="33" name="TextBox 32"/>
          <p:cNvSpPr txBox="1"/>
          <p:nvPr/>
        </p:nvSpPr>
        <p:spPr>
          <a:xfrm>
            <a:off x="190499" y="2956679"/>
            <a:ext cx="5375795" cy="2862322"/>
          </a:xfrm>
          <a:prstGeom prst="rect">
            <a:avLst/>
          </a:prstGeom>
          <a:noFill/>
          <a:ln w="19050">
            <a:solidFill>
              <a:schemeClr val="accent1"/>
            </a:solidFill>
            <a:prstDash val="dash"/>
          </a:ln>
        </p:spPr>
        <p:txBody>
          <a:bodyPr wrap="square" rtlCol="0">
            <a:spAutoFit/>
          </a:bodyPr>
          <a:lstStyle/>
          <a:p>
            <a:r>
              <a:rPr lang="en-US" dirty="0" smtClean="0">
                <a:solidFill>
                  <a:srgbClr val="000000"/>
                </a:solidFill>
                <a:latin typeface="Consolas"/>
              </a:rPr>
              <a:t>String </a:t>
            </a:r>
            <a:r>
              <a:rPr lang="en-US" dirty="0" smtClean="0">
                <a:solidFill>
                  <a:srgbClr val="6A3E3E"/>
                </a:solidFill>
                <a:latin typeface="Consolas"/>
              </a:rPr>
              <a:t>name</a:t>
            </a:r>
            <a:r>
              <a:rPr lang="en-US" dirty="0" smtClean="0">
                <a:solidFill>
                  <a:srgbClr val="000000"/>
                </a:solidFill>
                <a:latin typeface="Consolas"/>
              </a:rPr>
              <a:t>=</a:t>
            </a:r>
            <a:r>
              <a:rPr lang="en-US" dirty="0" smtClean="0">
                <a:solidFill>
                  <a:srgbClr val="2A00FF"/>
                </a:solidFill>
                <a:latin typeface="Consolas"/>
              </a:rPr>
              <a:t>"DIET - Rajkot"</a:t>
            </a:r>
            <a:r>
              <a:rPr lang="en-US" dirty="0" smtClean="0">
                <a:solidFill>
                  <a:srgbClr val="000000"/>
                </a:solidFill>
                <a:latin typeface="Consolas"/>
              </a:rPr>
              <a:t>;</a:t>
            </a:r>
          </a:p>
          <a:p>
            <a:r>
              <a:rPr lang="en-US" i="1" dirty="0" err="1" smtClean="0">
                <a:solidFill>
                  <a:srgbClr val="000000"/>
                </a:solidFill>
                <a:latin typeface="Consolas"/>
              </a:rPr>
              <a:t>foo</a:t>
            </a:r>
            <a:r>
              <a:rPr lang="en-US" i="1" dirty="0" smtClean="0">
                <a:solidFill>
                  <a:srgbClr val="000000"/>
                </a:solidFill>
                <a:latin typeface="Consolas"/>
              </a:rPr>
              <a:t>(</a:t>
            </a:r>
            <a:r>
              <a:rPr lang="en-US" i="1" dirty="0" smtClean="0">
                <a:solidFill>
                  <a:srgbClr val="6A3E3E"/>
                </a:solidFill>
                <a:latin typeface="Consolas"/>
              </a:rPr>
              <a:t>name</a:t>
            </a:r>
            <a:r>
              <a:rPr lang="en-US" i="1" dirty="0" smtClean="0">
                <a:solidFill>
                  <a:srgbClr val="000000"/>
                </a:solidFill>
                <a:latin typeface="Consolas"/>
              </a:rPr>
              <a:t>);</a:t>
            </a:r>
          </a:p>
          <a:p>
            <a:r>
              <a:rPr lang="en-IN" dirty="0" smtClean="0">
                <a:solidFill>
                  <a:srgbClr val="3F7F5F"/>
                </a:solidFill>
                <a:latin typeface="Consolas"/>
              </a:rPr>
              <a:t>//Some operations on String </a:t>
            </a:r>
            <a:r>
              <a:rPr lang="en-IN" b="1" dirty="0" smtClean="0">
                <a:solidFill>
                  <a:srgbClr val="3F7F5F"/>
                </a:solidFill>
                <a:latin typeface="Consolas"/>
              </a:rPr>
              <a:t>name</a:t>
            </a:r>
            <a:endParaRPr lang="en-IN" dirty="0" smtClean="0">
              <a:solidFill>
                <a:srgbClr val="3F7F5F"/>
              </a:solidFill>
              <a:latin typeface="Consolas"/>
            </a:endParaRPr>
          </a:p>
          <a:p>
            <a:r>
              <a:rPr lang="en-US" dirty="0" err="1" smtClean="0">
                <a:solidFill>
                  <a:srgbClr val="6A3E3E"/>
                </a:solidFill>
                <a:latin typeface="Consolas"/>
              </a:rPr>
              <a:t>name</a:t>
            </a:r>
            <a:r>
              <a:rPr lang="en-US" dirty="0" err="1" smtClean="0">
                <a:latin typeface="Consolas"/>
              </a:rPr>
              <a:t>.substring</a:t>
            </a:r>
            <a:r>
              <a:rPr lang="en-US" dirty="0" smtClean="0">
                <a:latin typeface="Consolas"/>
              </a:rPr>
              <a:t>(7,13);</a:t>
            </a:r>
            <a:endParaRPr lang="en-US" i="1" dirty="0" smtClean="0">
              <a:latin typeface="Consolas"/>
            </a:endParaRPr>
          </a:p>
          <a:p>
            <a:r>
              <a:rPr lang="en-US" i="1" dirty="0" smtClean="0">
                <a:solidFill>
                  <a:srgbClr val="000000"/>
                </a:solidFill>
                <a:latin typeface="Consolas"/>
              </a:rPr>
              <a:t>bar(</a:t>
            </a:r>
            <a:r>
              <a:rPr lang="en-US" i="1" dirty="0" smtClean="0">
                <a:solidFill>
                  <a:srgbClr val="6A3E3E"/>
                </a:solidFill>
                <a:latin typeface="Consolas"/>
              </a:rPr>
              <a:t>name</a:t>
            </a:r>
            <a:r>
              <a:rPr lang="en-US" i="1" dirty="0" smtClean="0">
                <a:solidFill>
                  <a:srgbClr val="000000"/>
                </a:solidFill>
                <a:latin typeface="Consolas"/>
              </a:rPr>
              <a:t>); </a:t>
            </a:r>
          </a:p>
          <a:p>
            <a:r>
              <a:rPr lang="en-US" dirty="0" smtClean="0">
                <a:solidFill>
                  <a:srgbClr val="3F7F5F"/>
                </a:solidFill>
                <a:latin typeface="Consolas"/>
              </a:rPr>
              <a:t>/* we will be sure that the value of name will be same for </a:t>
            </a:r>
            <a:r>
              <a:rPr lang="en-US" dirty="0" err="1" smtClean="0">
                <a:solidFill>
                  <a:srgbClr val="3F7F5F"/>
                </a:solidFill>
                <a:latin typeface="Consolas"/>
              </a:rPr>
              <a:t>foo</a:t>
            </a:r>
            <a:r>
              <a:rPr lang="en-US" dirty="0" smtClean="0">
                <a:solidFill>
                  <a:srgbClr val="3F7F5F"/>
                </a:solidFill>
                <a:latin typeface="Consolas"/>
              </a:rPr>
              <a:t>() as well as bar() as String is </a:t>
            </a:r>
            <a:r>
              <a:rPr lang="en-US" b="1" dirty="0" smtClean="0">
                <a:solidFill>
                  <a:srgbClr val="3F7F5F"/>
                </a:solidFill>
                <a:latin typeface="Consolas"/>
              </a:rPr>
              <a:t>immutable</a:t>
            </a:r>
            <a:r>
              <a:rPr lang="en-US" dirty="0" smtClean="0">
                <a:solidFill>
                  <a:srgbClr val="3F7F5F"/>
                </a:solidFill>
                <a:latin typeface="Consolas"/>
              </a:rPr>
              <a:t> its value will be same for both the functions.</a:t>
            </a:r>
          </a:p>
          <a:p>
            <a:r>
              <a:rPr lang="en-US" dirty="0" smtClean="0">
                <a:solidFill>
                  <a:srgbClr val="3F7F5F"/>
                </a:solidFill>
                <a:latin typeface="Consolas"/>
              </a:rPr>
              <a:t> */	</a:t>
            </a:r>
            <a:endParaRPr lang="en-US" dirty="0" smtClean="0">
              <a:solidFill>
                <a:srgbClr val="000000"/>
              </a:solidFill>
              <a:latin typeface="Consolas"/>
            </a:endParaRPr>
          </a:p>
        </p:txBody>
      </p:sp>
      <p:cxnSp>
        <p:nvCxnSpPr>
          <p:cNvPr id="34" name="Straight Arrow Connector 33"/>
          <p:cNvCxnSpPr>
            <a:stCxn id="9" idx="3"/>
            <a:endCxn id="28" idx="1"/>
          </p:cNvCxnSpPr>
          <p:nvPr/>
        </p:nvCxnSpPr>
        <p:spPr>
          <a:xfrm flipV="1">
            <a:off x="7325563" y="4804570"/>
            <a:ext cx="1033462" cy="793"/>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39280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2">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5"/>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3"/>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4"/>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5"/>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14"/>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3"/>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6" grpId="0" build="p"/>
      <p:bldP spid="7" grpId="0" build="p"/>
      <p:bldP spid="8" grpId="0" animBg="1"/>
      <p:bldP spid="9" grpId="0" animBg="1"/>
      <p:bldP spid="13" grpId="0" animBg="1"/>
      <p:bldP spid="14" grpId="0" animBg="1"/>
      <p:bldP spid="23" grpId="0" animBg="1"/>
      <p:bldP spid="24" grpId="0" animBg="1"/>
      <p:bldP spid="32" grpId="0" build="p"/>
      <p:bldP spid="33"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String Methods — </a:t>
            </a:r>
            <a:r>
              <a:rPr lang="en-US" dirty="0">
                <a:solidFill>
                  <a:schemeClr val="tx1"/>
                </a:solidFill>
              </a:rPr>
              <a:t>length</a:t>
            </a:r>
            <a:r>
              <a:rPr lang="en-US" dirty="0"/>
              <a:t>, </a:t>
            </a:r>
            <a:r>
              <a:rPr lang="en-US" dirty="0" err="1">
                <a:solidFill>
                  <a:schemeClr val="tx1"/>
                </a:solidFill>
              </a:rPr>
              <a:t>charAt</a:t>
            </a:r>
            <a:endParaRPr lang="en-US" dirty="0"/>
          </a:p>
        </p:txBody>
      </p:sp>
      <p:sp>
        <p:nvSpPr>
          <p:cNvPr id="6" name="Rectangle 4"/>
          <p:cNvSpPr>
            <a:spLocks noGrp="1" noChangeArrowheads="1"/>
          </p:cNvSpPr>
          <p:nvPr>
            <p:ph idx="1"/>
          </p:nvPr>
        </p:nvSpPr>
        <p:spPr>
          <a:xfrm>
            <a:off x="304800" y="1266825"/>
            <a:ext cx="2178050" cy="552450"/>
          </a:xfrm>
          <a:noFill/>
          <a:ln/>
        </p:spPr>
        <p:txBody>
          <a:bodyPr>
            <a:normAutofit/>
          </a:bodyPr>
          <a:lstStyle/>
          <a:p>
            <a:pPr marL="342900" indent="-342900">
              <a:buFont typeface="Wingdings" pitchFamily="2" charset="2"/>
              <a:buNone/>
            </a:pPr>
            <a:r>
              <a:rPr lang="en-US" sz="2400" dirty="0" err="1">
                <a:latin typeface="Cambria" pitchFamily="18" charset="0"/>
                <a:ea typeface="Cambria" pitchFamily="18" charset="0"/>
              </a:rPr>
              <a:t>int</a:t>
            </a:r>
            <a:r>
              <a:rPr lang="en-US" sz="2400" dirty="0">
                <a:latin typeface="Cambria" pitchFamily="18" charset="0"/>
                <a:ea typeface="Cambria" pitchFamily="18" charset="0"/>
              </a:rPr>
              <a:t> </a:t>
            </a:r>
            <a:r>
              <a:rPr lang="en-US" sz="2400" b="1" dirty="0">
                <a:latin typeface="Cambria" pitchFamily="18" charset="0"/>
                <a:ea typeface="Cambria" pitchFamily="18" charset="0"/>
              </a:rPr>
              <a:t>length</a:t>
            </a:r>
            <a:r>
              <a:rPr lang="en-US" sz="2400" dirty="0" smtClean="0">
                <a:latin typeface="Cambria" pitchFamily="18" charset="0"/>
                <a:ea typeface="Cambria" pitchFamily="18" charset="0"/>
              </a:rPr>
              <a:t>();</a:t>
            </a:r>
          </a:p>
        </p:txBody>
      </p:sp>
      <p:sp>
        <p:nvSpPr>
          <p:cNvPr id="7" name="Rectangle 5"/>
          <p:cNvSpPr>
            <a:spLocks noChangeArrowheads="1"/>
          </p:cNvSpPr>
          <p:nvPr/>
        </p:nvSpPr>
        <p:spPr bwMode="auto">
          <a:xfrm>
            <a:off x="2438400" y="1295400"/>
            <a:ext cx="6400801" cy="609600"/>
          </a:xfrm>
          <a:prstGeom prst="rect">
            <a:avLst/>
          </a:prstGeom>
          <a:noFill/>
          <a:ln w="9525">
            <a:noFill/>
            <a:miter lim="800000"/>
            <a:headEnd/>
            <a:tailEnd/>
          </a:ln>
        </p:spPr>
        <p:txBody>
          <a:bodyPr/>
          <a:lstStyle/>
          <a:p>
            <a:pPr marL="342900" indent="-342900" eaLnBrk="1" hangingPunct="1">
              <a:spcBef>
                <a:spcPct val="0"/>
              </a:spcBef>
              <a:buClr>
                <a:schemeClr val="accent1"/>
              </a:buClr>
              <a:buSzPct val="70000"/>
              <a:buFont typeface="Wingdings" pitchFamily="2" charset="2"/>
              <a:buChar char="n"/>
            </a:pPr>
            <a:r>
              <a:rPr lang="en-US" sz="2400" dirty="0"/>
              <a:t>Returns the number of characters in the </a:t>
            </a:r>
            <a:r>
              <a:rPr lang="en-US" sz="2400" dirty="0" smtClean="0"/>
              <a:t>string</a:t>
            </a:r>
          </a:p>
        </p:txBody>
      </p:sp>
      <p:sp>
        <p:nvSpPr>
          <p:cNvPr id="8" name="Text Box 6"/>
          <p:cNvSpPr txBox="1">
            <a:spLocks noChangeArrowheads="1"/>
          </p:cNvSpPr>
          <p:nvPr/>
        </p:nvSpPr>
        <p:spPr bwMode="auto">
          <a:xfrm>
            <a:off x="6369050" y="5219700"/>
            <a:ext cx="1111250" cy="461665"/>
          </a:xfrm>
          <a:prstGeom prst="rect">
            <a:avLst/>
          </a:prstGeom>
          <a:noFill/>
          <a:ln w="9525">
            <a:noFill/>
            <a:miter lim="800000"/>
            <a:headEnd/>
            <a:tailEnd/>
          </a:ln>
          <a:effectLst/>
        </p:spPr>
        <p:txBody>
          <a:bodyPr>
            <a:spAutoFit/>
          </a:bodyPr>
          <a:lstStyle/>
          <a:p>
            <a:r>
              <a:rPr lang="en-US" sz="2400" dirty="0" smtClean="0"/>
              <a:t>'n</a:t>
            </a:r>
            <a:r>
              <a:rPr lang="en-US" sz="2400" dirty="0"/>
              <a:t>'</a:t>
            </a:r>
          </a:p>
        </p:txBody>
      </p:sp>
      <p:sp>
        <p:nvSpPr>
          <p:cNvPr id="9" name="Text Box 8"/>
          <p:cNvSpPr txBox="1">
            <a:spLocks noChangeArrowheads="1"/>
          </p:cNvSpPr>
          <p:nvPr/>
        </p:nvSpPr>
        <p:spPr bwMode="auto">
          <a:xfrm>
            <a:off x="5940425" y="4724400"/>
            <a:ext cx="1447800" cy="457200"/>
          </a:xfrm>
          <a:prstGeom prst="rect">
            <a:avLst/>
          </a:prstGeom>
          <a:noFill/>
          <a:ln w="9525">
            <a:noFill/>
            <a:miter lim="800000"/>
            <a:headEnd/>
            <a:tailEnd/>
          </a:ln>
          <a:effectLst/>
        </p:spPr>
        <p:txBody>
          <a:bodyPr>
            <a:spAutoFit/>
          </a:bodyPr>
          <a:lstStyle/>
          <a:p>
            <a:pPr algn="ctr"/>
            <a:r>
              <a:rPr lang="en-US" sz="2400" dirty="0">
                <a:solidFill>
                  <a:schemeClr val="tx2"/>
                </a:solidFill>
              </a:rPr>
              <a:t>Returns:</a:t>
            </a:r>
          </a:p>
        </p:txBody>
      </p:sp>
      <p:sp>
        <p:nvSpPr>
          <p:cNvPr id="10" name="Line 10"/>
          <p:cNvSpPr>
            <a:spLocks noChangeShapeType="1"/>
          </p:cNvSpPr>
          <p:nvPr/>
        </p:nvSpPr>
        <p:spPr bwMode="auto">
          <a:xfrm>
            <a:off x="4191000" y="5480050"/>
            <a:ext cx="1927225" cy="0"/>
          </a:xfrm>
          <a:prstGeom prst="line">
            <a:avLst/>
          </a:prstGeom>
          <a:noFill/>
          <a:ln w="9525">
            <a:solidFill>
              <a:srgbClr val="FF0000"/>
            </a:solidFill>
            <a:round/>
            <a:headEnd/>
            <a:tailEnd type="triangle" w="med" len="med"/>
          </a:ln>
          <a:effectLst/>
        </p:spPr>
        <p:txBody>
          <a:bodyPr wrap="none" anchor="ctr"/>
          <a:lstStyle/>
          <a:p>
            <a:endParaRPr lang="en-US"/>
          </a:p>
        </p:txBody>
      </p:sp>
      <p:sp>
        <p:nvSpPr>
          <p:cNvPr id="11" name="Text Box 11"/>
          <p:cNvSpPr txBox="1">
            <a:spLocks noChangeArrowheads="1"/>
          </p:cNvSpPr>
          <p:nvPr/>
        </p:nvSpPr>
        <p:spPr bwMode="auto">
          <a:xfrm>
            <a:off x="914400" y="4164012"/>
            <a:ext cx="7696200" cy="461665"/>
          </a:xfrm>
          <a:prstGeom prst="rect">
            <a:avLst/>
          </a:prstGeom>
          <a:solidFill>
            <a:schemeClr val="accent6">
              <a:lumMod val="20000"/>
              <a:lumOff val="80000"/>
            </a:schemeClr>
          </a:solidFill>
          <a:ln w="9525">
            <a:noFill/>
            <a:miter lim="800000"/>
            <a:headEnd/>
            <a:tailEnd/>
          </a:ln>
          <a:effectLst/>
        </p:spPr>
        <p:txBody>
          <a:bodyPr wrap="square">
            <a:spAutoFit/>
          </a:bodyPr>
          <a:lstStyle/>
          <a:p>
            <a:r>
              <a:rPr lang="en-US" sz="2400" dirty="0"/>
              <a:t>Character positions in strings </a:t>
            </a:r>
            <a:r>
              <a:rPr lang="en-US" sz="2400" dirty="0" smtClean="0"/>
              <a:t>starts from</a:t>
            </a:r>
            <a:r>
              <a:rPr lang="en-US" sz="2400" b="1" dirty="0" smtClean="0"/>
              <a:t> </a:t>
            </a:r>
            <a:r>
              <a:rPr lang="en-US" sz="2400" b="1" dirty="0"/>
              <a:t>0</a:t>
            </a:r>
            <a:r>
              <a:rPr lang="en-US" sz="2400" dirty="0"/>
              <a:t> – just like arrays.</a:t>
            </a:r>
          </a:p>
        </p:txBody>
      </p:sp>
      <p:sp>
        <p:nvSpPr>
          <p:cNvPr id="12" name="Line 12"/>
          <p:cNvSpPr>
            <a:spLocks noChangeShapeType="1"/>
          </p:cNvSpPr>
          <p:nvPr/>
        </p:nvSpPr>
        <p:spPr bwMode="auto">
          <a:xfrm flipV="1">
            <a:off x="1828800" y="3787775"/>
            <a:ext cx="0" cy="374650"/>
          </a:xfrm>
          <a:prstGeom prst="line">
            <a:avLst/>
          </a:prstGeom>
          <a:noFill/>
          <a:ln w="9525">
            <a:solidFill>
              <a:srgbClr val="FF0000"/>
            </a:solidFill>
            <a:round/>
            <a:headEnd/>
            <a:tailEnd type="stealth" w="med" len="med"/>
          </a:ln>
          <a:effectLst/>
        </p:spPr>
        <p:txBody>
          <a:bodyPr wrap="none" anchor="ctr"/>
          <a:lstStyle/>
          <a:p>
            <a:endParaRPr lang="en-US"/>
          </a:p>
        </p:txBody>
      </p:sp>
      <p:sp>
        <p:nvSpPr>
          <p:cNvPr id="13" name="TextBox 12"/>
          <p:cNvSpPr txBox="1"/>
          <p:nvPr/>
        </p:nvSpPr>
        <p:spPr>
          <a:xfrm>
            <a:off x="1219200" y="5319494"/>
            <a:ext cx="4343400" cy="369332"/>
          </a:xfrm>
          <a:prstGeom prst="rect">
            <a:avLst/>
          </a:prstGeom>
          <a:noFill/>
          <a:ln w="19050">
            <a:solidFill>
              <a:schemeClr val="accent1"/>
            </a:solidFill>
            <a:prstDash val="dash"/>
          </a:ln>
        </p:spPr>
        <p:txBody>
          <a:bodyPr wrap="square" rtlCol="0">
            <a:spAutoFit/>
          </a:bodyPr>
          <a:lstStyle/>
          <a:p>
            <a:r>
              <a:rPr lang="en-US" dirty="0" smtClean="0">
                <a:solidFill>
                  <a:srgbClr val="2A00FF"/>
                </a:solidFill>
                <a:latin typeface="Consolas"/>
              </a:rPr>
              <a:t>"</a:t>
            </a:r>
            <a:r>
              <a:rPr lang="en-US" dirty="0" err="1" smtClean="0">
                <a:solidFill>
                  <a:srgbClr val="2A00FF"/>
                </a:solidFill>
                <a:latin typeface="Consolas"/>
              </a:rPr>
              <a:t>Window"</a:t>
            </a:r>
            <a:r>
              <a:rPr lang="en-US" dirty="0" err="1" smtClean="0">
                <a:solidFill>
                  <a:srgbClr val="000000"/>
                </a:solidFill>
                <a:latin typeface="Consolas"/>
              </a:rPr>
              <a:t>.charAt</a:t>
            </a:r>
            <a:r>
              <a:rPr lang="en-US" dirty="0" smtClean="0">
                <a:solidFill>
                  <a:srgbClr val="000000"/>
                </a:solidFill>
                <a:latin typeface="Consolas"/>
              </a:rPr>
              <a:t> (2);</a:t>
            </a:r>
            <a:endParaRPr lang="en-US" dirty="0">
              <a:solidFill>
                <a:srgbClr val="000000"/>
              </a:solidFill>
              <a:latin typeface="Consolas"/>
            </a:endParaRPr>
          </a:p>
        </p:txBody>
      </p:sp>
      <p:sp>
        <p:nvSpPr>
          <p:cNvPr id="14" name="Rectangle 4"/>
          <p:cNvSpPr txBox="1">
            <a:spLocks noChangeArrowheads="1"/>
          </p:cNvSpPr>
          <p:nvPr/>
        </p:nvSpPr>
        <p:spPr>
          <a:xfrm>
            <a:off x="304800" y="3200400"/>
            <a:ext cx="2178050" cy="552450"/>
          </a:xfrm>
          <a:prstGeom prst="rect">
            <a:avLst/>
          </a:prstGeom>
          <a:noFill/>
          <a:ln/>
        </p:spPr>
        <p:txBody>
          <a:bodyPr vert="horz" lIns="91440" tIns="45720" rIns="91440" bIns="45720" rtlCol="0">
            <a:normAutofit/>
          </a:bodyPr>
          <a:lstStyle/>
          <a:p>
            <a:pPr marL="342900" marR="0" lvl="0" indent="-342900" algn="l" defTabSz="914400" rtl="0" eaLnBrk="1" fontAlgn="auto" latinLnBrk="0" hangingPunct="1">
              <a:lnSpc>
                <a:spcPct val="114000"/>
              </a:lnSpc>
              <a:spcBef>
                <a:spcPct val="20000"/>
              </a:spcBef>
              <a:spcAft>
                <a:spcPts val="0"/>
              </a:spcAft>
              <a:buClrTx/>
              <a:buSzTx/>
              <a:buFont typeface="Wingdings" pitchFamily="2" charset="2"/>
              <a:buNone/>
              <a:tabLst/>
              <a:defRPr/>
            </a:pPr>
            <a:r>
              <a:rPr kumimoji="0" lang="en-US" sz="2400" b="0" i="0" u="none" strike="noStrike" kern="1200" cap="none" spc="0" normalizeH="0" baseline="0" noProof="0" dirty="0" err="1" smtClean="0">
                <a:ln>
                  <a:noFill/>
                </a:ln>
                <a:solidFill>
                  <a:schemeClr val="tx1"/>
                </a:solidFill>
                <a:effectLst/>
                <a:uLnTx/>
                <a:uFillTx/>
                <a:latin typeface="Cambria" pitchFamily="18" charset="0"/>
                <a:ea typeface="Cambria" pitchFamily="18" charset="0"/>
                <a:cs typeface="Times New Roman" panose="02020603050405020304" pitchFamily="18" charset="0"/>
              </a:rPr>
              <a:t>int</a:t>
            </a:r>
            <a:r>
              <a:rPr kumimoji="0" lang="en-US" sz="2400" b="0" i="0" u="none" strike="noStrike" kern="1200" cap="none" spc="0" normalizeH="0" baseline="0" noProof="0" dirty="0" smtClean="0">
                <a:ln>
                  <a:noFill/>
                </a:ln>
                <a:solidFill>
                  <a:schemeClr val="tx1"/>
                </a:solidFill>
                <a:effectLst/>
                <a:uLnTx/>
                <a:uFillTx/>
                <a:latin typeface="Cambria" pitchFamily="18" charset="0"/>
                <a:ea typeface="Cambria" pitchFamily="18" charset="0"/>
                <a:cs typeface="Times New Roman" panose="02020603050405020304" pitchFamily="18" charset="0"/>
              </a:rPr>
              <a:t> </a:t>
            </a:r>
            <a:r>
              <a:rPr kumimoji="0" lang="en-US" sz="2400" b="1" i="0" u="none" strike="noStrike" kern="1200" cap="none" spc="0" normalizeH="0" baseline="0" noProof="0" dirty="0" err="1" smtClean="0">
                <a:ln>
                  <a:noFill/>
                </a:ln>
                <a:solidFill>
                  <a:schemeClr val="tx1"/>
                </a:solidFill>
                <a:effectLst/>
                <a:uLnTx/>
                <a:uFillTx/>
                <a:latin typeface="Cambria" pitchFamily="18" charset="0"/>
                <a:ea typeface="Cambria" pitchFamily="18" charset="0"/>
                <a:cs typeface="Times New Roman" panose="02020603050405020304" pitchFamily="18" charset="0"/>
              </a:rPr>
              <a:t>charAt</a:t>
            </a:r>
            <a:r>
              <a:rPr kumimoji="0" lang="en-US" sz="2400" i="0" u="none" strike="noStrike" kern="1200" cap="none" spc="0" normalizeH="0" baseline="0" noProof="0" dirty="0" smtClean="0">
                <a:ln>
                  <a:noFill/>
                </a:ln>
                <a:solidFill>
                  <a:schemeClr val="tx1"/>
                </a:solidFill>
                <a:effectLst/>
                <a:uLnTx/>
                <a:uFillTx/>
                <a:latin typeface="Cambria" pitchFamily="18" charset="0"/>
                <a:ea typeface="Cambria" pitchFamily="18" charset="0"/>
                <a:cs typeface="Times New Roman" panose="02020603050405020304" pitchFamily="18" charset="0"/>
              </a:rPr>
              <a:t>(</a:t>
            </a:r>
            <a:r>
              <a:rPr kumimoji="0" lang="en-US" sz="2400" i="0" u="none" strike="noStrike" kern="1200" cap="none" spc="0" normalizeH="0" baseline="0" noProof="0" dirty="0" err="1" smtClean="0">
                <a:ln>
                  <a:noFill/>
                </a:ln>
                <a:solidFill>
                  <a:schemeClr val="tx1"/>
                </a:solidFill>
                <a:effectLst/>
                <a:uLnTx/>
                <a:uFillTx/>
                <a:latin typeface="Cambria" pitchFamily="18" charset="0"/>
                <a:ea typeface="Cambria" pitchFamily="18" charset="0"/>
                <a:cs typeface="Times New Roman" panose="02020603050405020304" pitchFamily="18" charset="0"/>
              </a:rPr>
              <a:t>i</a:t>
            </a:r>
            <a:r>
              <a:rPr kumimoji="0" lang="en-US" sz="2400" b="0" i="0" u="none" strike="noStrike" kern="1200" cap="none" spc="0" normalizeH="0" baseline="0" noProof="0" dirty="0" smtClean="0">
                <a:ln>
                  <a:noFill/>
                </a:ln>
                <a:solidFill>
                  <a:schemeClr val="tx1"/>
                </a:solidFill>
                <a:effectLst/>
                <a:uLnTx/>
                <a:uFillTx/>
                <a:latin typeface="Cambria" pitchFamily="18" charset="0"/>
                <a:ea typeface="Cambria" pitchFamily="18" charset="0"/>
                <a:cs typeface="Times New Roman" panose="02020603050405020304" pitchFamily="18" charset="0"/>
              </a:rPr>
              <a:t>);</a:t>
            </a:r>
          </a:p>
        </p:txBody>
      </p:sp>
      <p:sp>
        <p:nvSpPr>
          <p:cNvPr id="15" name="Rectangle 5"/>
          <p:cNvSpPr>
            <a:spLocks noChangeArrowheads="1"/>
          </p:cNvSpPr>
          <p:nvPr/>
        </p:nvSpPr>
        <p:spPr bwMode="auto">
          <a:xfrm>
            <a:off x="2438400" y="3228975"/>
            <a:ext cx="6400801" cy="609600"/>
          </a:xfrm>
          <a:prstGeom prst="rect">
            <a:avLst/>
          </a:prstGeom>
          <a:noFill/>
          <a:ln w="9525">
            <a:noFill/>
            <a:miter lim="800000"/>
            <a:headEnd/>
            <a:tailEnd/>
          </a:ln>
        </p:spPr>
        <p:txBody>
          <a:bodyPr/>
          <a:lstStyle/>
          <a:p>
            <a:pPr marL="342900" indent="-342900">
              <a:spcBef>
                <a:spcPct val="0"/>
              </a:spcBef>
              <a:buClr>
                <a:schemeClr val="accent1"/>
              </a:buClr>
              <a:buSzPct val="70000"/>
              <a:buFont typeface="Wingdings" pitchFamily="2" charset="2"/>
              <a:buChar char="n"/>
            </a:pPr>
            <a:r>
              <a:rPr lang="en-US" sz="2400" dirty="0" smtClean="0"/>
              <a:t>Returns the char at position </a:t>
            </a:r>
            <a:r>
              <a:rPr lang="en-US" sz="2400" dirty="0" err="1" smtClean="0"/>
              <a:t>i</a:t>
            </a:r>
            <a:r>
              <a:rPr lang="en-US" sz="2400" dirty="0" smtClean="0"/>
              <a:t>.</a:t>
            </a:r>
          </a:p>
        </p:txBody>
      </p:sp>
      <p:sp>
        <p:nvSpPr>
          <p:cNvPr id="16" name="Text Box 6"/>
          <p:cNvSpPr txBox="1">
            <a:spLocks noChangeArrowheads="1"/>
          </p:cNvSpPr>
          <p:nvPr/>
        </p:nvSpPr>
        <p:spPr bwMode="auto">
          <a:xfrm>
            <a:off x="6369050" y="2197874"/>
            <a:ext cx="1111250" cy="461665"/>
          </a:xfrm>
          <a:prstGeom prst="rect">
            <a:avLst/>
          </a:prstGeom>
          <a:noFill/>
          <a:ln w="9525">
            <a:noFill/>
            <a:miter lim="800000"/>
            <a:headEnd/>
            <a:tailEnd/>
          </a:ln>
          <a:effectLst/>
        </p:spPr>
        <p:txBody>
          <a:bodyPr>
            <a:spAutoFit/>
          </a:bodyPr>
          <a:lstStyle/>
          <a:p>
            <a:r>
              <a:rPr lang="en-US" sz="1600" dirty="0"/>
              <a:t> </a:t>
            </a:r>
            <a:r>
              <a:rPr lang="en-US" sz="2400" dirty="0" smtClean="0"/>
              <a:t>7</a:t>
            </a:r>
            <a:endParaRPr lang="en-US" sz="2400" dirty="0"/>
          </a:p>
        </p:txBody>
      </p:sp>
      <p:sp>
        <p:nvSpPr>
          <p:cNvPr id="17" name="Text Box 8"/>
          <p:cNvSpPr txBox="1">
            <a:spLocks noChangeArrowheads="1"/>
          </p:cNvSpPr>
          <p:nvPr/>
        </p:nvSpPr>
        <p:spPr bwMode="auto">
          <a:xfrm>
            <a:off x="5940425" y="1702574"/>
            <a:ext cx="1447800" cy="457200"/>
          </a:xfrm>
          <a:prstGeom prst="rect">
            <a:avLst/>
          </a:prstGeom>
          <a:noFill/>
          <a:ln w="9525">
            <a:noFill/>
            <a:miter lim="800000"/>
            <a:headEnd/>
            <a:tailEnd/>
          </a:ln>
          <a:effectLst/>
        </p:spPr>
        <p:txBody>
          <a:bodyPr>
            <a:spAutoFit/>
          </a:bodyPr>
          <a:lstStyle/>
          <a:p>
            <a:pPr algn="ctr"/>
            <a:r>
              <a:rPr lang="en-US" sz="2400" dirty="0">
                <a:solidFill>
                  <a:schemeClr val="tx2"/>
                </a:solidFill>
              </a:rPr>
              <a:t>Returns:</a:t>
            </a:r>
          </a:p>
        </p:txBody>
      </p:sp>
      <p:sp>
        <p:nvSpPr>
          <p:cNvPr id="18" name="Line 10"/>
          <p:cNvSpPr>
            <a:spLocks noChangeShapeType="1"/>
          </p:cNvSpPr>
          <p:nvPr/>
        </p:nvSpPr>
        <p:spPr bwMode="auto">
          <a:xfrm>
            <a:off x="4191000" y="2458224"/>
            <a:ext cx="1927225" cy="0"/>
          </a:xfrm>
          <a:prstGeom prst="line">
            <a:avLst/>
          </a:prstGeom>
          <a:noFill/>
          <a:ln w="9525">
            <a:solidFill>
              <a:srgbClr val="FF0000"/>
            </a:solidFill>
            <a:round/>
            <a:headEnd/>
            <a:tailEnd type="triangle" w="med" len="med"/>
          </a:ln>
          <a:effectLst/>
        </p:spPr>
        <p:txBody>
          <a:bodyPr wrap="none" anchor="ctr"/>
          <a:lstStyle/>
          <a:p>
            <a:endParaRPr lang="en-US"/>
          </a:p>
        </p:txBody>
      </p:sp>
      <p:sp>
        <p:nvSpPr>
          <p:cNvPr id="19" name="TextBox 18"/>
          <p:cNvSpPr txBox="1"/>
          <p:nvPr/>
        </p:nvSpPr>
        <p:spPr>
          <a:xfrm>
            <a:off x="1219200" y="2297668"/>
            <a:ext cx="4343400" cy="369332"/>
          </a:xfrm>
          <a:prstGeom prst="rect">
            <a:avLst/>
          </a:prstGeom>
          <a:noFill/>
          <a:ln w="19050">
            <a:solidFill>
              <a:schemeClr val="accent1"/>
            </a:solidFill>
            <a:prstDash val="dash"/>
          </a:ln>
        </p:spPr>
        <p:txBody>
          <a:bodyPr wrap="square" rtlCol="0">
            <a:spAutoFit/>
          </a:bodyPr>
          <a:lstStyle/>
          <a:p>
            <a:r>
              <a:rPr lang="en-US" dirty="0" smtClean="0">
                <a:solidFill>
                  <a:srgbClr val="2A00FF"/>
                </a:solidFill>
                <a:latin typeface="Consolas"/>
              </a:rPr>
              <a:t>"</a:t>
            </a:r>
            <a:r>
              <a:rPr lang="en-US" dirty="0" err="1" smtClean="0">
                <a:solidFill>
                  <a:srgbClr val="2A00FF"/>
                </a:solidFill>
                <a:latin typeface="Consolas"/>
              </a:rPr>
              <a:t>Problem"</a:t>
            </a:r>
            <a:r>
              <a:rPr lang="en-US" dirty="0" err="1" smtClean="0">
                <a:solidFill>
                  <a:srgbClr val="000000"/>
                </a:solidFill>
                <a:latin typeface="Consolas"/>
              </a:rPr>
              <a:t>.length</a:t>
            </a:r>
            <a:r>
              <a:rPr lang="en-US" dirty="0" smtClean="0">
                <a:solidFill>
                  <a:srgbClr val="000000"/>
                </a:solidFill>
                <a:latin typeface="Consolas"/>
              </a:rPr>
              <a:t>();</a:t>
            </a:r>
            <a:endParaRPr lang="en-US" dirty="0">
              <a:solidFill>
                <a:srgbClr val="000000"/>
              </a:solidFill>
              <a:latin typeface="Consolas"/>
            </a:endParaRPr>
          </a:p>
        </p:txBody>
      </p:sp>
    </p:spTree>
    <p:extLst>
      <p:ext uri="{BB962C8B-B14F-4D97-AF65-F5344CB8AC3E}">
        <p14:creationId xmlns:p14="http://schemas.microsoft.com/office/powerpoint/2010/main" val="2528031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3"/>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0"/>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9"/>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animBg="1"/>
      <p:bldP spid="7" grpId="0"/>
      <p:bldP spid="8" grpId="0" autoUpdateAnimBg="0"/>
      <p:bldP spid="9" grpId="0"/>
      <p:bldP spid="10" grpId="0" animBg="1"/>
      <p:bldP spid="11" grpId="0" animBg="1"/>
      <p:bldP spid="12" grpId="0" animBg="1"/>
      <p:bldP spid="13" grpId="0" animBg="1"/>
      <p:bldP spid="14" grpId="0" animBg="1"/>
      <p:bldP spid="15" grpId="0"/>
      <p:bldP spid="16" grpId="0" autoUpdateAnimBg="0"/>
      <p:bldP spid="17" grpId="0"/>
      <p:bldP spid="18" grpId="0" animBg="1"/>
      <p:bldP spid="19"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String Methods — </a:t>
            </a:r>
            <a:r>
              <a:rPr lang="en-US" dirty="0">
                <a:solidFill>
                  <a:schemeClr val="tx1"/>
                </a:solidFill>
              </a:rPr>
              <a:t>substring</a:t>
            </a:r>
            <a:endParaRPr lang="en-US" dirty="0"/>
          </a:p>
        </p:txBody>
      </p:sp>
      <p:sp>
        <p:nvSpPr>
          <p:cNvPr id="4" name="Rectangle 17"/>
          <p:cNvSpPr>
            <a:spLocks noGrp="1" noChangeArrowheads="1"/>
          </p:cNvSpPr>
          <p:nvPr>
            <p:ph idx="1"/>
          </p:nvPr>
        </p:nvSpPr>
        <p:spPr>
          <a:xfrm>
            <a:off x="865188" y="1582737"/>
            <a:ext cx="5584825" cy="2574925"/>
          </a:xfrm>
          <a:noFill/>
          <a:ln/>
        </p:spPr>
        <p:txBody>
          <a:bodyPr>
            <a:normAutofit/>
          </a:bodyPr>
          <a:lstStyle/>
          <a:p>
            <a:pPr marL="457200" indent="-457200">
              <a:buFont typeface="+mj-lt"/>
              <a:buAutoNum type="arabicPeriod"/>
            </a:pPr>
            <a:r>
              <a:rPr lang="en-US" sz="2400" dirty="0">
                <a:latin typeface="Cambria" pitchFamily="18" charset="0"/>
                <a:ea typeface="Cambria" pitchFamily="18" charset="0"/>
              </a:rPr>
              <a:t>String subs = </a:t>
            </a:r>
            <a:r>
              <a:rPr lang="en-US" sz="2400" dirty="0" err="1">
                <a:latin typeface="Cambria" pitchFamily="18" charset="0"/>
                <a:ea typeface="Cambria" pitchFamily="18" charset="0"/>
              </a:rPr>
              <a:t>word.</a:t>
            </a:r>
            <a:r>
              <a:rPr lang="en-US" sz="2400" b="1" dirty="0" err="1">
                <a:latin typeface="Cambria" pitchFamily="18" charset="0"/>
                <a:ea typeface="Cambria" pitchFamily="18" charset="0"/>
              </a:rPr>
              <a:t>substring</a:t>
            </a:r>
            <a:r>
              <a:rPr lang="en-US" sz="2400" dirty="0">
                <a:latin typeface="Cambria" pitchFamily="18" charset="0"/>
                <a:ea typeface="Cambria" pitchFamily="18" charset="0"/>
              </a:rPr>
              <a:t> (</a:t>
            </a:r>
            <a:r>
              <a:rPr lang="en-US" sz="2400" dirty="0" err="1">
                <a:latin typeface="Cambria" pitchFamily="18" charset="0"/>
                <a:ea typeface="Cambria" pitchFamily="18" charset="0"/>
              </a:rPr>
              <a:t>i</a:t>
            </a:r>
            <a:r>
              <a:rPr lang="en-US" sz="2400" dirty="0">
                <a:latin typeface="Cambria" pitchFamily="18" charset="0"/>
                <a:ea typeface="Cambria" pitchFamily="18" charset="0"/>
              </a:rPr>
              <a:t>, k);</a:t>
            </a:r>
          </a:p>
          <a:p>
            <a:pPr marL="742950" lvl="1" indent="-285750"/>
            <a:r>
              <a:rPr lang="en-US" sz="2400" dirty="0" smtClean="0"/>
              <a:t>returns </a:t>
            </a:r>
            <a:r>
              <a:rPr lang="en-US" sz="2400" dirty="0"/>
              <a:t>the substring of chars in positions from </a:t>
            </a:r>
            <a:r>
              <a:rPr lang="en-US" sz="2400" b="1" dirty="0" err="1"/>
              <a:t>i</a:t>
            </a:r>
            <a:r>
              <a:rPr lang="en-US" sz="2400" dirty="0"/>
              <a:t> to </a:t>
            </a:r>
            <a:r>
              <a:rPr lang="en-US" sz="2400" b="1" dirty="0"/>
              <a:t>k</a:t>
            </a:r>
            <a:r>
              <a:rPr lang="en-US" sz="2400" b="1" i="1" dirty="0"/>
              <a:t>-</a:t>
            </a:r>
            <a:r>
              <a:rPr lang="en-US" sz="2400" b="1" dirty="0"/>
              <a:t>1</a:t>
            </a:r>
          </a:p>
          <a:p>
            <a:pPr marL="457200" indent="-457200">
              <a:buFont typeface="+mj-lt"/>
              <a:buAutoNum type="arabicPeriod"/>
            </a:pPr>
            <a:r>
              <a:rPr lang="en-US" sz="2400" dirty="0">
                <a:latin typeface="Cambria" pitchFamily="18" charset="0"/>
                <a:ea typeface="Cambria" pitchFamily="18" charset="0"/>
              </a:rPr>
              <a:t>String subs = </a:t>
            </a:r>
            <a:r>
              <a:rPr lang="en-US" sz="2400" dirty="0" err="1">
                <a:latin typeface="Cambria" pitchFamily="18" charset="0"/>
                <a:ea typeface="Cambria" pitchFamily="18" charset="0"/>
              </a:rPr>
              <a:t>word.</a:t>
            </a:r>
            <a:r>
              <a:rPr lang="en-US" sz="2400" b="1" dirty="0" err="1">
                <a:latin typeface="Cambria" pitchFamily="18" charset="0"/>
                <a:ea typeface="Cambria" pitchFamily="18" charset="0"/>
              </a:rPr>
              <a:t>substring</a:t>
            </a:r>
            <a:r>
              <a:rPr lang="en-US" sz="2400" b="1" dirty="0">
                <a:latin typeface="Cambria" pitchFamily="18" charset="0"/>
                <a:ea typeface="Cambria" pitchFamily="18" charset="0"/>
              </a:rPr>
              <a:t> </a:t>
            </a:r>
            <a:r>
              <a:rPr lang="en-US" sz="2400" dirty="0">
                <a:latin typeface="Cambria" pitchFamily="18" charset="0"/>
                <a:ea typeface="Cambria" pitchFamily="18" charset="0"/>
              </a:rPr>
              <a:t>(</a:t>
            </a:r>
            <a:r>
              <a:rPr lang="en-US" sz="2400" dirty="0" err="1">
                <a:latin typeface="Cambria" pitchFamily="18" charset="0"/>
                <a:ea typeface="Cambria" pitchFamily="18" charset="0"/>
              </a:rPr>
              <a:t>i</a:t>
            </a:r>
            <a:r>
              <a:rPr lang="en-US" sz="2400" dirty="0">
                <a:latin typeface="Cambria" pitchFamily="18" charset="0"/>
                <a:ea typeface="Cambria" pitchFamily="18" charset="0"/>
              </a:rPr>
              <a:t>);</a:t>
            </a:r>
          </a:p>
          <a:p>
            <a:pPr marL="742950" lvl="1" indent="-285750"/>
            <a:r>
              <a:rPr lang="en-US" sz="2400" dirty="0"/>
              <a:t>returns the substring from the </a:t>
            </a:r>
            <a:r>
              <a:rPr lang="en-US" sz="2400" b="1" dirty="0" err="1"/>
              <a:t>i</a:t>
            </a:r>
            <a:r>
              <a:rPr lang="en-US" sz="2400" dirty="0" err="1"/>
              <a:t>-th</a:t>
            </a:r>
            <a:r>
              <a:rPr lang="en-US" sz="2400" dirty="0"/>
              <a:t> char to the end</a:t>
            </a:r>
          </a:p>
        </p:txBody>
      </p:sp>
      <p:sp>
        <p:nvSpPr>
          <p:cNvPr id="5" name="Text Box 4"/>
          <p:cNvSpPr txBox="1">
            <a:spLocks noChangeArrowheads="1"/>
          </p:cNvSpPr>
          <p:nvPr/>
        </p:nvSpPr>
        <p:spPr bwMode="auto">
          <a:xfrm>
            <a:off x="7519989" y="4398962"/>
            <a:ext cx="2486025" cy="1187450"/>
          </a:xfrm>
          <a:prstGeom prst="rect">
            <a:avLst/>
          </a:prstGeom>
          <a:noFill/>
          <a:ln w="9525">
            <a:noFill/>
            <a:miter lim="800000"/>
            <a:headEnd/>
            <a:tailEnd/>
          </a:ln>
          <a:effectLst/>
        </p:spPr>
        <p:txBody>
          <a:bodyPr>
            <a:spAutoFit/>
          </a:bodyPr>
          <a:lstStyle/>
          <a:p>
            <a:pPr>
              <a:spcBef>
                <a:spcPct val="0"/>
              </a:spcBef>
            </a:pPr>
            <a:r>
              <a:rPr lang="en-US" sz="2400" dirty="0"/>
              <a:t>“</a:t>
            </a:r>
            <a:r>
              <a:rPr lang="en-US" sz="2400" dirty="0" err="1" smtClean="0"/>
              <a:t>lev</a:t>
            </a:r>
            <a:r>
              <a:rPr lang="en-US" sz="2400" dirty="0" smtClean="0"/>
              <a:t>"</a:t>
            </a:r>
          </a:p>
          <a:p>
            <a:pPr>
              <a:spcBef>
                <a:spcPct val="0"/>
              </a:spcBef>
            </a:pPr>
            <a:r>
              <a:rPr lang="en-US" sz="2400" dirty="0" smtClean="0"/>
              <a:t>“</a:t>
            </a:r>
            <a:r>
              <a:rPr lang="en-US" sz="2400" dirty="0"/>
              <a:t>mutable"</a:t>
            </a:r>
          </a:p>
          <a:p>
            <a:pPr>
              <a:spcBef>
                <a:spcPct val="0"/>
              </a:spcBef>
            </a:pPr>
            <a:r>
              <a:rPr lang="en-US" sz="2400" dirty="0"/>
              <a:t>"" (empty string)</a:t>
            </a:r>
          </a:p>
        </p:txBody>
      </p:sp>
      <p:sp>
        <p:nvSpPr>
          <p:cNvPr id="6" name="Text Box 6"/>
          <p:cNvSpPr txBox="1">
            <a:spLocks noChangeArrowheads="1"/>
          </p:cNvSpPr>
          <p:nvPr/>
        </p:nvSpPr>
        <p:spPr bwMode="auto">
          <a:xfrm>
            <a:off x="7375526" y="4092575"/>
            <a:ext cx="1447800" cy="457200"/>
          </a:xfrm>
          <a:prstGeom prst="rect">
            <a:avLst/>
          </a:prstGeom>
          <a:noFill/>
          <a:ln w="9525">
            <a:noFill/>
            <a:miter lim="800000"/>
            <a:headEnd/>
            <a:tailEnd/>
          </a:ln>
          <a:effectLst/>
        </p:spPr>
        <p:txBody>
          <a:bodyPr>
            <a:spAutoFit/>
          </a:bodyPr>
          <a:lstStyle/>
          <a:p>
            <a:pPr algn="ctr"/>
            <a:r>
              <a:rPr lang="en-US" sz="2400" dirty="0">
                <a:solidFill>
                  <a:schemeClr val="tx2"/>
                </a:solidFill>
              </a:rPr>
              <a:t>Returns:</a:t>
            </a:r>
          </a:p>
        </p:txBody>
      </p:sp>
      <p:sp>
        <p:nvSpPr>
          <p:cNvPr id="7" name="Line 7"/>
          <p:cNvSpPr>
            <a:spLocks noChangeShapeType="1"/>
          </p:cNvSpPr>
          <p:nvPr/>
        </p:nvSpPr>
        <p:spPr bwMode="auto">
          <a:xfrm>
            <a:off x="4571999" y="4953001"/>
            <a:ext cx="2947989" cy="71436"/>
          </a:xfrm>
          <a:prstGeom prst="line">
            <a:avLst/>
          </a:prstGeom>
          <a:noFill/>
          <a:ln w="9525">
            <a:solidFill>
              <a:srgbClr val="FF0000"/>
            </a:solidFill>
            <a:round/>
            <a:headEnd/>
            <a:tailEnd type="triangle" w="med" len="med"/>
          </a:ln>
          <a:effectLst/>
        </p:spPr>
        <p:txBody>
          <a:bodyPr wrap="none" anchor="ctr"/>
          <a:lstStyle/>
          <a:p>
            <a:endParaRPr lang="en-US"/>
          </a:p>
        </p:txBody>
      </p:sp>
      <p:sp>
        <p:nvSpPr>
          <p:cNvPr id="8" name="Line 8"/>
          <p:cNvSpPr>
            <a:spLocks noChangeShapeType="1"/>
          </p:cNvSpPr>
          <p:nvPr/>
        </p:nvSpPr>
        <p:spPr bwMode="auto">
          <a:xfrm>
            <a:off x="5176837" y="4632324"/>
            <a:ext cx="2343151" cy="87315"/>
          </a:xfrm>
          <a:prstGeom prst="line">
            <a:avLst/>
          </a:prstGeom>
          <a:noFill/>
          <a:ln w="9525">
            <a:solidFill>
              <a:srgbClr val="FF0000"/>
            </a:solidFill>
            <a:round/>
            <a:headEnd/>
            <a:tailEnd type="triangle" w="med" len="med"/>
          </a:ln>
          <a:effectLst/>
        </p:spPr>
        <p:txBody>
          <a:bodyPr wrap="none" anchor="ctr"/>
          <a:lstStyle/>
          <a:p>
            <a:endParaRPr lang="en-US"/>
          </a:p>
        </p:txBody>
      </p:sp>
      <p:sp>
        <p:nvSpPr>
          <p:cNvPr id="9" name="Line 9"/>
          <p:cNvSpPr>
            <a:spLocks noChangeShapeType="1"/>
          </p:cNvSpPr>
          <p:nvPr/>
        </p:nvSpPr>
        <p:spPr bwMode="auto">
          <a:xfrm>
            <a:off x="4114799" y="5257799"/>
            <a:ext cx="3405189" cy="104776"/>
          </a:xfrm>
          <a:prstGeom prst="line">
            <a:avLst/>
          </a:prstGeom>
          <a:noFill/>
          <a:ln w="9525">
            <a:solidFill>
              <a:srgbClr val="FF0000"/>
            </a:solidFill>
            <a:round/>
            <a:headEnd/>
            <a:tailEnd type="triangle" w="med" len="med"/>
          </a:ln>
          <a:effectLst/>
        </p:spPr>
        <p:txBody>
          <a:bodyPr wrap="none" anchor="ctr"/>
          <a:lstStyle/>
          <a:p>
            <a:endParaRPr lang="en-US"/>
          </a:p>
        </p:txBody>
      </p:sp>
      <p:sp>
        <p:nvSpPr>
          <p:cNvPr id="10" name="Text Box 10"/>
          <p:cNvSpPr txBox="1">
            <a:spLocks noChangeArrowheads="1"/>
          </p:cNvSpPr>
          <p:nvPr/>
        </p:nvSpPr>
        <p:spPr bwMode="auto">
          <a:xfrm>
            <a:off x="7373938" y="1569858"/>
            <a:ext cx="2216150" cy="1187450"/>
          </a:xfrm>
          <a:prstGeom prst="rect">
            <a:avLst/>
          </a:prstGeom>
          <a:noFill/>
          <a:ln w="9525">
            <a:noFill/>
            <a:miter lim="800000"/>
            <a:headEnd/>
            <a:tailEnd/>
          </a:ln>
          <a:effectLst/>
        </p:spPr>
        <p:txBody>
          <a:bodyPr>
            <a:spAutoFit/>
          </a:bodyPr>
          <a:lstStyle/>
          <a:p>
            <a:pPr>
              <a:spcBef>
                <a:spcPct val="0"/>
              </a:spcBef>
            </a:pPr>
            <a:r>
              <a:rPr lang="en-US" sz="2400" b="1" dirty="0">
                <a:latin typeface="Courier New" pitchFamily="49" charset="0"/>
              </a:rPr>
              <a:t> television</a:t>
            </a:r>
          </a:p>
          <a:p>
            <a:pPr>
              <a:spcBef>
                <a:spcPct val="0"/>
              </a:spcBef>
            </a:pPr>
            <a:endParaRPr lang="en-US" sz="2400" b="1" i="1" dirty="0">
              <a:latin typeface="Courier New" pitchFamily="49" charset="0"/>
            </a:endParaRPr>
          </a:p>
          <a:p>
            <a:pPr>
              <a:spcBef>
                <a:spcPct val="0"/>
              </a:spcBef>
            </a:pPr>
            <a:r>
              <a:rPr lang="en-US" sz="2400" b="1" i="1" dirty="0">
                <a:latin typeface="Courier New" pitchFamily="49" charset="0"/>
              </a:rPr>
              <a:t>   </a:t>
            </a:r>
            <a:r>
              <a:rPr lang="en-US" sz="2400" b="1" i="1" dirty="0" err="1">
                <a:latin typeface="Courier New" pitchFamily="49" charset="0"/>
              </a:rPr>
              <a:t>i</a:t>
            </a:r>
            <a:r>
              <a:rPr lang="en-US" sz="2400" b="1" i="1" dirty="0">
                <a:latin typeface="Courier New" pitchFamily="49" charset="0"/>
              </a:rPr>
              <a:t>  k</a:t>
            </a:r>
            <a:endParaRPr lang="en-US" sz="2400" dirty="0">
              <a:latin typeface="Courier New" pitchFamily="49" charset="0"/>
            </a:endParaRPr>
          </a:p>
        </p:txBody>
      </p:sp>
      <p:sp>
        <p:nvSpPr>
          <p:cNvPr id="11" name="Rectangle 11"/>
          <p:cNvSpPr>
            <a:spLocks noChangeArrowheads="1"/>
          </p:cNvSpPr>
          <p:nvPr/>
        </p:nvSpPr>
        <p:spPr bwMode="auto">
          <a:xfrm>
            <a:off x="8012113" y="1612721"/>
            <a:ext cx="542925" cy="352425"/>
          </a:xfrm>
          <a:prstGeom prst="rect">
            <a:avLst/>
          </a:prstGeom>
          <a:noFill/>
          <a:ln w="9525">
            <a:solidFill>
              <a:srgbClr val="FF3300"/>
            </a:solidFill>
            <a:miter lim="800000"/>
            <a:headEnd/>
            <a:tailEnd/>
          </a:ln>
          <a:effectLst/>
        </p:spPr>
        <p:txBody>
          <a:bodyPr wrap="none" anchor="ctr"/>
          <a:lstStyle/>
          <a:p>
            <a:endParaRPr lang="en-US"/>
          </a:p>
        </p:txBody>
      </p:sp>
      <p:sp>
        <p:nvSpPr>
          <p:cNvPr id="12" name="Line 12"/>
          <p:cNvSpPr>
            <a:spLocks noChangeShapeType="1"/>
          </p:cNvSpPr>
          <p:nvPr/>
        </p:nvSpPr>
        <p:spPr bwMode="auto">
          <a:xfrm flipV="1">
            <a:off x="8102601" y="1990546"/>
            <a:ext cx="0" cy="315912"/>
          </a:xfrm>
          <a:prstGeom prst="line">
            <a:avLst/>
          </a:prstGeom>
          <a:noFill/>
          <a:ln w="9525">
            <a:solidFill>
              <a:srgbClr val="FF0000"/>
            </a:solidFill>
            <a:round/>
            <a:headEnd/>
            <a:tailEnd type="triangle" w="med" len="med"/>
          </a:ln>
          <a:effectLst/>
        </p:spPr>
        <p:txBody>
          <a:bodyPr/>
          <a:lstStyle/>
          <a:p>
            <a:endParaRPr lang="en-US"/>
          </a:p>
        </p:txBody>
      </p:sp>
      <p:sp>
        <p:nvSpPr>
          <p:cNvPr id="13" name="Line 13"/>
          <p:cNvSpPr>
            <a:spLocks noChangeShapeType="1"/>
          </p:cNvSpPr>
          <p:nvPr/>
        </p:nvSpPr>
        <p:spPr bwMode="auto">
          <a:xfrm flipV="1">
            <a:off x="8658226" y="1990546"/>
            <a:ext cx="0" cy="315912"/>
          </a:xfrm>
          <a:prstGeom prst="line">
            <a:avLst/>
          </a:prstGeom>
          <a:noFill/>
          <a:ln w="9525">
            <a:solidFill>
              <a:srgbClr val="FF0000"/>
            </a:solidFill>
            <a:round/>
            <a:headEnd/>
            <a:tailEnd type="triangle" w="med" len="med"/>
          </a:ln>
          <a:effectLst/>
        </p:spPr>
        <p:txBody>
          <a:bodyPr/>
          <a:lstStyle/>
          <a:p>
            <a:endParaRPr lang="en-US"/>
          </a:p>
        </p:txBody>
      </p:sp>
      <p:sp>
        <p:nvSpPr>
          <p:cNvPr id="14" name="Text Box 14"/>
          <p:cNvSpPr txBox="1">
            <a:spLocks noChangeArrowheads="1"/>
          </p:cNvSpPr>
          <p:nvPr/>
        </p:nvSpPr>
        <p:spPr bwMode="auto">
          <a:xfrm>
            <a:off x="7370763" y="2892246"/>
            <a:ext cx="2216150" cy="1200329"/>
          </a:xfrm>
          <a:prstGeom prst="rect">
            <a:avLst/>
          </a:prstGeom>
          <a:noFill/>
          <a:ln w="9525">
            <a:noFill/>
            <a:miter lim="800000"/>
            <a:headEnd/>
            <a:tailEnd/>
          </a:ln>
          <a:effectLst/>
        </p:spPr>
        <p:txBody>
          <a:bodyPr>
            <a:spAutoFit/>
          </a:bodyPr>
          <a:lstStyle/>
          <a:p>
            <a:pPr>
              <a:spcBef>
                <a:spcPct val="0"/>
              </a:spcBef>
            </a:pPr>
            <a:r>
              <a:rPr lang="en-US" sz="2400" b="1" dirty="0">
                <a:latin typeface="Courier New" pitchFamily="49" charset="0"/>
              </a:rPr>
              <a:t> </a:t>
            </a:r>
            <a:r>
              <a:rPr lang="en-US" sz="2400" b="1" dirty="0" smtClean="0">
                <a:latin typeface="Courier New" pitchFamily="49" charset="0"/>
              </a:rPr>
              <a:t>immutable</a:t>
            </a:r>
            <a:endParaRPr lang="en-US" sz="2400" b="1" dirty="0">
              <a:latin typeface="Courier New" pitchFamily="49" charset="0"/>
            </a:endParaRPr>
          </a:p>
          <a:p>
            <a:pPr>
              <a:spcBef>
                <a:spcPct val="0"/>
              </a:spcBef>
            </a:pPr>
            <a:endParaRPr lang="en-US" sz="2400" b="1" i="1" dirty="0">
              <a:latin typeface="Courier New" pitchFamily="49" charset="0"/>
            </a:endParaRPr>
          </a:p>
          <a:p>
            <a:pPr>
              <a:spcBef>
                <a:spcPct val="0"/>
              </a:spcBef>
            </a:pPr>
            <a:r>
              <a:rPr lang="en-US" sz="2400" b="1" i="1" dirty="0">
                <a:latin typeface="Courier New" pitchFamily="49" charset="0"/>
              </a:rPr>
              <a:t>   </a:t>
            </a:r>
            <a:r>
              <a:rPr lang="en-US" sz="2400" b="1" i="1" dirty="0" err="1">
                <a:latin typeface="Courier New" pitchFamily="49" charset="0"/>
              </a:rPr>
              <a:t>i</a:t>
            </a:r>
            <a:endParaRPr lang="en-US" sz="2400" dirty="0">
              <a:latin typeface="Courier New" pitchFamily="49" charset="0"/>
            </a:endParaRPr>
          </a:p>
        </p:txBody>
      </p:sp>
      <p:sp>
        <p:nvSpPr>
          <p:cNvPr id="15" name="Rectangle 15"/>
          <p:cNvSpPr>
            <a:spLocks noChangeArrowheads="1"/>
          </p:cNvSpPr>
          <p:nvPr/>
        </p:nvSpPr>
        <p:spPr bwMode="auto">
          <a:xfrm>
            <a:off x="8008938" y="2935108"/>
            <a:ext cx="1349375" cy="352425"/>
          </a:xfrm>
          <a:prstGeom prst="rect">
            <a:avLst/>
          </a:prstGeom>
          <a:noFill/>
          <a:ln w="9525">
            <a:solidFill>
              <a:srgbClr val="FF3300"/>
            </a:solidFill>
            <a:miter lim="800000"/>
            <a:headEnd/>
            <a:tailEnd/>
          </a:ln>
          <a:effectLst/>
        </p:spPr>
        <p:txBody>
          <a:bodyPr wrap="none" anchor="ctr"/>
          <a:lstStyle/>
          <a:p>
            <a:endParaRPr lang="en-US"/>
          </a:p>
        </p:txBody>
      </p:sp>
      <p:sp>
        <p:nvSpPr>
          <p:cNvPr id="16" name="Line 16"/>
          <p:cNvSpPr>
            <a:spLocks noChangeShapeType="1"/>
          </p:cNvSpPr>
          <p:nvPr/>
        </p:nvSpPr>
        <p:spPr bwMode="auto">
          <a:xfrm flipV="1">
            <a:off x="8099426" y="3312933"/>
            <a:ext cx="0" cy="315913"/>
          </a:xfrm>
          <a:prstGeom prst="line">
            <a:avLst/>
          </a:prstGeom>
          <a:noFill/>
          <a:ln w="9525">
            <a:solidFill>
              <a:srgbClr val="FF0000"/>
            </a:solidFill>
            <a:round/>
            <a:headEnd/>
            <a:tailEnd type="triangle" w="med" len="med"/>
          </a:ln>
          <a:effectLst/>
        </p:spPr>
        <p:txBody>
          <a:bodyPr/>
          <a:lstStyle/>
          <a:p>
            <a:endParaRPr lang="en-US"/>
          </a:p>
        </p:txBody>
      </p:sp>
      <p:sp>
        <p:nvSpPr>
          <p:cNvPr id="17" name="Rectangle 18"/>
          <p:cNvSpPr>
            <a:spLocks noChangeArrowheads="1"/>
          </p:cNvSpPr>
          <p:nvPr/>
        </p:nvSpPr>
        <p:spPr bwMode="auto">
          <a:xfrm>
            <a:off x="609600" y="1066800"/>
            <a:ext cx="7835900" cy="396875"/>
          </a:xfrm>
          <a:prstGeom prst="rect">
            <a:avLst/>
          </a:prstGeom>
          <a:noFill/>
          <a:ln w="9525" algn="ctr">
            <a:noFill/>
            <a:miter lim="800000"/>
            <a:headEnd/>
            <a:tailEnd/>
          </a:ln>
          <a:effectLst/>
        </p:spPr>
        <p:txBody>
          <a:bodyPr>
            <a:spAutoFit/>
          </a:bodyPr>
          <a:lstStyle/>
          <a:p>
            <a:r>
              <a:rPr lang="en-IN" sz="2000" dirty="0" smtClean="0"/>
              <a:t>We can obtain a portion of a string by use of substring(), It has two forms</a:t>
            </a:r>
            <a:endParaRPr lang="en-US" sz="2000" dirty="0"/>
          </a:p>
        </p:txBody>
      </p:sp>
      <p:sp>
        <p:nvSpPr>
          <p:cNvPr id="18" name="TextBox 17"/>
          <p:cNvSpPr txBox="1"/>
          <p:nvPr/>
        </p:nvSpPr>
        <p:spPr>
          <a:xfrm>
            <a:off x="1066800" y="4495800"/>
            <a:ext cx="4343400" cy="923330"/>
          </a:xfrm>
          <a:prstGeom prst="rect">
            <a:avLst/>
          </a:prstGeom>
          <a:noFill/>
          <a:ln w="19050">
            <a:solidFill>
              <a:schemeClr val="accent1"/>
            </a:solidFill>
            <a:prstDash val="dash"/>
          </a:ln>
        </p:spPr>
        <p:txBody>
          <a:bodyPr wrap="square" rtlCol="0">
            <a:spAutoFit/>
          </a:bodyPr>
          <a:lstStyle/>
          <a:p>
            <a:r>
              <a:rPr lang="en-US" dirty="0" smtClean="0">
                <a:solidFill>
                  <a:srgbClr val="2A00FF"/>
                </a:solidFill>
                <a:latin typeface="Consolas"/>
              </a:rPr>
              <a:t>"</a:t>
            </a:r>
            <a:r>
              <a:rPr lang="en-US" dirty="0" err="1" smtClean="0">
                <a:solidFill>
                  <a:srgbClr val="2A00FF"/>
                </a:solidFill>
                <a:latin typeface="Consolas"/>
              </a:rPr>
              <a:t>television"</a:t>
            </a:r>
            <a:r>
              <a:rPr lang="en-US" dirty="0" err="1" smtClean="0">
                <a:solidFill>
                  <a:srgbClr val="000000"/>
                </a:solidFill>
                <a:latin typeface="Consolas"/>
              </a:rPr>
              <a:t>.substring</a:t>
            </a:r>
            <a:r>
              <a:rPr lang="en-US" dirty="0" smtClean="0">
                <a:solidFill>
                  <a:srgbClr val="000000"/>
                </a:solidFill>
                <a:latin typeface="Consolas"/>
              </a:rPr>
              <a:t>(2,5); </a:t>
            </a:r>
          </a:p>
          <a:p>
            <a:r>
              <a:rPr lang="en-US" dirty="0" smtClean="0">
                <a:solidFill>
                  <a:srgbClr val="2A00FF"/>
                </a:solidFill>
                <a:latin typeface="Consolas"/>
              </a:rPr>
              <a:t>"</a:t>
            </a:r>
            <a:r>
              <a:rPr lang="en-US" dirty="0" err="1" smtClean="0">
                <a:solidFill>
                  <a:srgbClr val="2A00FF"/>
                </a:solidFill>
                <a:latin typeface="Consolas"/>
              </a:rPr>
              <a:t>immutable"</a:t>
            </a:r>
            <a:r>
              <a:rPr lang="en-US" dirty="0" err="1" smtClean="0">
                <a:solidFill>
                  <a:srgbClr val="000000"/>
                </a:solidFill>
                <a:latin typeface="Consolas"/>
              </a:rPr>
              <a:t>.substring</a:t>
            </a:r>
            <a:r>
              <a:rPr lang="en-US" dirty="0">
                <a:solidFill>
                  <a:srgbClr val="000000"/>
                </a:solidFill>
                <a:latin typeface="Consolas"/>
              </a:rPr>
              <a:t>(</a:t>
            </a:r>
            <a:r>
              <a:rPr lang="en-US" dirty="0" smtClean="0">
                <a:solidFill>
                  <a:srgbClr val="000000"/>
                </a:solidFill>
                <a:latin typeface="Consolas"/>
              </a:rPr>
              <a:t>2);</a:t>
            </a:r>
          </a:p>
          <a:p>
            <a:r>
              <a:rPr lang="en-US" dirty="0" smtClean="0">
                <a:solidFill>
                  <a:srgbClr val="2A00FF"/>
                </a:solidFill>
                <a:latin typeface="Consolas"/>
              </a:rPr>
              <a:t>"</a:t>
            </a:r>
            <a:r>
              <a:rPr lang="en-US" dirty="0" err="1" smtClean="0">
                <a:solidFill>
                  <a:srgbClr val="2A00FF"/>
                </a:solidFill>
                <a:latin typeface="Consolas"/>
              </a:rPr>
              <a:t>rajkot</a:t>
            </a:r>
            <a:r>
              <a:rPr lang="en-US" dirty="0" smtClean="0">
                <a:solidFill>
                  <a:srgbClr val="2A00FF"/>
                </a:solidFill>
                <a:latin typeface="Consolas"/>
              </a:rPr>
              <a:t>"</a:t>
            </a:r>
            <a:r>
              <a:rPr lang="en-US" dirty="0" smtClean="0">
                <a:solidFill>
                  <a:srgbClr val="000000"/>
                </a:solidFill>
                <a:latin typeface="Consolas"/>
              </a:rPr>
              <a:t>.substring(9);</a:t>
            </a:r>
          </a:p>
        </p:txBody>
      </p:sp>
    </p:spTree>
    <p:extLst>
      <p:ext uri="{BB962C8B-B14F-4D97-AF65-F5344CB8AC3E}">
        <p14:creationId xmlns:p14="http://schemas.microsoft.com/office/powerpoint/2010/main" val="39455955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bg/>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18">
                                            <p:txEl>
                                              <p:pRg st="1" end="1"/>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14"/>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16"/>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15"/>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7"/>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18">
                                            <p:txEl>
                                              <p:pRg st="2" end="2"/>
                                            </p:txEl>
                                          </p:spTgt>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9"/>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nodeType="clickEffect">
                                  <p:stCondLst>
                                    <p:cond delay="0"/>
                                  </p:stCondLst>
                                  <p:childTnLst>
                                    <p:set>
                                      <p:cBhvr>
                                        <p:cTn id="8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P spid="8" grpId="0" animBg="1"/>
      <p:bldP spid="9" grpId="0" animBg="1"/>
      <p:bldP spid="10" grpId="0"/>
      <p:bldP spid="11" grpId="0" animBg="1"/>
      <p:bldP spid="12" grpId="0" animBg="1"/>
      <p:bldP spid="13" grpId="0" animBg="1"/>
      <p:bldP spid="14" grpId="0"/>
      <p:bldP spid="15" grpId="0" animBg="1"/>
      <p:bldP spid="16" grpId="0" animBg="1"/>
      <p:bldP spid="18" grpId="0" uiExpand="1" build="p" bldLvl="5"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String Methods — Concatenation</a:t>
            </a:r>
          </a:p>
        </p:txBody>
      </p:sp>
      <p:sp>
        <p:nvSpPr>
          <p:cNvPr id="4" name="TextBox 3"/>
          <p:cNvSpPr txBox="1"/>
          <p:nvPr/>
        </p:nvSpPr>
        <p:spPr>
          <a:xfrm>
            <a:off x="228600" y="1045488"/>
            <a:ext cx="8763000" cy="5355312"/>
          </a:xfrm>
          <a:prstGeom prst="rect">
            <a:avLst/>
          </a:prstGeom>
          <a:noFill/>
          <a:ln w="19050">
            <a:solidFill>
              <a:schemeClr val="accent1"/>
            </a:solidFill>
            <a:prstDash val="dash"/>
          </a:ln>
        </p:spPr>
        <p:txBody>
          <a:bodyPr wrap="square" rtlCol="0">
            <a:spAutoFit/>
          </a:bodyPr>
          <a:lstStyle/>
          <a:p>
            <a:r>
              <a:rPr lang="en-US" b="1" dirty="0" smtClean="0">
                <a:solidFill>
                  <a:srgbClr val="7F0055"/>
                </a:solidFill>
                <a:latin typeface="Consolas"/>
              </a:rPr>
              <a:t>public</a:t>
            </a:r>
            <a:r>
              <a:rPr lang="en-US" b="1" dirty="0" smtClean="0">
                <a:solidFill>
                  <a:srgbClr val="000000"/>
                </a:solidFill>
                <a:latin typeface="Consolas"/>
              </a:rPr>
              <a:t> </a:t>
            </a:r>
            <a:r>
              <a:rPr lang="en-US" b="1" dirty="0" smtClean="0">
                <a:solidFill>
                  <a:srgbClr val="7F0055"/>
                </a:solidFill>
                <a:latin typeface="Consolas"/>
              </a:rPr>
              <a:t>class</a:t>
            </a:r>
            <a:r>
              <a:rPr lang="en-US" b="1" dirty="0" smtClean="0">
                <a:solidFill>
                  <a:srgbClr val="000000"/>
                </a:solidFill>
                <a:latin typeface="Consolas"/>
              </a:rPr>
              <a:t> </a:t>
            </a:r>
            <a:r>
              <a:rPr lang="en-US" b="1" dirty="0" err="1" smtClean="0">
                <a:solidFill>
                  <a:srgbClr val="000000"/>
                </a:solidFill>
                <a:latin typeface="Consolas"/>
              </a:rPr>
              <a:t>ConcatenationExample</a:t>
            </a:r>
            <a:r>
              <a:rPr lang="en-US" b="1" dirty="0" smtClean="0">
                <a:solidFill>
                  <a:srgbClr val="000000"/>
                </a:solidFill>
                <a:latin typeface="Consolas"/>
              </a:rPr>
              <a:t>{</a:t>
            </a:r>
          </a:p>
          <a:p>
            <a:pPr lvl="1"/>
            <a:r>
              <a:rPr lang="en-US" b="1" dirty="0" smtClean="0">
                <a:solidFill>
                  <a:srgbClr val="7F0055"/>
                </a:solidFill>
                <a:latin typeface="Consolas"/>
              </a:rPr>
              <a:t>public</a:t>
            </a:r>
            <a:r>
              <a:rPr lang="en-US" b="1" dirty="0" smtClean="0">
                <a:solidFill>
                  <a:srgbClr val="000000"/>
                </a:solidFill>
                <a:latin typeface="Consolas"/>
              </a:rPr>
              <a:t> </a:t>
            </a:r>
            <a:r>
              <a:rPr lang="en-US" b="1" dirty="0" smtClean="0">
                <a:solidFill>
                  <a:srgbClr val="7F0055"/>
                </a:solidFill>
                <a:latin typeface="Consolas"/>
              </a:rPr>
              <a:t>static</a:t>
            </a:r>
            <a:r>
              <a:rPr lang="en-US" b="1" dirty="0" smtClean="0">
                <a:solidFill>
                  <a:srgbClr val="000000"/>
                </a:solidFill>
                <a:latin typeface="Consolas"/>
              </a:rPr>
              <a:t> </a:t>
            </a:r>
            <a:r>
              <a:rPr lang="en-US" b="1" dirty="0" smtClean="0">
                <a:solidFill>
                  <a:srgbClr val="7F0055"/>
                </a:solidFill>
                <a:latin typeface="Consolas"/>
              </a:rPr>
              <a:t>void</a:t>
            </a:r>
            <a:r>
              <a:rPr lang="en-US" b="1" dirty="0" smtClean="0">
                <a:solidFill>
                  <a:srgbClr val="000000"/>
                </a:solidFill>
                <a:latin typeface="Consolas"/>
              </a:rPr>
              <a:t> main(String[] </a:t>
            </a:r>
            <a:r>
              <a:rPr lang="en-US" b="1" dirty="0" err="1" smtClean="0">
                <a:solidFill>
                  <a:srgbClr val="6A3E3E"/>
                </a:solidFill>
                <a:latin typeface="Consolas"/>
              </a:rPr>
              <a:t>args</a:t>
            </a:r>
            <a:r>
              <a:rPr lang="en-US" b="1" dirty="0" smtClean="0">
                <a:solidFill>
                  <a:srgbClr val="000000"/>
                </a:solidFill>
                <a:latin typeface="Consolas"/>
              </a:rPr>
              <a:t>) {</a:t>
            </a:r>
          </a:p>
          <a:p>
            <a:pPr lvl="2"/>
            <a:r>
              <a:rPr lang="en-US" dirty="0" smtClean="0">
                <a:solidFill>
                  <a:srgbClr val="000000"/>
                </a:solidFill>
                <a:latin typeface="Consolas"/>
              </a:rPr>
              <a:t>String </a:t>
            </a:r>
            <a:r>
              <a:rPr lang="en-US" dirty="0" smtClean="0">
                <a:solidFill>
                  <a:srgbClr val="6A3E3E"/>
                </a:solidFill>
                <a:latin typeface="Consolas"/>
              </a:rPr>
              <a:t>word1</a:t>
            </a:r>
            <a:r>
              <a:rPr lang="en-US" dirty="0" smtClean="0">
                <a:solidFill>
                  <a:srgbClr val="000000"/>
                </a:solidFill>
                <a:latin typeface="Consolas"/>
              </a:rPr>
              <a:t> = </a:t>
            </a:r>
            <a:r>
              <a:rPr lang="en-US" dirty="0" smtClean="0">
                <a:solidFill>
                  <a:srgbClr val="2A00FF"/>
                </a:solidFill>
                <a:latin typeface="Consolas"/>
              </a:rPr>
              <a:t>"re"</a:t>
            </a:r>
            <a:r>
              <a:rPr lang="en-US" dirty="0" smtClean="0">
                <a:solidFill>
                  <a:srgbClr val="000000"/>
                </a:solidFill>
                <a:latin typeface="Consolas"/>
              </a:rPr>
              <a:t>;</a:t>
            </a:r>
          </a:p>
          <a:p>
            <a:pPr lvl="2"/>
            <a:r>
              <a:rPr lang="en-US" dirty="0" smtClean="0">
                <a:solidFill>
                  <a:srgbClr val="000000"/>
                </a:solidFill>
                <a:latin typeface="Consolas"/>
              </a:rPr>
              <a:t>String </a:t>
            </a:r>
            <a:r>
              <a:rPr lang="en-US" dirty="0" smtClean="0">
                <a:solidFill>
                  <a:srgbClr val="6A3E3E"/>
                </a:solidFill>
                <a:latin typeface="Consolas"/>
              </a:rPr>
              <a:t>word2</a:t>
            </a:r>
            <a:r>
              <a:rPr lang="en-US" dirty="0" smtClean="0">
                <a:solidFill>
                  <a:srgbClr val="000000"/>
                </a:solidFill>
                <a:latin typeface="Consolas"/>
              </a:rPr>
              <a:t> = </a:t>
            </a:r>
            <a:r>
              <a:rPr lang="en-US" dirty="0" smtClean="0">
                <a:solidFill>
                  <a:srgbClr val="2A00FF"/>
                </a:solidFill>
                <a:latin typeface="Consolas"/>
              </a:rPr>
              <a:t>"think"</a:t>
            </a:r>
            <a:r>
              <a:rPr lang="en-US" dirty="0" smtClean="0">
                <a:solidFill>
                  <a:srgbClr val="000000"/>
                </a:solidFill>
                <a:latin typeface="Consolas"/>
              </a:rPr>
              <a:t>;</a:t>
            </a:r>
          </a:p>
          <a:p>
            <a:pPr lvl="2"/>
            <a:r>
              <a:rPr lang="en-US" dirty="0" smtClean="0">
                <a:solidFill>
                  <a:srgbClr val="000000"/>
                </a:solidFill>
                <a:latin typeface="Consolas"/>
              </a:rPr>
              <a:t>String </a:t>
            </a:r>
            <a:r>
              <a:rPr lang="en-US" dirty="0" smtClean="0">
                <a:solidFill>
                  <a:srgbClr val="6A3E3E"/>
                </a:solidFill>
                <a:latin typeface="Consolas"/>
              </a:rPr>
              <a:t>word3</a:t>
            </a:r>
            <a:r>
              <a:rPr lang="en-US" dirty="0" smtClean="0">
                <a:solidFill>
                  <a:srgbClr val="000000"/>
                </a:solidFill>
                <a:latin typeface="Consolas"/>
              </a:rPr>
              <a:t> = </a:t>
            </a:r>
            <a:r>
              <a:rPr lang="en-US" dirty="0" smtClean="0">
                <a:solidFill>
                  <a:srgbClr val="2A00FF"/>
                </a:solidFill>
                <a:latin typeface="Consolas"/>
              </a:rPr>
              <a:t>"</a:t>
            </a:r>
            <a:r>
              <a:rPr lang="en-US" dirty="0" err="1" smtClean="0">
                <a:solidFill>
                  <a:srgbClr val="2A00FF"/>
                </a:solidFill>
                <a:latin typeface="Consolas"/>
              </a:rPr>
              <a:t>ing</a:t>
            </a:r>
            <a:r>
              <a:rPr lang="en-US" dirty="0" smtClean="0">
                <a:solidFill>
                  <a:srgbClr val="2A00FF"/>
                </a:solidFill>
                <a:latin typeface="Consolas"/>
              </a:rPr>
              <a:t>"</a:t>
            </a:r>
            <a:r>
              <a:rPr lang="en-US" dirty="0" smtClean="0">
                <a:solidFill>
                  <a:srgbClr val="000000"/>
                </a:solidFill>
                <a:latin typeface="Consolas"/>
              </a:rPr>
              <a:t>;</a:t>
            </a:r>
          </a:p>
          <a:p>
            <a:pPr lvl="2"/>
            <a:r>
              <a:rPr lang="en-US" b="1" dirty="0" err="1" smtClean="0">
                <a:solidFill>
                  <a:srgbClr val="7F0055"/>
                </a:solidFill>
                <a:latin typeface="Consolas"/>
              </a:rPr>
              <a:t>int</a:t>
            </a:r>
            <a:r>
              <a:rPr lang="en-US" b="1" dirty="0" smtClean="0">
                <a:solidFill>
                  <a:srgbClr val="000000"/>
                </a:solidFill>
                <a:latin typeface="Consolas"/>
              </a:rPr>
              <a:t> </a:t>
            </a:r>
            <a:r>
              <a:rPr lang="en-US" b="1" dirty="0" smtClean="0">
                <a:solidFill>
                  <a:srgbClr val="6A3E3E"/>
                </a:solidFill>
                <a:latin typeface="Consolas"/>
              </a:rPr>
              <a:t>num</a:t>
            </a:r>
            <a:r>
              <a:rPr lang="en-US" b="1" dirty="0" smtClean="0">
                <a:solidFill>
                  <a:srgbClr val="000000"/>
                </a:solidFill>
                <a:latin typeface="Consolas"/>
              </a:rPr>
              <a:t> = 2;</a:t>
            </a:r>
          </a:p>
          <a:p>
            <a:pPr lvl="2"/>
            <a:r>
              <a:rPr lang="en-US" dirty="0" smtClean="0">
                <a:solidFill>
                  <a:srgbClr val="000000"/>
                </a:solidFill>
                <a:latin typeface="Consolas"/>
              </a:rPr>
              <a:t>String </a:t>
            </a:r>
            <a:r>
              <a:rPr lang="en-US" dirty="0" smtClean="0">
                <a:solidFill>
                  <a:srgbClr val="6A3E3E"/>
                </a:solidFill>
                <a:latin typeface="Consolas"/>
              </a:rPr>
              <a:t>result</a:t>
            </a:r>
            <a:r>
              <a:rPr lang="en-US" dirty="0" smtClean="0">
                <a:solidFill>
                  <a:srgbClr val="000000"/>
                </a:solidFill>
                <a:latin typeface="Consolas"/>
              </a:rPr>
              <a:t> = </a:t>
            </a:r>
            <a:r>
              <a:rPr lang="en-US" dirty="0" smtClean="0">
                <a:solidFill>
                  <a:srgbClr val="6A3E3E"/>
                </a:solidFill>
                <a:latin typeface="Consolas"/>
              </a:rPr>
              <a:t>word1</a:t>
            </a:r>
            <a:r>
              <a:rPr lang="en-US" dirty="0" smtClean="0">
                <a:solidFill>
                  <a:srgbClr val="000000"/>
                </a:solidFill>
                <a:latin typeface="Consolas"/>
              </a:rPr>
              <a:t> + </a:t>
            </a:r>
            <a:r>
              <a:rPr lang="en-US" dirty="0" smtClean="0">
                <a:solidFill>
                  <a:srgbClr val="6A3E3E"/>
                </a:solidFill>
                <a:latin typeface="Consolas"/>
              </a:rPr>
              <a:t>word2</a:t>
            </a:r>
            <a:r>
              <a:rPr lang="en-US" dirty="0" smtClean="0">
                <a:solidFill>
                  <a:srgbClr val="000000"/>
                </a:solidFill>
                <a:latin typeface="Consolas"/>
              </a:rPr>
              <a:t>;</a:t>
            </a:r>
          </a:p>
          <a:p>
            <a:pPr lvl="2"/>
            <a:r>
              <a:rPr lang="en-US" dirty="0" smtClean="0">
                <a:solidFill>
                  <a:srgbClr val="3F7F5F"/>
                </a:solidFill>
                <a:latin typeface="Consolas"/>
              </a:rPr>
              <a:t>// concatenates word1 and word2 "</a:t>
            </a:r>
            <a:r>
              <a:rPr lang="en-US" b="1" dirty="0" smtClean="0">
                <a:solidFill>
                  <a:srgbClr val="3F7F5F"/>
                </a:solidFill>
                <a:latin typeface="Consolas"/>
              </a:rPr>
              <a:t>rethink</a:t>
            </a:r>
            <a:r>
              <a:rPr lang="en-US" dirty="0" smtClean="0">
                <a:solidFill>
                  <a:srgbClr val="3F7F5F"/>
                </a:solidFill>
                <a:latin typeface="Consolas"/>
              </a:rPr>
              <a:t>"</a:t>
            </a:r>
          </a:p>
          <a:p>
            <a:pPr lvl="2"/>
            <a:endParaRPr lang="en-US" dirty="0" smtClean="0">
              <a:solidFill>
                <a:srgbClr val="3F7F5F"/>
              </a:solidFill>
              <a:latin typeface="Consolas"/>
            </a:endParaRPr>
          </a:p>
          <a:p>
            <a:pPr lvl="2"/>
            <a:r>
              <a:rPr lang="en-US" dirty="0" smtClean="0">
                <a:solidFill>
                  <a:srgbClr val="6A3E3E"/>
                </a:solidFill>
                <a:latin typeface="Consolas"/>
              </a:rPr>
              <a:t>result</a:t>
            </a:r>
            <a:r>
              <a:rPr lang="en-US" dirty="0" smtClean="0">
                <a:solidFill>
                  <a:srgbClr val="000000"/>
                </a:solidFill>
                <a:latin typeface="Consolas"/>
              </a:rPr>
              <a:t> = </a:t>
            </a:r>
            <a:r>
              <a:rPr lang="en-US" dirty="0" smtClean="0">
                <a:solidFill>
                  <a:srgbClr val="6A3E3E"/>
                </a:solidFill>
                <a:latin typeface="Consolas"/>
              </a:rPr>
              <a:t>word1</a:t>
            </a:r>
            <a:r>
              <a:rPr lang="en-US" dirty="0" smtClean="0">
                <a:solidFill>
                  <a:srgbClr val="000000"/>
                </a:solidFill>
                <a:latin typeface="Consolas"/>
              </a:rPr>
              <a:t>.concat(</a:t>
            </a:r>
            <a:r>
              <a:rPr lang="en-US" dirty="0" smtClean="0">
                <a:solidFill>
                  <a:srgbClr val="6A3E3E"/>
                </a:solidFill>
                <a:latin typeface="Consolas"/>
              </a:rPr>
              <a:t>word2</a:t>
            </a:r>
            <a:r>
              <a:rPr lang="en-US" dirty="0" smtClean="0">
                <a:solidFill>
                  <a:srgbClr val="000000"/>
                </a:solidFill>
                <a:latin typeface="Consolas"/>
              </a:rPr>
              <a:t>);</a:t>
            </a:r>
          </a:p>
          <a:p>
            <a:pPr lvl="2"/>
            <a:r>
              <a:rPr lang="en-US" dirty="0" smtClean="0">
                <a:solidFill>
                  <a:srgbClr val="3F7F5F"/>
                </a:solidFill>
                <a:latin typeface="Consolas"/>
              </a:rPr>
              <a:t>// the same as word1 + word2 "</a:t>
            </a:r>
            <a:r>
              <a:rPr lang="en-US" b="1" dirty="0" smtClean="0">
                <a:solidFill>
                  <a:srgbClr val="3F7F5F"/>
                </a:solidFill>
                <a:latin typeface="Consolas"/>
              </a:rPr>
              <a:t>rethink</a:t>
            </a:r>
            <a:r>
              <a:rPr lang="en-US" dirty="0" smtClean="0">
                <a:solidFill>
                  <a:srgbClr val="3F7F5F"/>
                </a:solidFill>
                <a:latin typeface="Consolas"/>
              </a:rPr>
              <a:t>"</a:t>
            </a:r>
          </a:p>
          <a:p>
            <a:pPr lvl="2"/>
            <a:endParaRPr lang="en-US" dirty="0" smtClean="0">
              <a:solidFill>
                <a:srgbClr val="6A3E3E"/>
              </a:solidFill>
              <a:latin typeface="Consolas"/>
            </a:endParaRPr>
          </a:p>
          <a:p>
            <a:pPr lvl="2"/>
            <a:r>
              <a:rPr lang="en-US" dirty="0" smtClean="0">
                <a:solidFill>
                  <a:srgbClr val="6A3E3E"/>
                </a:solidFill>
                <a:latin typeface="Consolas"/>
              </a:rPr>
              <a:t>result</a:t>
            </a:r>
            <a:r>
              <a:rPr lang="en-US" dirty="0" smtClean="0">
                <a:solidFill>
                  <a:srgbClr val="000000"/>
                </a:solidFill>
                <a:latin typeface="Consolas"/>
              </a:rPr>
              <a:t> += </a:t>
            </a:r>
            <a:r>
              <a:rPr lang="en-US" dirty="0" smtClean="0">
                <a:solidFill>
                  <a:srgbClr val="6A3E3E"/>
                </a:solidFill>
                <a:latin typeface="Consolas"/>
              </a:rPr>
              <a:t>word3</a:t>
            </a:r>
            <a:r>
              <a:rPr lang="en-US" dirty="0" smtClean="0">
                <a:solidFill>
                  <a:srgbClr val="000000"/>
                </a:solidFill>
                <a:latin typeface="Consolas"/>
              </a:rPr>
              <a:t>;</a:t>
            </a:r>
          </a:p>
          <a:p>
            <a:pPr lvl="2"/>
            <a:r>
              <a:rPr lang="en-US" dirty="0" smtClean="0">
                <a:solidFill>
                  <a:srgbClr val="3F7F5F"/>
                </a:solidFill>
                <a:latin typeface="Consolas"/>
              </a:rPr>
              <a:t>// concatenates word3 to result "</a:t>
            </a:r>
            <a:r>
              <a:rPr lang="en-US" b="1" dirty="0" smtClean="0">
                <a:solidFill>
                  <a:srgbClr val="3F7F5F"/>
                </a:solidFill>
                <a:latin typeface="Consolas"/>
              </a:rPr>
              <a:t>rethinking</a:t>
            </a:r>
            <a:r>
              <a:rPr lang="en-US" dirty="0" smtClean="0">
                <a:solidFill>
                  <a:srgbClr val="3F7F5F"/>
                </a:solidFill>
                <a:latin typeface="Consolas"/>
              </a:rPr>
              <a:t>"</a:t>
            </a:r>
          </a:p>
          <a:p>
            <a:pPr lvl="2"/>
            <a:endParaRPr lang="en-US" dirty="0" smtClean="0">
              <a:solidFill>
                <a:srgbClr val="6A3E3E"/>
              </a:solidFill>
              <a:latin typeface="Consolas"/>
            </a:endParaRPr>
          </a:p>
          <a:p>
            <a:pPr lvl="2"/>
            <a:r>
              <a:rPr lang="en-US" dirty="0" smtClean="0">
                <a:solidFill>
                  <a:srgbClr val="6A3E3E"/>
                </a:solidFill>
                <a:latin typeface="Consolas"/>
              </a:rPr>
              <a:t>result</a:t>
            </a:r>
            <a:r>
              <a:rPr lang="en-US" dirty="0" smtClean="0">
                <a:solidFill>
                  <a:srgbClr val="000000"/>
                </a:solidFill>
                <a:latin typeface="Consolas"/>
              </a:rPr>
              <a:t> += </a:t>
            </a:r>
            <a:r>
              <a:rPr lang="en-US" dirty="0" smtClean="0">
                <a:solidFill>
                  <a:srgbClr val="6A3E3E"/>
                </a:solidFill>
                <a:latin typeface="Consolas"/>
              </a:rPr>
              <a:t>num</a:t>
            </a:r>
            <a:r>
              <a:rPr lang="en-US" dirty="0" smtClean="0">
                <a:solidFill>
                  <a:srgbClr val="000000"/>
                </a:solidFill>
                <a:latin typeface="Consolas"/>
              </a:rPr>
              <a:t>; </a:t>
            </a:r>
          </a:p>
          <a:p>
            <a:pPr lvl="2"/>
            <a:r>
              <a:rPr lang="en-US" dirty="0" smtClean="0">
                <a:solidFill>
                  <a:srgbClr val="3F7F5F"/>
                </a:solidFill>
                <a:latin typeface="Consolas"/>
              </a:rPr>
              <a:t>// converts num to String &amp; joins it to result "</a:t>
            </a:r>
            <a:r>
              <a:rPr lang="en-US" b="1" dirty="0" smtClean="0">
                <a:solidFill>
                  <a:srgbClr val="3F7F5F"/>
                </a:solidFill>
                <a:latin typeface="Consolas"/>
              </a:rPr>
              <a:t>rethinking2</a:t>
            </a:r>
            <a:r>
              <a:rPr lang="en-US" dirty="0" smtClean="0">
                <a:solidFill>
                  <a:srgbClr val="3F7F5F"/>
                </a:solidFill>
                <a:latin typeface="Consolas"/>
              </a:rPr>
              <a:t>"</a:t>
            </a:r>
          </a:p>
          <a:p>
            <a:pPr lvl="1"/>
            <a:r>
              <a:rPr lang="en-US" dirty="0" smtClean="0">
                <a:solidFill>
                  <a:srgbClr val="000000"/>
                </a:solidFill>
                <a:latin typeface="Consolas"/>
              </a:rPr>
              <a:t>}</a:t>
            </a:r>
          </a:p>
          <a:p>
            <a:r>
              <a:rPr lang="en-US" dirty="0" smtClean="0">
                <a:solidFill>
                  <a:srgbClr val="000000"/>
                </a:solidFill>
                <a:latin typeface="Consolas"/>
              </a:rPr>
              <a:t>}</a:t>
            </a:r>
          </a:p>
        </p:txBody>
      </p:sp>
    </p:spTree>
    <p:extLst>
      <p:ext uri="{BB962C8B-B14F-4D97-AF65-F5344CB8AC3E}">
        <p14:creationId xmlns:p14="http://schemas.microsoft.com/office/powerpoint/2010/main" val="38199520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xEl>
                                              <p:pRg st="3" end="3"/>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4">
                                            <p:txEl>
                                              <p:pRg st="13" end="13"/>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4">
                                            <p:txEl>
                                              <p:pRg st="15" end="15"/>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4">
                                            <p:txEl>
                                              <p:pRg st="16" end="16"/>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4">
                                            <p:txEl>
                                              <p:pRg st="17" end="17"/>
                                            </p:txEl>
                                          </p:spTgt>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4">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bldLvl="5"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String Methods — Find (</a:t>
            </a:r>
            <a:r>
              <a:rPr lang="en-US" dirty="0" err="1">
                <a:solidFill>
                  <a:schemeClr val="tx1"/>
                </a:solidFill>
              </a:rPr>
              <a:t>indexOf</a:t>
            </a:r>
            <a:r>
              <a:rPr lang="en-US" dirty="0"/>
              <a:t>)</a:t>
            </a:r>
          </a:p>
        </p:txBody>
      </p:sp>
      <p:sp>
        <p:nvSpPr>
          <p:cNvPr id="4" name="Rectangle 3"/>
          <p:cNvSpPr>
            <a:spLocks noGrp="1" noChangeArrowheads="1"/>
          </p:cNvSpPr>
          <p:nvPr>
            <p:ph idx="1"/>
          </p:nvPr>
        </p:nvSpPr>
        <p:spPr>
          <a:xfrm>
            <a:off x="381000" y="1295399"/>
            <a:ext cx="8534400" cy="5486401"/>
          </a:xfrm>
        </p:spPr>
        <p:txBody>
          <a:bodyPr>
            <a:normAutofit/>
          </a:bodyPr>
          <a:lstStyle/>
          <a:p>
            <a:pPr>
              <a:buNone/>
            </a:pPr>
            <a:r>
              <a:rPr lang="en-US" sz="2400" dirty="0">
                <a:latin typeface="Cambria" pitchFamily="18" charset="0"/>
                <a:ea typeface="Cambria" pitchFamily="18" charset="0"/>
                <a:cs typeface="Courier New" pitchFamily="49" charset="0"/>
              </a:rPr>
              <a:t>String name </a:t>
            </a:r>
            <a:r>
              <a:rPr lang="en-US" sz="2400" dirty="0" smtClean="0">
                <a:latin typeface="Cambria" pitchFamily="18" charset="0"/>
                <a:ea typeface="Cambria" pitchFamily="18" charset="0"/>
                <a:cs typeface="Courier New" pitchFamily="49" charset="0"/>
              </a:rPr>
              <a:t>= </a:t>
            </a:r>
            <a:r>
              <a:rPr lang="en-US" dirty="0" smtClean="0">
                <a:latin typeface="Cambria" pitchFamily="18" charset="0"/>
                <a:ea typeface="Cambria" pitchFamily="18" charset="0"/>
              </a:rPr>
              <a:t>"                                                             "</a:t>
            </a:r>
            <a:r>
              <a:rPr lang="en-US" sz="2400" dirty="0" smtClean="0">
                <a:latin typeface="Cambria" pitchFamily="18" charset="0"/>
                <a:ea typeface="Cambria" pitchFamily="18" charset="0"/>
                <a:cs typeface="Courier New" pitchFamily="49" charset="0"/>
              </a:rPr>
              <a:t>;</a:t>
            </a:r>
          </a:p>
          <a:p>
            <a:pPr>
              <a:buNone/>
            </a:pPr>
            <a:endParaRPr lang="en-US" sz="2400" dirty="0" smtClean="0"/>
          </a:p>
          <a:p>
            <a:pPr>
              <a:buNone/>
            </a:pPr>
            <a:r>
              <a:rPr lang="en-US" sz="2400" dirty="0" err="1" smtClean="0">
                <a:latin typeface="Cambria" pitchFamily="18" charset="0"/>
                <a:ea typeface="Cambria" pitchFamily="18" charset="0"/>
              </a:rPr>
              <a:t>name.</a:t>
            </a:r>
            <a:r>
              <a:rPr lang="en-US" sz="2400" b="1" dirty="0" err="1" smtClean="0">
                <a:latin typeface="Cambria" pitchFamily="18" charset="0"/>
                <a:ea typeface="Cambria" pitchFamily="18" charset="0"/>
              </a:rPr>
              <a:t>indexOf</a:t>
            </a:r>
            <a:r>
              <a:rPr lang="en-US" dirty="0" smtClean="0">
                <a:latin typeface="Cambria" pitchFamily="18" charset="0"/>
                <a:ea typeface="Cambria" pitchFamily="18" charset="0"/>
              </a:rPr>
              <a:t> ('P</a:t>
            </a:r>
            <a:r>
              <a:rPr lang="en-US" sz="2400" dirty="0" smtClean="0">
                <a:latin typeface="Cambria" pitchFamily="18" charset="0"/>
                <a:ea typeface="Cambria" pitchFamily="18" charset="0"/>
              </a:rPr>
              <a:t>');</a:t>
            </a:r>
          </a:p>
          <a:p>
            <a:pPr>
              <a:buNone/>
            </a:pPr>
            <a:r>
              <a:rPr lang="en-US" dirty="0" err="1" smtClean="0">
                <a:latin typeface="Cambria" pitchFamily="18" charset="0"/>
                <a:ea typeface="Cambria" pitchFamily="18" charset="0"/>
              </a:rPr>
              <a:t>name</a:t>
            </a:r>
            <a:r>
              <a:rPr lang="en-US" sz="2400" dirty="0" err="1" smtClean="0">
                <a:latin typeface="Cambria" pitchFamily="18" charset="0"/>
                <a:ea typeface="Cambria" pitchFamily="18" charset="0"/>
              </a:rPr>
              <a:t>.</a:t>
            </a:r>
            <a:r>
              <a:rPr lang="en-US" sz="2400" b="1" dirty="0" err="1" smtClean="0">
                <a:latin typeface="Cambria" pitchFamily="18" charset="0"/>
                <a:ea typeface="Cambria" pitchFamily="18" charset="0"/>
              </a:rPr>
              <a:t>indexOf</a:t>
            </a:r>
            <a:r>
              <a:rPr lang="en-US" dirty="0" smtClean="0">
                <a:latin typeface="Cambria" pitchFamily="18" charset="0"/>
                <a:ea typeface="Cambria" pitchFamily="18" charset="0"/>
              </a:rPr>
              <a:t> ('e</a:t>
            </a:r>
            <a:r>
              <a:rPr lang="en-US" sz="2400" dirty="0" smtClean="0">
                <a:latin typeface="Cambria" pitchFamily="18" charset="0"/>
                <a:ea typeface="Cambria" pitchFamily="18" charset="0"/>
              </a:rPr>
              <a:t>');		</a:t>
            </a:r>
          </a:p>
          <a:p>
            <a:pPr>
              <a:buNone/>
            </a:pPr>
            <a:r>
              <a:rPr lang="en-US" sz="2400" dirty="0" err="1" smtClean="0">
                <a:latin typeface="Cambria" pitchFamily="18" charset="0"/>
                <a:ea typeface="Cambria" pitchFamily="18" charset="0"/>
              </a:rPr>
              <a:t>name.</a:t>
            </a:r>
            <a:r>
              <a:rPr lang="en-US" sz="2400" b="1" dirty="0" err="1" smtClean="0">
                <a:latin typeface="Cambria" pitchFamily="18" charset="0"/>
                <a:ea typeface="Cambria" pitchFamily="18" charset="0"/>
              </a:rPr>
              <a:t>indexOf</a:t>
            </a:r>
            <a:r>
              <a:rPr lang="en-US" dirty="0" smtClean="0">
                <a:latin typeface="Cambria" pitchFamily="18" charset="0"/>
                <a:ea typeface="Cambria" pitchFamily="18" charset="0"/>
              </a:rPr>
              <a:t> ("Minister</a:t>
            </a:r>
            <a:r>
              <a:rPr lang="en-US" sz="2400" dirty="0" smtClean="0">
                <a:latin typeface="Cambria" pitchFamily="18" charset="0"/>
                <a:ea typeface="Cambria" pitchFamily="18" charset="0"/>
              </a:rPr>
              <a:t>");</a:t>
            </a:r>
            <a:r>
              <a:rPr lang="en-US" sz="2400" dirty="0">
                <a:latin typeface="Cambria" pitchFamily="18" charset="0"/>
                <a:ea typeface="Cambria" pitchFamily="18" charset="0"/>
              </a:rPr>
              <a:t>	</a:t>
            </a:r>
          </a:p>
          <a:p>
            <a:pPr>
              <a:buNone/>
            </a:pPr>
            <a:r>
              <a:rPr lang="en-US" sz="2400" dirty="0" err="1" smtClean="0">
                <a:latin typeface="Cambria" pitchFamily="18" charset="0"/>
                <a:ea typeface="Cambria" pitchFamily="18" charset="0"/>
              </a:rPr>
              <a:t>name.</a:t>
            </a:r>
            <a:r>
              <a:rPr lang="en-US" sz="2400" b="1" dirty="0" err="1" smtClean="0">
                <a:latin typeface="Cambria" pitchFamily="18" charset="0"/>
                <a:ea typeface="Cambria" pitchFamily="18" charset="0"/>
              </a:rPr>
              <a:t>indexOf</a:t>
            </a:r>
            <a:r>
              <a:rPr lang="en-US" dirty="0" smtClean="0">
                <a:latin typeface="Cambria" pitchFamily="18" charset="0"/>
                <a:ea typeface="Cambria" pitchFamily="18" charset="0"/>
              </a:rPr>
              <a:t> ('e</a:t>
            </a:r>
            <a:r>
              <a:rPr lang="en-US" sz="2400" dirty="0">
                <a:latin typeface="Cambria" pitchFamily="18" charset="0"/>
                <a:ea typeface="Cambria" pitchFamily="18" charset="0"/>
              </a:rPr>
              <a:t>', </a:t>
            </a:r>
            <a:r>
              <a:rPr lang="en-US" sz="2400" dirty="0" smtClean="0">
                <a:latin typeface="Cambria" pitchFamily="18" charset="0"/>
                <a:ea typeface="Cambria" pitchFamily="18" charset="0"/>
              </a:rPr>
              <a:t>8);</a:t>
            </a:r>
            <a:r>
              <a:rPr lang="en-US" sz="2400" dirty="0">
                <a:latin typeface="Cambria" pitchFamily="18" charset="0"/>
                <a:ea typeface="Cambria" pitchFamily="18" charset="0"/>
              </a:rPr>
              <a:t>		</a:t>
            </a:r>
          </a:p>
          <a:p>
            <a:pPr marL="342900" indent="-342900">
              <a:buFont typeface="Wingdings" pitchFamily="2" charset="2"/>
              <a:buNone/>
            </a:pPr>
            <a:endParaRPr lang="en-US" sz="2400" dirty="0">
              <a:latin typeface="Cambria" pitchFamily="18" charset="0"/>
              <a:ea typeface="Cambria" pitchFamily="18" charset="0"/>
            </a:endParaRPr>
          </a:p>
          <a:p>
            <a:pPr>
              <a:buNone/>
            </a:pPr>
            <a:r>
              <a:rPr lang="en-US" sz="2400" dirty="0" err="1" smtClean="0">
                <a:latin typeface="Cambria" pitchFamily="18" charset="0"/>
                <a:ea typeface="Cambria" pitchFamily="18" charset="0"/>
              </a:rPr>
              <a:t>name.</a:t>
            </a:r>
            <a:r>
              <a:rPr lang="en-US" sz="2400" b="1" dirty="0" err="1" smtClean="0">
                <a:latin typeface="Cambria" pitchFamily="18" charset="0"/>
                <a:ea typeface="Cambria" pitchFamily="18" charset="0"/>
              </a:rPr>
              <a:t>indexOf</a:t>
            </a:r>
            <a:r>
              <a:rPr lang="en-US" b="1" dirty="0" smtClean="0">
                <a:latin typeface="Cambria" pitchFamily="18" charset="0"/>
                <a:ea typeface="Cambria" pitchFamily="18" charset="0"/>
              </a:rPr>
              <a:t> </a:t>
            </a:r>
            <a:r>
              <a:rPr lang="en-US" dirty="0" smtClean="0">
                <a:latin typeface="Cambria" pitchFamily="18" charset="0"/>
                <a:ea typeface="Cambria" pitchFamily="18" charset="0"/>
              </a:rPr>
              <a:t>(“xyz</a:t>
            </a:r>
            <a:r>
              <a:rPr lang="en-US" sz="2400" dirty="0" smtClean="0">
                <a:latin typeface="Cambria" pitchFamily="18" charset="0"/>
                <a:ea typeface="Cambria" pitchFamily="18" charset="0"/>
              </a:rPr>
              <a:t>");</a:t>
            </a:r>
            <a:r>
              <a:rPr lang="en-US" sz="2400" dirty="0">
                <a:latin typeface="Cambria" pitchFamily="18" charset="0"/>
                <a:ea typeface="Cambria" pitchFamily="18" charset="0"/>
              </a:rPr>
              <a:t>	</a:t>
            </a:r>
          </a:p>
          <a:p>
            <a:pPr>
              <a:buNone/>
            </a:pPr>
            <a:r>
              <a:rPr lang="en-US" sz="2400" dirty="0" err="1" smtClean="0">
                <a:latin typeface="Cambria" pitchFamily="18" charset="0"/>
                <a:ea typeface="Cambria" pitchFamily="18" charset="0"/>
              </a:rPr>
              <a:t>name.</a:t>
            </a:r>
            <a:r>
              <a:rPr lang="en-US" sz="2400" b="1" dirty="0" err="1" smtClean="0">
                <a:latin typeface="Cambria" pitchFamily="18" charset="0"/>
                <a:ea typeface="Cambria" pitchFamily="18" charset="0"/>
              </a:rPr>
              <a:t>lastIndexOf</a:t>
            </a:r>
            <a:r>
              <a:rPr lang="en-US" dirty="0" smtClean="0">
                <a:latin typeface="Cambria" pitchFamily="18" charset="0"/>
                <a:ea typeface="Cambria" pitchFamily="18" charset="0"/>
              </a:rPr>
              <a:t> ('e</a:t>
            </a:r>
            <a:r>
              <a:rPr lang="en-US" sz="2400" dirty="0">
                <a:latin typeface="Cambria" pitchFamily="18" charset="0"/>
                <a:ea typeface="Cambria" pitchFamily="18" charset="0"/>
              </a:rPr>
              <a:t>');	</a:t>
            </a:r>
            <a:endParaRPr lang="en-US" dirty="0">
              <a:latin typeface="Cambria" pitchFamily="18" charset="0"/>
              <a:ea typeface="Cambria" pitchFamily="18" charset="0"/>
            </a:endParaRPr>
          </a:p>
        </p:txBody>
      </p:sp>
      <p:sp>
        <p:nvSpPr>
          <p:cNvPr id="5" name="Text Box 9"/>
          <p:cNvSpPr txBox="1">
            <a:spLocks noChangeArrowheads="1"/>
          </p:cNvSpPr>
          <p:nvPr/>
        </p:nvSpPr>
        <p:spPr bwMode="auto">
          <a:xfrm>
            <a:off x="5536702" y="4557045"/>
            <a:ext cx="2466975" cy="457200"/>
          </a:xfrm>
          <a:prstGeom prst="rect">
            <a:avLst/>
          </a:prstGeom>
          <a:solidFill>
            <a:schemeClr val="accent6">
              <a:lumMod val="20000"/>
              <a:lumOff val="80000"/>
            </a:schemeClr>
          </a:solidFill>
          <a:ln w="9525">
            <a:noFill/>
            <a:miter lim="800000"/>
            <a:headEnd/>
            <a:tailEnd/>
          </a:ln>
          <a:effectLst/>
        </p:spPr>
        <p:txBody>
          <a:bodyPr>
            <a:spAutoFit/>
          </a:bodyPr>
          <a:lstStyle/>
          <a:p>
            <a:r>
              <a:rPr lang="en-US" sz="2400" dirty="0"/>
              <a:t>   (not found)</a:t>
            </a:r>
          </a:p>
        </p:txBody>
      </p:sp>
      <p:sp>
        <p:nvSpPr>
          <p:cNvPr id="6" name="Text Box 10"/>
          <p:cNvSpPr txBox="1">
            <a:spLocks noChangeArrowheads="1"/>
          </p:cNvSpPr>
          <p:nvPr/>
        </p:nvSpPr>
        <p:spPr bwMode="auto">
          <a:xfrm>
            <a:off x="4972050" y="4038600"/>
            <a:ext cx="3962400" cy="461665"/>
          </a:xfrm>
          <a:prstGeom prst="rect">
            <a:avLst/>
          </a:prstGeom>
          <a:solidFill>
            <a:schemeClr val="accent6">
              <a:lumMod val="20000"/>
              <a:lumOff val="80000"/>
            </a:schemeClr>
          </a:solidFill>
          <a:ln w="9525">
            <a:noFill/>
            <a:miter lim="800000"/>
            <a:headEnd/>
            <a:tailEnd/>
          </a:ln>
          <a:effectLst/>
        </p:spPr>
        <p:txBody>
          <a:bodyPr wrap="square">
            <a:spAutoFit/>
          </a:bodyPr>
          <a:lstStyle/>
          <a:p>
            <a:r>
              <a:rPr lang="en-US" sz="2400" dirty="0"/>
              <a:t>(starts searching </a:t>
            </a:r>
            <a:r>
              <a:rPr lang="en-US" sz="2400" dirty="0" smtClean="0"/>
              <a:t>at position 8)</a:t>
            </a:r>
            <a:endParaRPr lang="en-US" sz="2400" dirty="0"/>
          </a:p>
        </p:txBody>
      </p:sp>
      <p:sp>
        <p:nvSpPr>
          <p:cNvPr id="7" name="Line 11"/>
          <p:cNvSpPr>
            <a:spLocks noChangeShapeType="1"/>
          </p:cNvSpPr>
          <p:nvPr/>
        </p:nvSpPr>
        <p:spPr bwMode="auto">
          <a:xfrm>
            <a:off x="4562677" y="4737914"/>
            <a:ext cx="974026" cy="0"/>
          </a:xfrm>
          <a:prstGeom prst="line">
            <a:avLst/>
          </a:prstGeom>
          <a:noFill/>
          <a:ln w="9525">
            <a:solidFill>
              <a:srgbClr val="FF0000"/>
            </a:solidFill>
            <a:round/>
            <a:headEnd/>
            <a:tailEnd/>
          </a:ln>
          <a:effectLst/>
        </p:spPr>
        <p:txBody>
          <a:bodyPr wrap="none" anchor="ctr"/>
          <a:lstStyle/>
          <a:p>
            <a:endParaRPr lang="en-US"/>
          </a:p>
        </p:txBody>
      </p:sp>
      <p:grpSp>
        <p:nvGrpSpPr>
          <p:cNvPr id="8" name="Group 12"/>
          <p:cNvGrpSpPr>
            <a:grpSpLocks/>
          </p:cNvGrpSpPr>
          <p:nvPr/>
        </p:nvGrpSpPr>
        <p:grpSpPr bwMode="auto">
          <a:xfrm>
            <a:off x="2914650" y="4191000"/>
            <a:ext cx="2057400" cy="152400"/>
            <a:chOff x="2343" y="3049"/>
            <a:chExt cx="1469" cy="94"/>
          </a:xfrm>
        </p:grpSpPr>
        <p:sp>
          <p:nvSpPr>
            <p:cNvPr id="9" name="Line 13"/>
            <p:cNvSpPr>
              <a:spLocks noChangeShapeType="1"/>
            </p:cNvSpPr>
            <p:nvPr/>
          </p:nvSpPr>
          <p:spPr bwMode="auto">
            <a:xfrm>
              <a:off x="2343" y="3143"/>
              <a:ext cx="1469" cy="0"/>
            </a:xfrm>
            <a:prstGeom prst="line">
              <a:avLst/>
            </a:prstGeom>
            <a:noFill/>
            <a:ln w="9525">
              <a:solidFill>
                <a:srgbClr val="FF0000"/>
              </a:solidFill>
              <a:round/>
              <a:headEnd/>
              <a:tailEnd/>
            </a:ln>
            <a:effectLst/>
          </p:spPr>
          <p:txBody>
            <a:bodyPr wrap="none" anchor="ctr"/>
            <a:lstStyle/>
            <a:p>
              <a:endParaRPr lang="en-US"/>
            </a:p>
          </p:txBody>
        </p:sp>
        <p:sp>
          <p:nvSpPr>
            <p:cNvPr id="10" name="Line 14"/>
            <p:cNvSpPr>
              <a:spLocks noChangeShapeType="1"/>
            </p:cNvSpPr>
            <p:nvPr/>
          </p:nvSpPr>
          <p:spPr bwMode="auto">
            <a:xfrm flipV="1">
              <a:off x="2343" y="3049"/>
              <a:ext cx="0" cy="94"/>
            </a:xfrm>
            <a:prstGeom prst="line">
              <a:avLst/>
            </a:prstGeom>
            <a:noFill/>
            <a:ln w="9525">
              <a:solidFill>
                <a:srgbClr val="FF0000"/>
              </a:solidFill>
              <a:round/>
              <a:headEnd/>
              <a:tailEnd/>
            </a:ln>
            <a:effectLst/>
          </p:spPr>
          <p:txBody>
            <a:bodyPr wrap="none" anchor="ctr"/>
            <a:lstStyle/>
            <a:p>
              <a:endParaRPr lang="en-US"/>
            </a:p>
          </p:txBody>
        </p:sp>
      </p:grpSp>
      <p:cxnSp>
        <p:nvCxnSpPr>
          <p:cNvPr id="11" name="Straight Arrow Connector 10"/>
          <p:cNvCxnSpPr/>
          <p:nvPr/>
        </p:nvCxnSpPr>
        <p:spPr>
          <a:xfrm>
            <a:off x="2600325" y="1066800"/>
            <a:ext cx="0" cy="30480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3705225" y="1066800"/>
            <a:ext cx="0" cy="30480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4200176" y="2183160"/>
            <a:ext cx="340158" cy="461665"/>
          </a:xfrm>
          <a:prstGeom prst="rect">
            <a:avLst/>
          </a:prstGeom>
          <a:noFill/>
        </p:spPr>
        <p:txBody>
          <a:bodyPr wrap="none" rtlCol="0">
            <a:spAutoFit/>
          </a:bodyPr>
          <a:lstStyle/>
          <a:p>
            <a:r>
              <a:rPr lang="en-IN" sz="2400" dirty="0" smtClean="0"/>
              <a:t>0</a:t>
            </a:r>
            <a:endParaRPr lang="en-US" sz="2400" dirty="0"/>
          </a:p>
        </p:txBody>
      </p:sp>
      <p:sp>
        <p:nvSpPr>
          <p:cNvPr id="14" name="TextBox 13"/>
          <p:cNvSpPr txBox="1"/>
          <p:nvPr/>
        </p:nvSpPr>
        <p:spPr>
          <a:xfrm>
            <a:off x="4200176" y="2655713"/>
            <a:ext cx="340158" cy="461665"/>
          </a:xfrm>
          <a:prstGeom prst="rect">
            <a:avLst/>
          </a:prstGeom>
          <a:noFill/>
        </p:spPr>
        <p:txBody>
          <a:bodyPr wrap="none" rtlCol="0">
            <a:spAutoFit/>
          </a:bodyPr>
          <a:lstStyle/>
          <a:p>
            <a:r>
              <a:rPr lang="en-IN" sz="2400" dirty="0" smtClean="0"/>
              <a:t>4</a:t>
            </a:r>
            <a:endParaRPr lang="en-US" sz="2400" dirty="0"/>
          </a:p>
        </p:txBody>
      </p:sp>
      <p:sp>
        <p:nvSpPr>
          <p:cNvPr id="15" name="TextBox 14"/>
          <p:cNvSpPr txBox="1"/>
          <p:nvPr/>
        </p:nvSpPr>
        <p:spPr>
          <a:xfrm>
            <a:off x="4200176" y="3156455"/>
            <a:ext cx="340158" cy="461665"/>
          </a:xfrm>
          <a:prstGeom prst="rect">
            <a:avLst/>
          </a:prstGeom>
          <a:noFill/>
        </p:spPr>
        <p:txBody>
          <a:bodyPr wrap="none" rtlCol="0">
            <a:spAutoFit/>
          </a:bodyPr>
          <a:lstStyle/>
          <a:p>
            <a:r>
              <a:rPr lang="en-IN" sz="2400" dirty="0" smtClean="0"/>
              <a:t>6</a:t>
            </a:r>
            <a:endParaRPr lang="en-US" sz="2400" dirty="0"/>
          </a:p>
        </p:txBody>
      </p:sp>
      <p:sp>
        <p:nvSpPr>
          <p:cNvPr id="16" name="TextBox 15"/>
          <p:cNvSpPr txBox="1"/>
          <p:nvPr/>
        </p:nvSpPr>
        <p:spPr>
          <a:xfrm>
            <a:off x="4200176" y="3635427"/>
            <a:ext cx="495649" cy="461665"/>
          </a:xfrm>
          <a:prstGeom prst="rect">
            <a:avLst/>
          </a:prstGeom>
          <a:noFill/>
        </p:spPr>
        <p:txBody>
          <a:bodyPr wrap="none" rtlCol="0">
            <a:spAutoFit/>
          </a:bodyPr>
          <a:lstStyle/>
          <a:p>
            <a:r>
              <a:rPr lang="en-IN" sz="2400" dirty="0" smtClean="0"/>
              <a:t>12</a:t>
            </a:r>
            <a:endParaRPr lang="en-US" sz="2400" dirty="0"/>
          </a:p>
        </p:txBody>
      </p:sp>
      <p:sp>
        <p:nvSpPr>
          <p:cNvPr id="17" name="TextBox 16"/>
          <p:cNvSpPr txBox="1"/>
          <p:nvPr/>
        </p:nvSpPr>
        <p:spPr>
          <a:xfrm>
            <a:off x="4200176" y="4507082"/>
            <a:ext cx="434734" cy="461665"/>
          </a:xfrm>
          <a:prstGeom prst="rect">
            <a:avLst/>
          </a:prstGeom>
          <a:noFill/>
        </p:spPr>
        <p:txBody>
          <a:bodyPr wrap="none" rtlCol="0">
            <a:spAutoFit/>
          </a:bodyPr>
          <a:lstStyle/>
          <a:p>
            <a:r>
              <a:rPr lang="en-IN" sz="2400" dirty="0" smtClean="0"/>
              <a:t>-1</a:t>
            </a:r>
            <a:endParaRPr lang="en-US" sz="2400" dirty="0"/>
          </a:p>
        </p:txBody>
      </p:sp>
      <p:sp>
        <p:nvSpPr>
          <p:cNvPr id="18" name="TextBox 17"/>
          <p:cNvSpPr txBox="1"/>
          <p:nvPr/>
        </p:nvSpPr>
        <p:spPr>
          <a:xfrm>
            <a:off x="4200174" y="5014245"/>
            <a:ext cx="489236" cy="461665"/>
          </a:xfrm>
          <a:prstGeom prst="rect">
            <a:avLst/>
          </a:prstGeom>
          <a:noFill/>
        </p:spPr>
        <p:txBody>
          <a:bodyPr wrap="none" rtlCol="0">
            <a:spAutoFit/>
          </a:bodyPr>
          <a:lstStyle/>
          <a:p>
            <a:r>
              <a:rPr lang="en-IN" sz="2400" smtClean="0"/>
              <a:t>12</a:t>
            </a:r>
            <a:endParaRPr lang="en-US" sz="2400" dirty="0"/>
          </a:p>
        </p:txBody>
      </p:sp>
      <p:graphicFrame>
        <p:nvGraphicFramePr>
          <p:cNvPr id="19" name="Table 18"/>
          <p:cNvGraphicFramePr>
            <a:graphicFrameLocks noGrp="1"/>
          </p:cNvGraphicFramePr>
          <p:nvPr/>
        </p:nvGraphicFramePr>
        <p:xfrm>
          <a:off x="2469835" y="1447800"/>
          <a:ext cx="4083365" cy="521780"/>
        </p:xfrm>
        <a:graphic>
          <a:graphicData uri="http://schemas.openxmlformats.org/drawingml/2006/table">
            <a:tbl>
              <a:tblPr>
                <a:tableStyleId>{2D5ABB26-0587-4C30-8999-92F81FD0307C}</a:tableStyleId>
              </a:tblPr>
              <a:tblGrid>
                <a:gridCol w="267948">
                  <a:extLst>
                    <a:ext uri="{9D8B030D-6E8A-4147-A177-3AD203B41FA5}">
                      <a16:colId xmlns:a16="http://schemas.microsoft.com/office/drawing/2014/main" xmlns="" val="20000"/>
                    </a:ext>
                  </a:extLst>
                </a:gridCol>
                <a:gridCol w="267003">
                  <a:extLst>
                    <a:ext uri="{9D8B030D-6E8A-4147-A177-3AD203B41FA5}">
                      <a16:colId xmlns:a16="http://schemas.microsoft.com/office/drawing/2014/main" xmlns="" val="20001"/>
                    </a:ext>
                  </a:extLst>
                </a:gridCol>
                <a:gridCol w="267003">
                  <a:extLst>
                    <a:ext uri="{9D8B030D-6E8A-4147-A177-3AD203B41FA5}">
                      <a16:colId xmlns:a16="http://schemas.microsoft.com/office/drawing/2014/main" xmlns="" val="20002"/>
                    </a:ext>
                  </a:extLst>
                </a:gridCol>
                <a:gridCol w="303800">
                  <a:extLst>
                    <a:ext uri="{9D8B030D-6E8A-4147-A177-3AD203B41FA5}">
                      <a16:colId xmlns:a16="http://schemas.microsoft.com/office/drawing/2014/main" xmlns="" val="20003"/>
                    </a:ext>
                  </a:extLst>
                </a:gridCol>
                <a:gridCol w="267948">
                  <a:extLst>
                    <a:ext uri="{9D8B030D-6E8A-4147-A177-3AD203B41FA5}">
                      <a16:colId xmlns:a16="http://schemas.microsoft.com/office/drawing/2014/main" xmlns="" val="20004"/>
                    </a:ext>
                  </a:extLst>
                </a:gridCol>
                <a:gridCol w="267948">
                  <a:extLst>
                    <a:ext uri="{9D8B030D-6E8A-4147-A177-3AD203B41FA5}">
                      <a16:colId xmlns:a16="http://schemas.microsoft.com/office/drawing/2014/main" xmlns="" val="20005"/>
                    </a:ext>
                  </a:extLst>
                </a:gridCol>
                <a:gridCol w="311346">
                  <a:extLst>
                    <a:ext uri="{9D8B030D-6E8A-4147-A177-3AD203B41FA5}">
                      <a16:colId xmlns:a16="http://schemas.microsoft.com/office/drawing/2014/main" xmlns="" val="20006"/>
                    </a:ext>
                  </a:extLst>
                </a:gridCol>
                <a:gridCol w="267948">
                  <a:extLst>
                    <a:ext uri="{9D8B030D-6E8A-4147-A177-3AD203B41FA5}">
                      <a16:colId xmlns:a16="http://schemas.microsoft.com/office/drawing/2014/main" xmlns="" val="20007"/>
                    </a:ext>
                  </a:extLst>
                </a:gridCol>
                <a:gridCol w="269833">
                  <a:extLst>
                    <a:ext uri="{9D8B030D-6E8A-4147-A177-3AD203B41FA5}">
                      <a16:colId xmlns:a16="http://schemas.microsoft.com/office/drawing/2014/main" xmlns="" val="20008"/>
                    </a:ext>
                  </a:extLst>
                </a:gridCol>
                <a:gridCol w="267948">
                  <a:extLst>
                    <a:ext uri="{9D8B030D-6E8A-4147-A177-3AD203B41FA5}">
                      <a16:colId xmlns:a16="http://schemas.microsoft.com/office/drawing/2014/main" xmlns="" val="20009"/>
                    </a:ext>
                  </a:extLst>
                </a:gridCol>
                <a:gridCol w="331160">
                  <a:extLst>
                    <a:ext uri="{9D8B030D-6E8A-4147-A177-3AD203B41FA5}">
                      <a16:colId xmlns:a16="http://schemas.microsoft.com/office/drawing/2014/main" xmlns="" val="20010"/>
                    </a:ext>
                  </a:extLst>
                </a:gridCol>
                <a:gridCol w="331160">
                  <a:extLst>
                    <a:ext uri="{9D8B030D-6E8A-4147-A177-3AD203B41FA5}">
                      <a16:colId xmlns:a16="http://schemas.microsoft.com/office/drawing/2014/main" xmlns="" val="20011"/>
                    </a:ext>
                  </a:extLst>
                </a:gridCol>
                <a:gridCol w="331160">
                  <a:extLst>
                    <a:ext uri="{9D8B030D-6E8A-4147-A177-3AD203B41FA5}">
                      <a16:colId xmlns:a16="http://schemas.microsoft.com/office/drawing/2014/main" xmlns="" val="20012"/>
                    </a:ext>
                  </a:extLst>
                </a:gridCol>
                <a:gridCol w="331160">
                  <a:extLst>
                    <a:ext uri="{9D8B030D-6E8A-4147-A177-3AD203B41FA5}">
                      <a16:colId xmlns:a16="http://schemas.microsoft.com/office/drawing/2014/main" xmlns="" val="20013"/>
                    </a:ext>
                  </a:extLst>
                </a:gridCol>
              </a:tblGrid>
              <a:tr h="0">
                <a:tc>
                  <a:txBody>
                    <a:bodyPr/>
                    <a:lstStyle/>
                    <a:p>
                      <a:pPr algn="ctr">
                        <a:lnSpc>
                          <a:spcPct val="107000"/>
                        </a:lnSpc>
                        <a:spcAft>
                          <a:spcPts val="0"/>
                        </a:spcAft>
                      </a:pPr>
                      <a:r>
                        <a:rPr lang="en-IN" sz="1800" dirty="0"/>
                        <a:t>P</a:t>
                      </a:r>
                      <a:endParaRPr lang="en-US" sz="1800" dirty="0">
                        <a:latin typeface="Calibri"/>
                        <a:ea typeface="Calibri"/>
                        <a:cs typeface="Shruti"/>
                      </a:endParaRPr>
                    </a:p>
                  </a:txBody>
                  <a:tcPr marL="68580" marR="68580" marT="0" marB="0"/>
                </a:tc>
                <a:tc>
                  <a:txBody>
                    <a:bodyPr/>
                    <a:lstStyle/>
                    <a:p>
                      <a:pPr algn="ctr">
                        <a:lnSpc>
                          <a:spcPct val="107000"/>
                        </a:lnSpc>
                        <a:spcAft>
                          <a:spcPts val="0"/>
                        </a:spcAft>
                      </a:pPr>
                      <a:r>
                        <a:rPr lang="en-IN" sz="1800" dirty="0"/>
                        <a:t>r</a:t>
                      </a:r>
                      <a:endParaRPr lang="en-US" sz="1800" dirty="0">
                        <a:latin typeface="Calibri"/>
                        <a:ea typeface="Calibri"/>
                        <a:cs typeface="Shruti"/>
                      </a:endParaRPr>
                    </a:p>
                  </a:txBody>
                  <a:tcPr marL="68580" marR="68580" marT="0" marB="0"/>
                </a:tc>
                <a:tc>
                  <a:txBody>
                    <a:bodyPr/>
                    <a:lstStyle/>
                    <a:p>
                      <a:pPr algn="ctr">
                        <a:lnSpc>
                          <a:spcPct val="107000"/>
                        </a:lnSpc>
                        <a:spcAft>
                          <a:spcPts val="0"/>
                        </a:spcAft>
                      </a:pPr>
                      <a:r>
                        <a:rPr lang="en-IN" sz="1800" dirty="0" err="1"/>
                        <a:t>i</a:t>
                      </a:r>
                      <a:endParaRPr lang="en-US" sz="1800" dirty="0">
                        <a:latin typeface="Calibri"/>
                        <a:ea typeface="Calibri"/>
                        <a:cs typeface="Shruti"/>
                      </a:endParaRPr>
                    </a:p>
                  </a:txBody>
                  <a:tcPr marL="68580" marR="68580" marT="0" marB="0"/>
                </a:tc>
                <a:tc>
                  <a:txBody>
                    <a:bodyPr/>
                    <a:lstStyle/>
                    <a:p>
                      <a:pPr algn="ctr">
                        <a:lnSpc>
                          <a:spcPct val="107000"/>
                        </a:lnSpc>
                        <a:spcAft>
                          <a:spcPts val="0"/>
                        </a:spcAft>
                      </a:pPr>
                      <a:r>
                        <a:rPr lang="en-IN" sz="1800" dirty="0"/>
                        <a:t>m</a:t>
                      </a:r>
                      <a:endParaRPr lang="en-US" sz="1800" dirty="0">
                        <a:latin typeface="Calibri"/>
                        <a:ea typeface="Calibri"/>
                        <a:cs typeface="Shruti"/>
                      </a:endParaRPr>
                    </a:p>
                  </a:txBody>
                  <a:tcPr marL="68580" marR="68580" marT="0" marB="0"/>
                </a:tc>
                <a:tc>
                  <a:txBody>
                    <a:bodyPr/>
                    <a:lstStyle/>
                    <a:p>
                      <a:pPr algn="ctr">
                        <a:lnSpc>
                          <a:spcPct val="107000"/>
                        </a:lnSpc>
                        <a:spcAft>
                          <a:spcPts val="0"/>
                        </a:spcAft>
                      </a:pPr>
                      <a:r>
                        <a:rPr lang="en-IN" sz="1800" dirty="0"/>
                        <a:t>e</a:t>
                      </a:r>
                      <a:endParaRPr lang="en-US" sz="1800" dirty="0">
                        <a:latin typeface="Calibri"/>
                        <a:ea typeface="Calibri"/>
                        <a:cs typeface="Shruti"/>
                      </a:endParaRPr>
                    </a:p>
                  </a:txBody>
                  <a:tcPr marL="68580" marR="68580" marT="0" marB="0"/>
                </a:tc>
                <a:tc>
                  <a:txBody>
                    <a:bodyPr/>
                    <a:lstStyle/>
                    <a:p>
                      <a:pPr algn="ctr">
                        <a:lnSpc>
                          <a:spcPct val="107000"/>
                        </a:lnSpc>
                        <a:spcAft>
                          <a:spcPts val="0"/>
                        </a:spcAft>
                      </a:pPr>
                      <a:endParaRPr lang="en-IN" sz="1800" dirty="0">
                        <a:latin typeface="Calibri"/>
                        <a:ea typeface="Calibri"/>
                        <a:cs typeface="Shruti"/>
                      </a:endParaRPr>
                    </a:p>
                  </a:txBody>
                  <a:tcPr marL="68580" marR="68580" marT="0" marB="0"/>
                </a:tc>
                <a:tc>
                  <a:txBody>
                    <a:bodyPr/>
                    <a:lstStyle/>
                    <a:p>
                      <a:pPr algn="ctr">
                        <a:lnSpc>
                          <a:spcPct val="107000"/>
                        </a:lnSpc>
                        <a:spcAft>
                          <a:spcPts val="0"/>
                        </a:spcAft>
                      </a:pPr>
                      <a:r>
                        <a:rPr lang="en-IN" sz="1800" dirty="0"/>
                        <a:t>M</a:t>
                      </a:r>
                      <a:endParaRPr lang="en-US" sz="1800" dirty="0">
                        <a:latin typeface="Calibri"/>
                        <a:ea typeface="Calibri"/>
                        <a:cs typeface="Shruti"/>
                      </a:endParaRPr>
                    </a:p>
                  </a:txBody>
                  <a:tcPr marL="68580" marR="68580" marT="0" marB="0"/>
                </a:tc>
                <a:tc>
                  <a:txBody>
                    <a:bodyPr/>
                    <a:lstStyle/>
                    <a:p>
                      <a:pPr algn="ctr">
                        <a:lnSpc>
                          <a:spcPct val="107000"/>
                        </a:lnSpc>
                        <a:spcAft>
                          <a:spcPts val="0"/>
                        </a:spcAft>
                      </a:pPr>
                      <a:r>
                        <a:rPr lang="en-IN" sz="1800" dirty="0" err="1"/>
                        <a:t>i</a:t>
                      </a:r>
                      <a:endParaRPr lang="en-US" sz="1800" dirty="0">
                        <a:latin typeface="Calibri"/>
                        <a:ea typeface="Calibri"/>
                        <a:cs typeface="Shruti"/>
                      </a:endParaRPr>
                    </a:p>
                  </a:txBody>
                  <a:tcPr marL="68580" marR="68580" marT="0" marB="0"/>
                </a:tc>
                <a:tc>
                  <a:txBody>
                    <a:bodyPr/>
                    <a:lstStyle/>
                    <a:p>
                      <a:pPr algn="ctr">
                        <a:lnSpc>
                          <a:spcPct val="107000"/>
                        </a:lnSpc>
                        <a:spcAft>
                          <a:spcPts val="0"/>
                        </a:spcAft>
                      </a:pPr>
                      <a:r>
                        <a:rPr lang="en-IN" sz="1800" dirty="0"/>
                        <a:t>n</a:t>
                      </a:r>
                      <a:endParaRPr lang="en-US" sz="1800" dirty="0">
                        <a:latin typeface="Calibri"/>
                        <a:ea typeface="Calibri"/>
                        <a:cs typeface="Shruti"/>
                      </a:endParaRPr>
                    </a:p>
                  </a:txBody>
                  <a:tcPr marL="68580" marR="68580" marT="0" marB="0"/>
                </a:tc>
                <a:tc>
                  <a:txBody>
                    <a:bodyPr/>
                    <a:lstStyle/>
                    <a:p>
                      <a:pPr algn="ctr">
                        <a:lnSpc>
                          <a:spcPct val="107000"/>
                        </a:lnSpc>
                        <a:spcAft>
                          <a:spcPts val="0"/>
                        </a:spcAft>
                      </a:pPr>
                      <a:r>
                        <a:rPr lang="en-IN" sz="1800" dirty="0" err="1"/>
                        <a:t>i</a:t>
                      </a:r>
                      <a:endParaRPr lang="en-US" sz="1800" dirty="0">
                        <a:latin typeface="Calibri"/>
                        <a:ea typeface="Calibri"/>
                        <a:cs typeface="Shruti"/>
                      </a:endParaRPr>
                    </a:p>
                  </a:txBody>
                  <a:tcPr marL="68580" marR="68580" marT="0" marB="0"/>
                </a:tc>
                <a:tc>
                  <a:txBody>
                    <a:bodyPr/>
                    <a:lstStyle/>
                    <a:p>
                      <a:pPr algn="ctr">
                        <a:lnSpc>
                          <a:spcPct val="107000"/>
                        </a:lnSpc>
                        <a:spcAft>
                          <a:spcPts val="0"/>
                        </a:spcAft>
                      </a:pPr>
                      <a:r>
                        <a:rPr lang="en-IN" sz="1800" dirty="0"/>
                        <a:t>s</a:t>
                      </a:r>
                      <a:endParaRPr lang="en-US" sz="1800" dirty="0">
                        <a:latin typeface="Calibri"/>
                        <a:ea typeface="Calibri"/>
                        <a:cs typeface="Shruti"/>
                      </a:endParaRPr>
                    </a:p>
                  </a:txBody>
                  <a:tcPr marL="68580" marR="68580" marT="0" marB="0"/>
                </a:tc>
                <a:tc>
                  <a:txBody>
                    <a:bodyPr/>
                    <a:lstStyle/>
                    <a:p>
                      <a:pPr algn="ctr">
                        <a:lnSpc>
                          <a:spcPct val="107000"/>
                        </a:lnSpc>
                        <a:spcAft>
                          <a:spcPts val="0"/>
                        </a:spcAft>
                      </a:pPr>
                      <a:r>
                        <a:rPr lang="en-IN" sz="1800"/>
                        <a:t>t</a:t>
                      </a:r>
                      <a:endParaRPr lang="en-US" sz="1800">
                        <a:latin typeface="Calibri"/>
                        <a:ea typeface="Calibri"/>
                        <a:cs typeface="Shruti"/>
                      </a:endParaRPr>
                    </a:p>
                  </a:txBody>
                  <a:tcPr marL="68580" marR="68580" marT="0" marB="0"/>
                </a:tc>
                <a:tc>
                  <a:txBody>
                    <a:bodyPr/>
                    <a:lstStyle/>
                    <a:p>
                      <a:pPr algn="ctr">
                        <a:lnSpc>
                          <a:spcPct val="107000"/>
                        </a:lnSpc>
                        <a:spcAft>
                          <a:spcPts val="0"/>
                        </a:spcAft>
                      </a:pPr>
                      <a:r>
                        <a:rPr lang="en-IN" sz="1800"/>
                        <a:t>e</a:t>
                      </a:r>
                      <a:endParaRPr lang="en-US" sz="1800">
                        <a:latin typeface="Calibri"/>
                        <a:ea typeface="Calibri"/>
                        <a:cs typeface="Shruti"/>
                      </a:endParaRPr>
                    </a:p>
                  </a:txBody>
                  <a:tcPr marL="68580" marR="68580" marT="0" marB="0"/>
                </a:tc>
                <a:tc>
                  <a:txBody>
                    <a:bodyPr/>
                    <a:lstStyle/>
                    <a:p>
                      <a:pPr algn="ctr">
                        <a:lnSpc>
                          <a:spcPct val="107000"/>
                        </a:lnSpc>
                        <a:spcAft>
                          <a:spcPts val="0"/>
                        </a:spcAft>
                      </a:pPr>
                      <a:r>
                        <a:rPr lang="en-IN" sz="1800" dirty="0"/>
                        <a:t>r</a:t>
                      </a:r>
                      <a:endParaRPr lang="en-US" sz="1800" dirty="0">
                        <a:latin typeface="Calibri"/>
                        <a:ea typeface="Calibri"/>
                        <a:cs typeface="Shruti"/>
                      </a:endParaRPr>
                    </a:p>
                  </a:txBody>
                  <a:tcPr marL="68580" marR="68580" marT="0" marB="0"/>
                </a:tc>
                <a:extLst>
                  <a:ext uri="{0D108BD9-81ED-4DB2-BD59-A6C34878D82A}">
                    <a16:rowId xmlns:a16="http://schemas.microsoft.com/office/drawing/2014/main" xmlns="" val="10000"/>
                  </a:ext>
                </a:extLst>
              </a:tr>
              <a:tr h="0">
                <a:tc>
                  <a:txBody>
                    <a:bodyPr/>
                    <a:lstStyle/>
                    <a:p>
                      <a:pPr algn="ctr">
                        <a:lnSpc>
                          <a:spcPct val="107000"/>
                        </a:lnSpc>
                        <a:spcAft>
                          <a:spcPts val="0"/>
                        </a:spcAft>
                      </a:pPr>
                      <a:r>
                        <a:rPr lang="en-IN" sz="1400" dirty="0">
                          <a:solidFill>
                            <a:schemeClr val="accent6">
                              <a:lumMod val="75000"/>
                            </a:schemeClr>
                          </a:solidFill>
                        </a:rPr>
                        <a:t>0</a:t>
                      </a:r>
                      <a:endParaRPr lang="en-US" sz="1400" dirty="0">
                        <a:solidFill>
                          <a:schemeClr val="accent6">
                            <a:lumMod val="75000"/>
                          </a:schemeClr>
                        </a:solidFill>
                        <a:latin typeface="Calibri"/>
                        <a:ea typeface="Calibri"/>
                        <a:cs typeface="Shruti"/>
                      </a:endParaRPr>
                    </a:p>
                  </a:txBody>
                  <a:tcPr marL="68580" marR="68580" marT="0" marB="0"/>
                </a:tc>
                <a:tc>
                  <a:txBody>
                    <a:bodyPr/>
                    <a:lstStyle/>
                    <a:p>
                      <a:pPr algn="ctr">
                        <a:lnSpc>
                          <a:spcPct val="107000"/>
                        </a:lnSpc>
                        <a:spcAft>
                          <a:spcPts val="0"/>
                        </a:spcAft>
                      </a:pPr>
                      <a:r>
                        <a:rPr lang="en-IN" sz="1400" dirty="0">
                          <a:solidFill>
                            <a:schemeClr val="accent6">
                              <a:lumMod val="75000"/>
                            </a:schemeClr>
                          </a:solidFill>
                        </a:rPr>
                        <a:t>1</a:t>
                      </a:r>
                      <a:endParaRPr lang="en-US" sz="1400" dirty="0">
                        <a:solidFill>
                          <a:schemeClr val="accent6">
                            <a:lumMod val="75000"/>
                          </a:schemeClr>
                        </a:solidFill>
                        <a:latin typeface="Calibri"/>
                        <a:ea typeface="Calibri"/>
                        <a:cs typeface="Shruti"/>
                      </a:endParaRPr>
                    </a:p>
                  </a:txBody>
                  <a:tcPr marL="68580" marR="68580" marT="0" marB="0"/>
                </a:tc>
                <a:tc>
                  <a:txBody>
                    <a:bodyPr/>
                    <a:lstStyle/>
                    <a:p>
                      <a:pPr algn="ctr">
                        <a:lnSpc>
                          <a:spcPct val="107000"/>
                        </a:lnSpc>
                        <a:spcAft>
                          <a:spcPts val="0"/>
                        </a:spcAft>
                      </a:pPr>
                      <a:r>
                        <a:rPr lang="en-IN" sz="1400" dirty="0">
                          <a:solidFill>
                            <a:schemeClr val="accent6">
                              <a:lumMod val="75000"/>
                            </a:schemeClr>
                          </a:solidFill>
                        </a:rPr>
                        <a:t>2</a:t>
                      </a:r>
                      <a:endParaRPr lang="en-US" sz="1400" dirty="0">
                        <a:solidFill>
                          <a:schemeClr val="accent6">
                            <a:lumMod val="75000"/>
                          </a:schemeClr>
                        </a:solidFill>
                        <a:latin typeface="Calibri"/>
                        <a:ea typeface="Calibri"/>
                        <a:cs typeface="Shruti"/>
                      </a:endParaRPr>
                    </a:p>
                  </a:txBody>
                  <a:tcPr marL="68580" marR="68580" marT="0" marB="0"/>
                </a:tc>
                <a:tc>
                  <a:txBody>
                    <a:bodyPr/>
                    <a:lstStyle/>
                    <a:p>
                      <a:pPr algn="ctr">
                        <a:lnSpc>
                          <a:spcPct val="107000"/>
                        </a:lnSpc>
                        <a:spcAft>
                          <a:spcPts val="0"/>
                        </a:spcAft>
                      </a:pPr>
                      <a:r>
                        <a:rPr lang="en-IN" sz="1400" dirty="0">
                          <a:solidFill>
                            <a:schemeClr val="accent6">
                              <a:lumMod val="75000"/>
                            </a:schemeClr>
                          </a:solidFill>
                        </a:rPr>
                        <a:t>3</a:t>
                      </a:r>
                      <a:endParaRPr lang="en-US" sz="1400" dirty="0">
                        <a:solidFill>
                          <a:schemeClr val="accent6">
                            <a:lumMod val="75000"/>
                          </a:schemeClr>
                        </a:solidFill>
                        <a:latin typeface="Calibri"/>
                        <a:ea typeface="Calibri"/>
                        <a:cs typeface="Shruti"/>
                      </a:endParaRPr>
                    </a:p>
                  </a:txBody>
                  <a:tcPr marL="68580" marR="68580" marT="0" marB="0"/>
                </a:tc>
                <a:tc>
                  <a:txBody>
                    <a:bodyPr/>
                    <a:lstStyle/>
                    <a:p>
                      <a:pPr algn="ctr">
                        <a:lnSpc>
                          <a:spcPct val="107000"/>
                        </a:lnSpc>
                        <a:spcAft>
                          <a:spcPts val="0"/>
                        </a:spcAft>
                      </a:pPr>
                      <a:r>
                        <a:rPr lang="en-IN" sz="1400" dirty="0">
                          <a:solidFill>
                            <a:schemeClr val="accent6">
                              <a:lumMod val="75000"/>
                            </a:schemeClr>
                          </a:solidFill>
                        </a:rPr>
                        <a:t>4</a:t>
                      </a:r>
                      <a:endParaRPr lang="en-US" sz="1400" dirty="0">
                        <a:solidFill>
                          <a:schemeClr val="accent6">
                            <a:lumMod val="75000"/>
                          </a:schemeClr>
                        </a:solidFill>
                        <a:latin typeface="Calibri"/>
                        <a:ea typeface="Calibri"/>
                        <a:cs typeface="Shruti"/>
                      </a:endParaRPr>
                    </a:p>
                  </a:txBody>
                  <a:tcPr marL="68580" marR="68580" marT="0" marB="0"/>
                </a:tc>
                <a:tc>
                  <a:txBody>
                    <a:bodyPr/>
                    <a:lstStyle/>
                    <a:p>
                      <a:pPr algn="ctr">
                        <a:lnSpc>
                          <a:spcPct val="107000"/>
                        </a:lnSpc>
                        <a:spcAft>
                          <a:spcPts val="0"/>
                        </a:spcAft>
                      </a:pPr>
                      <a:r>
                        <a:rPr lang="en-IN" sz="1400" dirty="0">
                          <a:solidFill>
                            <a:schemeClr val="accent6">
                              <a:lumMod val="75000"/>
                            </a:schemeClr>
                          </a:solidFill>
                        </a:rPr>
                        <a:t>5</a:t>
                      </a:r>
                      <a:endParaRPr lang="en-US" sz="1400" dirty="0">
                        <a:solidFill>
                          <a:schemeClr val="accent6">
                            <a:lumMod val="75000"/>
                          </a:schemeClr>
                        </a:solidFill>
                        <a:latin typeface="Calibri"/>
                        <a:ea typeface="Calibri"/>
                        <a:cs typeface="Shruti"/>
                      </a:endParaRPr>
                    </a:p>
                  </a:txBody>
                  <a:tcPr marL="68580" marR="68580" marT="0" marB="0"/>
                </a:tc>
                <a:tc>
                  <a:txBody>
                    <a:bodyPr/>
                    <a:lstStyle/>
                    <a:p>
                      <a:pPr algn="ctr">
                        <a:lnSpc>
                          <a:spcPct val="107000"/>
                        </a:lnSpc>
                        <a:spcAft>
                          <a:spcPts val="0"/>
                        </a:spcAft>
                      </a:pPr>
                      <a:r>
                        <a:rPr lang="en-IN" sz="1400" dirty="0">
                          <a:solidFill>
                            <a:schemeClr val="accent6">
                              <a:lumMod val="75000"/>
                            </a:schemeClr>
                          </a:solidFill>
                        </a:rPr>
                        <a:t>6</a:t>
                      </a:r>
                      <a:endParaRPr lang="en-US" sz="1400" dirty="0">
                        <a:solidFill>
                          <a:schemeClr val="accent6">
                            <a:lumMod val="75000"/>
                          </a:schemeClr>
                        </a:solidFill>
                        <a:latin typeface="Calibri"/>
                        <a:ea typeface="Calibri"/>
                        <a:cs typeface="Shruti"/>
                      </a:endParaRPr>
                    </a:p>
                  </a:txBody>
                  <a:tcPr marL="68580" marR="68580" marT="0" marB="0"/>
                </a:tc>
                <a:tc>
                  <a:txBody>
                    <a:bodyPr/>
                    <a:lstStyle/>
                    <a:p>
                      <a:pPr algn="ctr">
                        <a:lnSpc>
                          <a:spcPct val="107000"/>
                        </a:lnSpc>
                        <a:spcAft>
                          <a:spcPts val="0"/>
                        </a:spcAft>
                      </a:pPr>
                      <a:r>
                        <a:rPr lang="en-IN" sz="1400" dirty="0">
                          <a:solidFill>
                            <a:schemeClr val="accent6">
                              <a:lumMod val="75000"/>
                            </a:schemeClr>
                          </a:solidFill>
                        </a:rPr>
                        <a:t>7</a:t>
                      </a:r>
                      <a:endParaRPr lang="en-US" sz="1400" dirty="0">
                        <a:solidFill>
                          <a:schemeClr val="accent6">
                            <a:lumMod val="75000"/>
                          </a:schemeClr>
                        </a:solidFill>
                        <a:latin typeface="Calibri"/>
                        <a:ea typeface="Calibri"/>
                        <a:cs typeface="Shruti"/>
                      </a:endParaRPr>
                    </a:p>
                  </a:txBody>
                  <a:tcPr marL="68580" marR="68580" marT="0" marB="0"/>
                </a:tc>
                <a:tc>
                  <a:txBody>
                    <a:bodyPr/>
                    <a:lstStyle/>
                    <a:p>
                      <a:pPr algn="ctr">
                        <a:lnSpc>
                          <a:spcPct val="107000"/>
                        </a:lnSpc>
                        <a:spcAft>
                          <a:spcPts val="0"/>
                        </a:spcAft>
                      </a:pPr>
                      <a:r>
                        <a:rPr lang="en-IN" sz="1400" dirty="0">
                          <a:solidFill>
                            <a:schemeClr val="accent6">
                              <a:lumMod val="75000"/>
                            </a:schemeClr>
                          </a:solidFill>
                        </a:rPr>
                        <a:t>8</a:t>
                      </a:r>
                      <a:endParaRPr lang="en-US" sz="1400" dirty="0">
                        <a:solidFill>
                          <a:schemeClr val="accent6">
                            <a:lumMod val="75000"/>
                          </a:schemeClr>
                        </a:solidFill>
                        <a:latin typeface="Calibri"/>
                        <a:ea typeface="Calibri"/>
                        <a:cs typeface="Shruti"/>
                      </a:endParaRPr>
                    </a:p>
                  </a:txBody>
                  <a:tcPr marL="68580" marR="68580" marT="0" marB="0"/>
                </a:tc>
                <a:tc>
                  <a:txBody>
                    <a:bodyPr/>
                    <a:lstStyle/>
                    <a:p>
                      <a:pPr algn="ctr">
                        <a:lnSpc>
                          <a:spcPct val="107000"/>
                        </a:lnSpc>
                        <a:spcAft>
                          <a:spcPts val="0"/>
                        </a:spcAft>
                      </a:pPr>
                      <a:r>
                        <a:rPr lang="en-IN" sz="1400" dirty="0">
                          <a:solidFill>
                            <a:schemeClr val="accent6">
                              <a:lumMod val="75000"/>
                            </a:schemeClr>
                          </a:solidFill>
                        </a:rPr>
                        <a:t>9</a:t>
                      </a:r>
                      <a:endParaRPr lang="en-US" sz="1400" dirty="0">
                        <a:solidFill>
                          <a:schemeClr val="accent6">
                            <a:lumMod val="75000"/>
                          </a:schemeClr>
                        </a:solidFill>
                        <a:latin typeface="Calibri"/>
                        <a:ea typeface="Calibri"/>
                        <a:cs typeface="Shruti"/>
                      </a:endParaRPr>
                    </a:p>
                  </a:txBody>
                  <a:tcPr marL="68580" marR="68580" marT="0" marB="0"/>
                </a:tc>
                <a:tc>
                  <a:txBody>
                    <a:bodyPr/>
                    <a:lstStyle/>
                    <a:p>
                      <a:pPr algn="ctr">
                        <a:lnSpc>
                          <a:spcPct val="107000"/>
                        </a:lnSpc>
                        <a:spcAft>
                          <a:spcPts val="0"/>
                        </a:spcAft>
                      </a:pPr>
                      <a:r>
                        <a:rPr lang="en-IN" sz="1400" dirty="0">
                          <a:solidFill>
                            <a:schemeClr val="accent6">
                              <a:lumMod val="75000"/>
                            </a:schemeClr>
                          </a:solidFill>
                        </a:rPr>
                        <a:t>10</a:t>
                      </a:r>
                      <a:endParaRPr lang="en-US" sz="1400" dirty="0">
                        <a:solidFill>
                          <a:schemeClr val="accent6">
                            <a:lumMod val="75000"/>
                          </a:schemeClr>
                        </a:solidFill>
                        <a:latin typeface="Calibri"/>
                        <a:ea typeface="Calibri"/>
                        <a:cs typeface="Shruti"/>
                      </a:endParaRPr>
                    </a:p>
                  </a:txBody>
                  <a:tcPr marL="68580" marR="68580" marT="0" marB="0"/>
                </a:tc>
                <a:tc>
                  <a:txBody>
                    <a:bodyPr/>
                    <a:lstStyle/>
                    <a:p>
                      <a:pPr algn="ctr">
                        <a:lnSpc>
                          <a:spcPct val="107000"/>
                        </a:lnSpc>
                        <a:spcAft>
                          <a:spcPts val="0"/>
                        </a:spcAft>
                      </a:pPr>
                      <a:r>
                        <a:rPr lang="en-IN" sz="1400" dirty="0">
                          <a:solidFill>
                            <a:schemeClr val="accent6">
                              <a:lumMod val="75000"/>
                            </a:schemeClr>
                          </a:solidFill>
                        </a:rPr>
                        <a:t>11</a:t>
                      </a:r>
                      <a:endParaRPr lang="en-US" sz="1400" dirty="0">
                        <a:solidFill>
                          <a:schemeClr val="accent6">
                            <a:lumMod val="75000"/>
                          </a:schemeClr>
                        </a:solidFill>
                        <a:latin typeface="Calibri"/>
                        <a:ea typeface="Calibri"/>
                        <a:cs typeface="Shruti"/>
                      </a:endParaRPr>
                    </a:p>
                  </a:txBody>
                  <a:tcPr marL="68580" marR="68580" marT="0" marB="0"/>
                </a:tc>
                <a:tc>
                  <a:txBody>
                    <a:bodyPr/>
                    <a:lstStyle/>
                    <a:p>
                      <a:pPr algn="ctr">
                        <a:lnSpc>
                          <a:spcPct val="107000"/>
                        </a:lnSpc>
                        <a:spcAft>
                          <a:spcPts val="0"/>
                        </a:spcAft>
                      </a:pPr>
                      <a:r>
                        <a:rPr lang="en-IN" sz="1400" dirty="0">
                          <a:solidFill>
                            <a:schemeClr val="accent6">
                              <a:lumMod val="75000"/>
                            </a:schemeClr>
                          </a:solidFill>
                        </a:rPr>
                        <a:t>12</a:t>
                      </a:r>
                      <a:endParaRPr lang="en-US" sz="1400" dirty="0">
                        <a:solidFill>
                          <a:schemeClr val="accent6">
                            <a:lumMod val="75000"/>
                          </a:schemeClr>
                        </a:solidFill>
                        <a:latin typeface="Calibri"/>
                        <a:ea typeface="Calibri"/>
                        <a:cs typeface="Shruti"/>
                      </a:endParaRPr>
                    </a:p>
                  </a:txBody>
                  <a:tcPr marL="68580" marR="68580" marT="0" marB="0"/>
                </a:tc>
                <a:tc>
                  <a:txBody>
                    <a:bodyPr/>
                    <a:lstStyle/>
                    <a:p>
                      <a:pPr algn="ctr">
                        <a:lnSpc>
                          <a:spcPct val="107000"/>
                        </a:lnSpc>
                        <a:spcAft>
                          <a:spcPts val="0"/>
                        </a:spcAft>
                      </a:pPr>
                      <a:r>
                        <a:rPr lang="en-IN" sz="1400" dirty="0">
                          <a:solidFill>
                            <a:schemeClr val="accent6">
                              <a:lumMod val="75000"/>
                            </a:schemeClr>
                          </a:solidFill>
                        </a:rPr>
                        <a:t>13</a:t>
                      </a:r>
                      <a:endParaRPr lang="en-US" sz="1400" dirty="0">
                        <a:solidFill>
                          <a:schemeClr val="accent6">
                            <a:lumMod val="75000"/>
                          </a:schemeClr>
                        </a:solidFill>
                        <a:latin typeface="Calibri"/>
                        <a:ea typeface="Calibri"/>
                        <a:cs typeface="Shruti"/>
                      </a:endParaRPr>
                    </a:p>
                  </a:txBody>
                  <a:tcPr marL="68580" marR="68580" marT="0" marB="0"/>
                </a:tc>
                <a:extLst>
                  <a:ext uri="{0D108BD9-81ED-4DB2-BD59-A6C34878D82A}">
                    <a16:rowId xmlns:a16="http://schemas.microsoft.com/office/drawing/2014/main" xmlns="" val="10001"/>
                  </a:ext>
                </a:extLst>
              </a:tr>
            </a:tbl>
          </a:graphicData>
        </a:graphic>
      </p:graphicFrame>
      <p:cxnSp>
        <p:nvCxnSpPr>
          <p:cNvPr id="20" name="Straight Arrow Connector 19"/>
          <p:cNvCxnSpPr/>
          <p:nvPr/>
        </p:nvCxnSpPr>
        <p:spPr>
          <a:xfrm>
            <a:off x="4819650" y="1066800"/>
            <a:ext cx="0" cy="304800"/>
          </a:xfrm>
          <a:prstGeom prst="straightConnector1">
            <a:avLst/>
          </a:prstGeom>
          <a:ln w="28575">
            <a:solidFill>
              <a:schemeClr val="accent6">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5105400" y="1066800"/>
            <a:ext cx="0" cy="304800"/>
          </a:xfrm>
          <a:prstGeom prst="straightConnector1">
            <a:avLst/>
          </a:prstGeom>
          <a:ln w="28575">
            <a:solidFill>
              <a:schemeClr val="accent6">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5400675" y="1066800"/>
            <a:ext cx="0" cy="304800"/>
          </a:xfrm>
          <a:prstGeom prst="straightConnector1">
            <a:avLst/>
          </a:prstGeom>
          <a:ln w="28575">
            <a:solidFill>
              <a:schemeClr val="accent6">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5724525" y="1066800"/>
            <a:ext cx="0" cy="304800"/>
          </a:xfrm>
          <a:prstGeom prst="straightConnector1">
            <a:avLst/>
          </a:prstGeom>
          <a:ln w="28575">
            <a:solidFill>
              <a:schemeClr val="accent6">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6057900" y="1066800"/>
            <a:ext cx="0" cy="304800"/>
          </a:xfrm>
          <a:prstGeom prst="straightConnector1">
            <a:avLst/>
          </a:prstGeom>
          <a:ln w="28575">
            <a:solidFill>
              <a:schemeClr val="tx2">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2590800" y="1066800"/>
            <a:ext cx="0" cy="304800"/>
          </a:xfrm>
          <a:prstGeom prst="straightConnector1">
            <a:avLst/>
          </a:prstGeom>
          <a:ln w="28575">
            <a:solidFill>
              <a:schemeClr val="accent6">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2895600" y="1066800"/>
            <a:ext cx="0" cy="304800"/>
          </a:xfrm>
          <a:prstGeom prst="straightConnector1">
            <a:avLst/>
          </a:prstGeom>
          <a:ln w="28575">
            <a:solidFill>
              <a:schemeClr val="accent6">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3124200" y="1066800"/>
            <a:ext cx="0" cy="304800"/>
          </a:xfrm>
          <a:prstGeom prst="straightConnector1">
            <a:avLst/>
          </a:prstGeom>
          <a:ln w="28575">
            <a:solidFill>
              <a:schemeClr val="accent6">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a:off x="3429000" y="1066800"/>
            <a:ext cx="0" cy="304800"/>
          </a:xfrm>
          <a:prstGeom prst="straightConnector1">
            <a:avLst/>
          </a:prstGeom>
          <a:ln w="28575">
            <a:solidFill>
              <a:schemeClr val="accent6">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3733800" y="1066800"/>
            <a:ext cx="0" cy="304800"/>
          </a:xfrm>
          <a:prstGeom prst="straightConnector1">
            <a:avLst/>
          </a:prstGeom>
          <a:ln w="28575">
            <a:solidFill>
              <a:schemeClr val="accent6">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a:off x="6400800" y="1066800"/>
            <a:ext cx="0" cy="304800"/>
          </a:xfrm>
          <a:prstGeom prst="straightConnector1">
            <a:avLst/>
          </a:prstGeom>
          <a:ln w="28575">
            <a:solidFill>
              <a:schemeClr val="accent6">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3962400" y="1066800"/>
            <a:ext cx="0" cy="304800"/>
          </a:xfrm>
          <a:prstGeom prst="straightConnector1">
            <a:avLst/>
          </a:prstGeom>
          <a:ln w="28575">
            <a:solidFill>
              <a:schemeClr val="accent6">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a:off x="6067425" y="1066800"/>
            <a:ext cx="0" cy="304800"/>
          </a:xfrm>
          <a:prstGeom prst="straightConnector1">
            <a:avLst/>
          </a:prstGeom>
          <a:ln w="28575">
            <a:solidFill>
              <a:schemeClr val="tx2">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cxnSp>
      <p:sp>
        <p:nvSpPr>
          <p:cNvPr id="33" name="Right Arrow Callout 32"/>
          <p:cNvSpPr/>
          <p:nvPr/>
        </p:nvSpPr>
        <p:spPr>
          <a:xfrm>
            <a:off x="4191000" y="1143000"/>
            <a:ext cx="2209800" cy="228600"/>
          </a:xfrm>
          <a:prstGeom prst="rightArrowCallout">
            <a:avLst>
              <a:gd name="adj1" fmla="val 25000"/>
              <a:gd name="adj2" fmla="val 25000"/>
              <a:gd name="adj3" fmla="val 25000"/>
              <a:gd name="adj4" fmla="val 149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85225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11"/>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nodeType="clickEffect">
                                  <p:stCondLst>
                                    <p:cond delay="0"/>
                                  </p:stCondLst>
                                  <p:childTnLst>
                                    <p:set>
                                      <p:cBhvr>
                                        <p:cTn id="30" dur="1" fill="hold">
                                          <p:stCondLst>
                                            <p:cond delay="0"/>
                                          </p:stCondLst>
                                        </p:cTn>
                                        <p:tgtEl>
                                          <p:spTgt spid="25"/>
                                        </p:tgtEl>
                                        <p:attrNameLst>
                                          <p:attrName>style.visibility</p:attrName>
                                        </p:attrNameLst>
                                      </p:cBhvr>
                                      <p:to>
                                        <p:strVal val="hidden"/>
                                      </p:to>
                                    </p:set>
                                  </p:childTnLst>
                                </p:cTn>
                              </p:par>
                              <p:par>
                                <p:cTn id="31" presetID="1" presetClass="entr" presetSubtype="0" fill="hold" nodeType="with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nodeType="clickEffect">
                                  <p:stCondLst>
                                    <p:cond delay="0"/>
                                  </p:stCondLst>
                                  <p:childTnLst>
                                    <p:set>
                                      <p:cBhvr>
                                        <p:cTn id="36" dur="1" fill="hold">
                                          <p:stCondLst>
                                            <p:cond delay="0"/>
                                          </p:stCondLst>
                                        </p:cTn>
                                        <p:tgtEl>
                                          <p:spTgt spid="26"/>
                                        </p:tgtEl>
                                        <p:attrNameLst>
                                          <p:attrName>style.visibility</p:attrName>
                                        </p:attrNameLst>
                                      </p:cBhvr>
                                      <p:to>
                                        <p:strVal val="hidden"/>
                                      </p:to>
                                    </p:set>
                                  </p:childTnLst>
                                </p:cTn>
                              </p:par>
                              <p:par>
                                <p:cTn id="37" presetID="1" presetClass="entr" presetSubtype="0" fill="hold" nodeType="withEffect">
                                  <p:stCondLst>
                                    <p:cond delay="0"/>
                                  </p:stCondLst>
                                  <p:childTnLst>
                                    <p:set>
                                      <p:cBhvr>
                                        <p:cTn id="38" dur="1" fill="hold">
                                          <p:stCondLst>
                                            <p:cond delay="0"/>
                                          </p:stCondLst>
                                        </p:cTn>
                                        <p:tgtEl>
                                          <p:spTgt spid="2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nodeType="clickEffect">
                                  <p:stCondLst>
                                    <p:cond delay="0"/>
                                  </p:stCondLst>
                                  <p:childTnLst>
                                    <p:set>
                                      <p:cBhvr>
                                        <p:cTn id="42" dur="1" fill="hold">
                                          <p:stCondLst>
                                            <p:cond delay="0"/>
                                          </p:stCondLst>
                                        </p:cTn>
                                        <p:tgtEl>
                                          <p:spTgt spid="27"/>
                                        </p:tgtEl>
                                        <p:attrNameLst>
                                          <p:attrName>style.visibility</p:attrName>
                                        </p:attrNameLst>
                                      </p:cBhvr>
                                      <p:to>
                                        <p:strVal val="hidden"/>
                                      </p:to>
                                    </p:set>
                                  </p:childTnLst>
                                </p:cTn>
                              </p:par>
                              <p:par>
                                <p:cTn id="43" presetID="1" presetClass="entr" presetSubtype="0" fill="hold" nodeType="withEffect">
                                  <p:stCondLst>
                                    <p:cond delay="0"/>
                                  </p:stCondLst>
                                  <p:childTnLst>
                                    <p:set>
                                      <p:cBhvr>
                                        <p:cTn id="44" dur="1" fill="hold">
                                          <p:stCondLst>
                                            <p:cond delay="0"/>
                                          </p:stCondLst>
                                        </p:cTn>
                                        <p:tgtEl>
                                          <p:spTgt spid="28"/>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nodeType="clickEffect">
                                  <p:stCondLst>
                                    <p:cond delay="0"/>
                                  </p:stCondLst>
                                  <p:childTnLst>
                                    <p:set>
                                      <p:cBhvr>
                                        <p:cTn id="48" dur="1" fill="hold">
                                          <p:stCondLst>
                                            <p:cond delay="0"/>
                                          </p:stCondLst>
                                        </p:cTn>
                                        <p:tgtEl>
                                          <p:spTgt spid="28"/>
                                        </p:tgtEl>
                                        <p:attrNameLst>
                                          <p:attrName>style.visibility</p:attrName>
                                        </p:attrNameLst>
                                      </p:cBhvr>
                                      <p:to>
                                        <p:strVal val="hidden"/>
                                      </p:to>
                                    </p:set>
                                  </p:childTnLst>
                                </p:cTn>
                              </p:par>
                              <p:par>
                                <p:cTn id="49" presetID="1" presetClass="entr" presetSubtype="0" fill="hold" nodeType="withEffect">
                                  <p:stCondLst>
                                    <p:cond delay="0"/>
                                  </p:stCondLst>
                                  <p:childTnLst>
                                    <p:set>
                                      <p:cBhvr>
                                        <p:cTn id="50" dur="1" fill="hold">
                                          <p:stCondLst>
                                            <p:cond delay="0"/>
                                          </p:stCondLst>
                                        </p:cTn>
                                        <p:tgtEl>
                                          <p:spTgt spid="1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nodeType="clickEffect">
                                  <p:stCondLst>
                                    <p:cond delay="0"/>
                                  </p:stCondLst>
                                  <p:childTnLst>
                                    <p:set>
                                      <p:cBhvr>
                                        <p:cTn id="54" dur="1" fill="hold">
                                          <p:stCondLst>
                                            <p:cond delay="0"/>
                                          </p:stCondLst>
                                        </p:cTn>
                                        <p:tgtEl>
                                          <p:spTgt spid="12"/>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4"/>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25"/>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xit" presetSubtype="0" fill="hold" nodeType="clickEffect">
                                  <p:stCondLst>
                                    <p:cond delay="0"/>
                                  </p:stCondLst>
                                  <p:childTnLst>
                                    <p:set>
                                      <p:cBhvr>
                                        <p:cTn id="70" dur="1" fill="hold">
                                          <p:stCondLst>
                                            <p:cond delay="0"/>
                                          </p:stCondLst>
                                        </p:cTn>
                                        <p:tgtEl>
                                          <p:spTgt spid="25"/>
                                        </p:tgtEl>
                                        <p:attrNameLst>
                                          <p:attrName>style.visibility</p:attrName>
                                        </p:attrNameLst>
                                      </p:cBhvr>
                                      <p:to>
                                        <p:strVal val="hidden"/>
                                      </p:to>
                                    </p:set>
                                  </p:childTnLst>
                                </p:cTn>
                              </p:par>
                              <p:par>
                                <p:cTn id="71" presetID="1" presetClass="entr" presetSubtype="0" fill="hold" nodeType="withEffect">
                                  <p:stCondLst>
                                    <p:cond delay="0"/>
                                  </p:stCondLst>
                                  <p:childTnLst>
                                    <p:set>
                                      <p:cBhvr>
                                        <p:cTn id="72" dur="1" fill="hold">
                                          <p:stCondLst>
                                            <p:cond delay="0"/>
                                          </p:stCondLst>
                                        </p:cTn>
                                        <p:tgtEl>
                                          <p:spTgt spid="26"/>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xit" presetSubtype="0" fill="hold" nodeType="clickEffect">
                                  <p:stCondLst>
                                    <p:cond delay="0"/>
                                  </p:stCondLst>
                                  <p:childTnLst>
                                    <p:set>
                                      <p:cBhvr>
                                        <p:cTn id="76" dur="1" fill="hold">
                                          <p:stCondLst>
                                            <p:cond delay="0"/>
                                          </p:stCondLst>
                                        </p:cTn>
                                        <p:tgtEl>
                                          <p:spTgt spid="26"/>
                                        </p:tgtEl>
                                        <p:attrNameLst>
                                          <p:attrName>style.visibility</p:attrName>
                                        </p:attrNameLst>
                                      </p:cBhvr>
                                      <p:to>
                                        <p:strVal val="hidden"/>
                                      </p:to>
                                    </p:set>
                                  </p:childTnLst>
                                </p:cTn>
                              </p:par>
                              <p:par>
                                <p:cTn id="77" presetID="1" presetClass="entr" presetSubtype="0" fill="hold" nodeType="withEffect">
                                  <p:stCondLst>
                                    <p:cond delay="0"/>
                                  </p:stCondLst>
                                  <p:childTnLst>
                                    <p:set>
                                      <p:cBhvr>
                                        <p:cTn id="78" dur="1" fill="hold">
                                          <p:stCondLst>
                                            <p:cond delay="0"/>
                                          </p:stCondLst>
                                        </p:cTn>
                                        <p:tgtEl>
                                          <p:spTgt spid="27"/>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xit" presetSubtype="0" fill="hold" nodeType="clickEffect">
                                  <p:stCondLst>
                                    <p:cond delay="0"/>
                                  </p:stCondLst>
                                  <p:childTnLst>
                                    <p:set>
                                      <p:cBhvr>
                                        <p:cTn id="82" dur="1" fill="hold">
                                          <p:stCondLst>
                                            <p:cond delay="0"/>
                                          </p:stCondLst>
                                        </p:cTn>
                                        <p:tgtEl>
                                          <p:spTgt spid="27"/>
                                        </p:tgtEl>
                                        <p:attrNameLst>
                                          <p:attrName>style.visibility</p:attrName>
                                        </p:attrNameLst>
                                      </p:cBhvr>
                                      <p:to>
                                        <p:strVal val="hidden"/>
                                      </p:to>
                                    </p:set>
                                  </p:childTnLst>
                                </p:cTn>
                              </p:par>
                              <p:par>
                                <p:cTn id="83" presetID="1" presetClass="entr" presetSubtype="0" fill="hold" nodeType="withEffect">
                                  <p:stCondLst>
                                    <p:cond delay="0"/>
                                  </p:stCondLst>
                                  <p:childTnLst>
                                    <p:set>
                                      <p:cBhvr>
                                        <p:cTn id="84" dur="1" fill="hold">
                                          <p:stCondLst>
                                            <p:cond delay="0"/>
                                          </p:stCondLst>
                                        </p:cTn>
                                        <p:tgtEl>
                                          <p:spTgt spid="28"/>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xit" presetSubtype="0" fill="hold" nodeType="clickEffect">
                                  <p:stCondLst>
                                    <p:cond delay="0"/>
                                  </p:stCondLst>
                                  <p:childTnLst>
                                    <p:set>
                                      <p:cBhvr>
                                        <p:cTn id="88" dur="1" fill="hold">
                                          <p:stCondLst>
                                            <p:cond delay="0"/>
                                          </p:stCondLst>
                                        </p:cTn>
                                        <p:tgtEl>
                                          <p:spTgt spid="28"/>
                                        </p:tgtEl>
                                        <p:attrNameLst>
                                          <p:attrName>style.visibility</p:attrName>
                                        </p:attrNameLst>
                                      </p:cBhvr>
                                      <p:to>
                                        <p:strVal val="hidden"/>
                                      </p:to>
                                    </p:set>
                                  </p:childTnLst>
                                </p:cTn>
                              </p:par>
                              <p:par>
                                <p:cTn id="89" presetID="1" presetClass="entr" presetSubtype="0" fill="hold" nodeType="withEffect">
                                  <p:stCondLst>
                                    <p:cond delay="0"/>
                                  </p:stCondLst>
                                  <p:childTnLst>
                                    <p:set>
                                      <p:cBhvr>
                                        <p:cTn id="90" dur="1" fill="hold">
                                          <p:stCondLst>
                                            <p:cond delay="0"/>
                                          </p:stCondLst>
                                        </p:cTn>
                                        <p:tgtEl>
                                          <p:spTgt spid="29"/>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xit" presetSubtype="0" fill="hold" nodeType="clickEffect">
                                  <p:stCondLst>
                                    <p:cond delay="0"/>
                                  </p:stCondLst>
                                  <p:childTnLst>
                                    <p:set>
                                      <p:cBhvr>
                                        <p:cTn id="94" dur="1" fill="hold">
                                          <p:stCondLst>
                                            <p:cond delay="0"/>
                                          </p:stCondLst>
                                        </p:cTn>
                                        <p:tgtEl>
                                          <p:spTgt spid="29"/>
                                        </p:tgtEl>
                                        <p:attrNameLst>
                                          <p:attrName>style.visibility</p:attrName>
                                        </p:attrNameLst>
                                      </p:cBhvr>
                                      <p:to>
                                        <p:strVal val="hidden"/>
                                      </p:to>
                                    </p:set>
                                  </p:childTnLst>
                                </p:cTn>
                              </p:par>
                              <p:par>
                                <p:cTn id="95" presetID="1" presetClass="entr" presetSubtype="0" fill="hold" nodeType="withEffect">
                                  <p:stCondLst>
                                    <p:cond delay="0"/>
                                  </p:stCondLst>
                                  <p:childTnLst>
                                    <p:set>
                                      <p:cBhvr>
                                        <p:cTn id="96" dur="1" fill="hold">
                                          <p:stCondLst>
                                            <p:cond delay="0"/>
                                          </p:stCondLst>
                                        </p:cTn>
                                        <p:tgtEl>
                                          <p:spTgt spid="31"/>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1" presetClass="exit" presetSubtype="0" fill="hold" nodeType="clickEffect">
                                  <p:stCondLst>
                                    <p:cond delay="0"/>
                                  </p:stCondLst>
                                  <p:childTnLst>
                                    <p:set>
                                      <p:cBhvr>
                                        <p:cTn id="100" dur="1" fill="hold">
                                          <p:stCondLst>
                                            <p:cond delay="0"/>
                                          </p:stCondLst>
                                        </p:cTn>
                                        <p:tgtEl>
                                          <p:spTgt spid="31"/>
                                        </p:tgtEl>
                                        <p:attrNameLst>
                                          <p:attrName>style.visibility</p:attrName>
                                        </p:attrNameLst>
                                      </p:cBhvr>
                                      <p:to>
                                        <p:strVal val="hidden"/>
                                      </p:to>
                                    </p:set>
                                  </p:childTnLst>
                                </p:cTn>
                              </p:par>
                              <p:par>
                                <p:cTn id="101" presetID="1" presetClass="entr" presetSubtype="0" fill="hold" grpId="0" nodeType="withEffect">
                                  <p:stCondLst>
                                    <p:cond delay="0"/>
                                  </p:stCondLst>
                                  <p:childTnLst>
                                    <p:set>
                                      <p:cBhvr>
                                        <p:cTn id="102" dur="1" fill="hold">
                                          <p:stCondLst>
                                            <p:cond delay="0"/>
                                          </p:stCondLst>
                                        </p:cTn>
                                        <p:tgtEl>
                                          <p:spTgt spid="33"/>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xit" presetSubtype="0" fill="hold" grpId="1" nodeType="clickEffect">
                                  <p:stCondLst>
                                    <p:cond delay="0"/>
                                  </p:stCondLst>
                                  <p:childTnLst>
                                    <p:set>
                                      <p:cBhvr>
                                        <p:cTn id="106" dur="1" fill="hold">
                                          <p:stCondLst>
                                            <p:cond delay="0"/>
                                          </p:stCondLst>
                                        </p:cTn>
                                        <p:tgtEl>
                                          <p:spTgt spid="33"/>
                                        </p:tgtEl>
                                        <p:attrNameLst>
                                          <p:attrName>style.visibility</p:attrName>
                                        </p:attrNameLst>
                                      </p:cBhvr>
                                      <p:to>
                                        <p:strVal val="hidden"/>
                                      </p:to>
                                    </p:se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grpId="0" nodeType="clickEffect">
                                  <p:stCondLst>
                                    <p:cond delay="0"/>
                                  </p:stCondLst>
                                  <p:childTnLst>
                                    <p:set>
                                      <p:cBhvr>
                                        <p:cTn id="110" dur="1" fill="hold">
                                          <p:stCondLst>
                                            <p:cond delay="0"/>
                                          </p:stCondLst>
                                        </p:cTn>
                                        <p:tgtEl>
                                          <p:spTgt spid="15"/>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presetID="1" presetClass="entr" presetSubtype="0" fill="hold" nodeType="clickEffect">
                                  <p:stCondLst>
                                    <p:cond delay="0"/>
                                  </p:stCondLst>
                                  <p:childTnLst>
                                    <p:set>
                                      <p:cBhvr>
                                        <p:cTn id="114"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15" fill="hold">
                      <p:stCondLst>
                        <p:cond delay="indefinite"/>
                      </p:stCondLst>
                      <p:childTnLst>
                        <p:par>
                          <p:cTn id="116" fill="hold">
                            <p:stCondLst>
                              <p:cond delay="0"/>
                            </p:stCondLst>
                            <p:childTnLst>
                              <p:par>
                                <p:cTn id="117" presetID="1" presetClass="entr" presetSubtype="0" fill="hold" grpId="0" nodeType="clickEffect">
                                  <p:stCondLst>
                                    <p:cond delay="0"/>
                                  </p:stCondLst>
                                  <p:childTnLst>
                                    <p:set>
                                      <p:cBhvr>
                                        <p:cTn id="118" dur="1" fill="hold">
                                          <p:stCondLst>
                                            <p:cond delay="0"/>
                                          </p:stCondLst>
                                        </p:cTn>
                                        <p:tgtEl>
                                          <p:spTgt spid="6"/>
                                        </p:tgtEl>
                                        <p:attrNameLst>
                                          <p:attrName>style.visibility</p:attrName>
                                        </p:attrNameLst>
                                      </p:cBhvr>
                                      <p:to>
                                        <p:strVal val="visible"/>
                                      </p:to>
                                    </p:set>
                                  </p:childTnLst>
                                </p:cTn>
                              </p:par>
                              <p:par>
                                <p:cTn id="119" presetID="1" presetClass="entr" presetSubtype="0" fill="hold" nodeType="withEffect">
                                  <p:stCondLst>
                                    <p:cond delay="0"/>
                                  </p:stCondLst>
                                  <p:childTnLst>
                                    <p:set>
                                      <p:cBhvr>
                                        <p:cTn id="120" dur="1" fill="hold">
                                          <p:stCondLst>
                                            <p:cond delay="0"/>
                                          </p:stCondLst>
                                        </p:cTn>
                                        <p:tgtEl>
                                          <p:spTgt spid="8"/>
                                        </p:tgtEl>
                                        <p:attrNameLst>
                                          <p:attrName>style.visibility</p:attrName>
                                        </p:attrNameLst>
                                      </p:cBhvr>
                                      <p:to>
                                        <p:strVal val="visible"/>
                                      </p:to>
                                    </p:set>
                                  </p:childTnLst>
                                </p:cTn>
                              </p:par>
                            </p:childTnLst>
                          </p:cTn>
                        </p:par>
                      </p:childTnLst>
                    </p:cTn>
                  </p:par>
                  <p:par>
                    <p:cTn id="121" fill="hold">
                      <p:stCondLst>
                        <p:cond delay="indefinite"/>
                      </p:stCondLst>
                      <p:childTnLst>
                        <p:par>
                          <p:cTn id="122" fill="hold">
                            <p:stCondLst>
                              <p:cond delay="0"/>
                            </p:stCondLst>
                            <p:childTnLst>
                              <p:par>
                                <p:cTn id="123" presetID="1" presetClass="entr" presetSubtype="0" fill="hold" nodeType="clickEffect">
                                  <p:stCondLst>
                                    <p:cond delay="0"/>
                                  </p:stCondLst>
                                  <p:childTnLst>
                                    <p:set>
                                      <p:cBhvr>
                                        <p:cTn id="124" dur="1" fill="hold">
                                          <p:stCondLst>
                                            <p:cond delay="0"/>
                                          </p:stCondLst>
                                        </p:cTn>
                                        <p:tgtEl>
                                          <p:spTgt spid="20"/>
                                        </p:tgtEl>
                                        <p:attrNameLst>
                                          <p:attrName>style.visibility</p:attrName>
                                        </p:attrNameLst>
                                      </p:cBhvr>
                                      <p:to>
                                        <p:strVal val="visible"/>
                                      </p:to>
                                    </p:set>
                                  </p:childTnLst>
                                </p:cTn>
                              </p:par>
                            </p:childTnLst>
                          </p:cTn>
                        </p:par>
                      </p:childTnLst>
                    </p:cTn>
                  </p:par>
                  <p:par>
                    <p:cTn id="125" fill="hold">
                      <p:stCondLst>
                        <p:cond delay="indefinite"/>
                      </p:stCondLst>
                      <p:childTnLst>
                        <p:par>
                          <p:cTn id="126" fill="hold">
                            <p:stCondLst>
                              <p:cond delay="0"/>
                            </p:stCondLst>
                            <p:childTnLst>
                              <p:par>
                                <p:cTn id="127" presetID="1" presetClass="exit" presetSubtype="0" fill="hold" nodeType="clickEffect">
                                  <p:stCondLst>
                                    <p:cond delay="0"/>
                                  </p:stCondLst>
                                  <p:childTnLst>
                                    <p:set>
                                      <p:cBhvr>
                                        <p:cTn id="128" dur="1" fill="hold">
                                          <p:stCondLst>
                                            <p:cond delay="0"/>
                                          </p:stCondLst>
                                        </p:cTn>
                                        <p:tgtEl>
                                          <p:spTgt spid="20"/>
                                        </p:tgtEl>
                                        <p:attrNameLst>
                                          <p:attrName>style.visibility</p:attrName>
                                        </p:attrNameLst>
                                      </p:cBhvr>
                                      <p:to>
                                        <p:strVal val="hidden"/>
                                      </p:to>
                                    </p:set>
                                  </p:childTnLst>
                                </p:cTn>
                              </p:par>
                              <p:par>
                                <p:cTn id="129" presetID="1" presetClass="entr" presetSubtype="0" fill="hold" nodeType="withEffect">
                                  <p:stCondLst>
                                    <p:cond delay="0"/>
                                  </p:stCondLst>
                                  <p:childTnLst>
                                    <p:set>
                                      <p:cBhvr>
                                        <p:cTn id="130" dur="1" fill="hold">
                                          <p:stCondLst>
                                            <p:cond delay="0"/>
                                          </p:stCondLst>
                                        </p:cTn>
                                        <p:tgtEl>
                                          <p:spTgt spid="21"/>
                                        </p:tgtEl>
                                        <p:attrNameLst>
                                          <p:attrName>style.visibility</p:attrName>
                                        </p:attrNameLst>
                                      </p:cBhvr>
                                      <p:to>
                                        <p:strVal val="visible"/>
                                      </p:to>
                                    </p:set>
                                  </p:childTnLst>
                                </p:cTn>
                              </p:par>
                            </p:childTnLst>
                          </p:cTn>
                        </p:par>
                      </p:childTnLst>
                    </p:cTn>
                  </p:par>
                  <p:par>
                    <p:cTn id="131" fill="hold">
                      <p:stCondLst>
                        <p:cond delay="indefinite"/>
                      </p:stCondLst>
                      <p:childTnLst>
                        <p:par>
                          <p:cTn id="132" fill="hold">
                            <p:stCondLst>
                              <p:cond delay="0"/>
                            </p:stCondLst>
                            <p:childTnLst>
                              <p:par>
                                <p:cTn id="133" presetID="1" presetClass="exit" presetSubtype="0" fill="hold" nodeType="clickEffect">
                                  <p:stCondLst>
                                    <p:cond delay="0"/>
                                  </p:stCondLst>
                                  <p:childTnLst>
                                    <p:set>
                                      <p:cBhvr>
                                        <p:cTn id="134" dur="1" fill="hold">
                                          <p:stCondLst>
                                            <p:cond delay="0"/>
                                          </p:stCondLst>
                                        </p:cTn>
                                        <p:tgtEl>
                                          <p:spTgt spid="21"/>
                                        </p:tgtEl>
                                        <p:attrNameLst>
                                          <p:attrName>style.visibility</p:attrName>
                                        </p:attrNameLst>
                                      </p:cBhvr>
                                      <p:to>
                                        <p:strVal val="hidden"/>
                                      </p:to>
                                    </p:set>
                                  </p:childTnLst>
                                </p:cTn>
                              </p:par>
                              <p:par>
                                <p:cTn id="135" presetID="1" presetClass="entr" presetSubtype="0" fill="hold" nodeType="withEffect">
                                  <p:stCondLst>
                                    <p:cond delay="0"/>
                                  </p:stCondLst>
                                  <p:childTnLst>
                                    <p:set>
                                      <p:cBhvr>
                                        <p:cTn id="136" dur="1" fill="hold">
                                          <p:stCondLst>
                                            <p:cond delay="0"/>
                                          </p:stCondLst>
                                        </p:cTn>
                                        <p:tgtEl>
                                          <p:spTgt spid="22"/>
                                        </p:tgtEl>
                                        <p:attrNameLst>
                                          <p:attrName>style.visibility</p:attrName>
                                        </p:attrNameLst>
                                      </p:cBhvr>
                                      <p:to>
                                        <p:strVal val="visible"/>
                                      </p:to>
                                    </p:set>
                                  </p:childTnLst>
                                </p:cTn>
                              </p:par>
                            </p:childTnLst>
                          </p:cTn>
                        </p:par>
                      </p:childTnLst>
                    </p:cTn>
                  </p:par>
                  <p:par>
                    <p:cTn id="137" fill="hold">
                      <p:stCondLst>
                        <p:cond delay="indefinite"/>
                      </p:stCondLst>
                      <p:childTnLst>
                        <p:par>
                          <p:cTn id="138" fill="hold">
                            <p:stCondLst>
                              <p:cond delay="0"/>
                            </p:stCondLst>
                            <p:childTnLst>
                              <p:par>
                                <p:cTn id="139" presetID="1" presetClass="exit" presetSubtype="0" fill="hold" nodeType="clickEffect">
                                  <p:stCondLst>
                                    <p:cond delay="0"/>
                                  </p:stCondLst>
                                  <p:childTnLst>
                                    <p:set>
                                      <p:cBhvr>
                                        <p:cTn id="140" dur="1" fill="hold">
                                          <p:stCondLst>
                                            <p:cond delay="0"/>
                                          </p:stCondLst>
                                        </p:cTn>
                                        <p:tgtEl>
                                          <p:spTgt spid="22"/>
                                        </p:tgtEl>
                                        <p:attrNameLst>
                                          <p:attrName>style.visibility</p:attrName>
                                        </p:attrNameLst>
                                      </p:cBhvr>
                                      <p:to>
                                        <p:strVal val="hidden"/>
                                      </p:to>
                                    </p:set>
                                  </p:childTnLst>
                                </p:cTn>
                              </p:par>
                              <p:par>
                                <p:cTn id="141" presetID="1" presetClass="entr" presetSubtype="0" fill="hold" nodeType="withEffect">
                                  <p:stCondLst>
                                    <p:cond delay="0"/>
                                  </p:stCondLst>
                                  <p:childTnLst>
                                    <p:set>
                                      <p:cBhvr>
                                        <p:cTn id="142" dur="1" fill="hold">
                                          <p:stCondLst>
                                            <p:cond delay="0"/>
                                          </p:stCondLst>
                                        </p:cTn>
                                        <p:tgtEl>
                                          <p:spTgt spid="23"/>
                                        </p:tgtEl>
                                        <p:attrNameLst>
                                          <p:attrName>style.visibility</p:attrName>
                                        </p:attrNameLst>
                                      </p:cBhvr>
                                      <p:to>
                                        <p:strVal val="visible"/>
                                      </p:to>
                                    </p:set>
                                  </p:childTnLst>
                                </p:cTn>
                              </p:par>
                            </p:childTnLst>
                          </p:cTn>
                        </p:par>
                      </p:childTnLst>
                    </p:cTn>
                  </p:par>
                  <p:par>
                    <p:cTn id="143" fill="hold">
                      <p:stCondLst>
                        <p:cond delay="indefinite"/>
                      </p:stCondLst>
                      <p:childTnLst>
                        <p:par>
                          <p:cTn id="144" fill="hold">
                            <p:stCondLst>
                              <p:cond delay="0"/>
                            </p:stCondLst>
                            <p:childTnLst>
                              <p:par>
                                <p:cTn id="145" presetID="1" presetClass="exit" presetSubtype="0" fill="hold" nodeType="clickEffect">
                                  <p:stCondLst>
                                    <p:cond delay="0"/>
                                  </p:stCondLst>
                                  <p:childTnLst>
                                    <p:set>
                                      <p:cBhvr>
                                        <p:cTn id="146" dur="1" fill="hold">
                                          <p:stCondLst>
                                            <p:cond delay="0"/>
                                          </p:stCondLst>
                                        </p:cTn>
                                        <p:tgtEl>
                                          <p:spTgt spid="23"/>
                                        </p:tgtEl>
                                        <p:attrNameLst>
                                          <p:attrName>style.visibility</p:attrName>
                                        </p:attrNameLst>
                                      </p:cBhvr>
                                      <p:to>
                                        <p:strVal val="hidden"/>
                                      </p:to>
                                    </p:set>
                                  </p:childTnLst>
                                </p:cTn>
                              </p:par>
                              <p:par>
                                <p:cTn id="147" presetID="1" presetClass="entr" presetSubtype="0" fill="hold" nodeType="withEffect">
                                  <p:stCondLst>
                                    <p:cond delay="0"/>
                                  </p:stCondLst>
                                  <p:childTnLst>
                                    <p:set>
                                      <p:cBhvr>
                                        <p:cTn id="148" dur="1" fill="hold">
                                          <p:stCondLst>
                                            <p:cond delay="0"/>
                                          </p:stCondLst>
                                        </p:cTn>
                                        <p:tgtEl>
                                          <p:spTgt spid="24"/>
                                        </p:tgtEl>
                                        <p:attrNameLst>
                                          <p:attrName>style.visibility</p:attrName>
                                        </p:attrNameLst>
                                      </p:cBhvr>
                                      <p:to>
                                        <p:strVal val="visible"/>
                                      </p:to>
                                    </p:set>
                                  </p:childTnLst>
                                </p:cTn>
                              </p:par>
                            </p:childTnLst>
                          </p:cTn>
                        </p:par>
                      </p:childTnLst>
                    </p:cTn>
                  </p:par>
                  <p:par>
                    <p:cTn id="149" fill="hold">
                      <p:stCondLst>
                        <p:cond delay="indefinite"/>
                      </p:stCondLst>
                      <p:childTnLst>
                        <p:par>
                          <p:cTn id="150" fill="hold">
                            <p:stCondLst>
                              <p:cond delay="0"/>
                            </p:stCondLst>
                            <p:childTnLst>
                              <p:par>
                                <p:cTn id="151" presetID="1" presetClass="exit" presetSubtype="0" fill="hold" nodeType="clickEffect">
                                  <p:stCondLst>
                                    <p:cond delay="0"/>
                                  </p:stCondLst>
                                  <p:childTnLst>
                                    <p:set>
                                      <p:cBhvr>
                                        <p:cTn id="152" dur="1" fill="hold">
                                          <p:stCondLst>
                                            <p:cond delay="0"/>
                                          </p:stCondLst>
                                        </p:cTn>
                                        <p:tgtEl>
                                          <p:spTgt spid="24"/>
                                        </p:tgtEl>
                                        <p:attrNameLst>
                                          <p:attrName>style.visibility</p:attrName>
                                        </p:attrNameLst>
                                      </p:cBhvr>
                                      <p:to>
                                        <p:strVal val="hidden"/>
                                      </p:to>
                                    </p:set>
                                  </p:childTnLst>
                                </p:cTn>
                              </p:par>
                            </p:childTnLst>
                          </p:cTn>
                        </p:par>
                      </p:childTnLst>
                    </p:cTn>
                  </p:par>
                  <p:par>
                    <p:cTn id="153" fill="hold">
                      <p:stCondLst>
                        <p:cond delay="indefinite"/>
                      </p:stCondLst>
                      <p:childTnLst>
                        <p:par>
                          <p:cTn id="154" fill="hold">
                            <p:stCondLst>
                              <p:cond delay="0"/>
                            </p:stCondLst>
                            <p:childTnLst>
                              <p:par>
                                <p:cTn id="155" presetID="1" presetClass="entr" presetSubtype="0" fill="hold" grpId="0" nodeType="clickEffect">
                                  <p:stCondLst>
                                    <p:cond delay="0"/>
                                  </p:stCondLst>
                                  <p:childTnLst>
                                    <p:set>
                                      <p:cBhvr>
                                        <p:cTn id="156" dur="1" fill="hold">
                                          <p:stCondLst>
                                            <p:cond delay="0"/>
                                          </p:stCondLst>
                                        </p:cTn>
                                        <p:tgtEl>
                                          <p:spTgt spid="16"/>
                                        </p:tgtEl>
                                        <p:attrNameLst>
                                          <p:attrName>style.visibility</p:attrName>
                                        </p:attrNameLst>
                                      </p:cBhvr>
                                      <p:to>
                                        <p:strVal val="visible"/>
                                      </p:to>
                                    </p:set>
                                  </p:childTnLst>
                                </p:cTn>
                              </p:par>
                            </p:childTnLst>
                          </p:cTn>
                        </p:par>
                      </p:childTnLst>
                    </p:cTn>
                  </p:par>
                  <p:par>
                    <p:cTn id="157" fill="hold">
                      <p:stCondLst>
                        <p:cond delay="indefinite"/>
                      </p:stCondLst>
                      <p:childTnLst>
                        <p:par>
                          <p:cTn id="158" fill="hold">
                            <p:stCondLst>
                              <p:cond delay="0"/>
                            </p:stCondLst>
                            <p:childTnLst>
                              <p:par>
                                <p:cTn id="159" presetID="1" presetClass="entr" presetSubtype="0" fill="hold" nodeType="clickEffect">
                                  <p:stCondLst>
                                    <p:cond delay="0"/>
                                  </p:stCondLst>
                                  <p:childTnLst>
                                    <p:set>
                                      <p:cBhvr>
                                        <p:cTn id="16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161" fill="hold">
                      <p:stCondLst>
                        <p:cond delay="indefinite"/>
                      </p:stCondLst>
                      <p:childTnLst>
                        <p:par>
                          <p:cTn id="162" fill="hold">
                            <p:stCondLst>
                              <p:cond delay="0"/>
                            </p:stCondLst>
                            <p:childTnLst>
                              <p:par>
                                <p:cTn id="163" presetID="1" presetClass="entr" presetSubtype="0" fill="hold" grpId="0" nodeType="clickEffect">
                                  <p:stCondLst>
                                    <p:cond delay="0"/>
                                  </p:stCondLst>
                                  <p:childTnLst>
                                    <p:set>
                                      <p:cBhvr>
                                        <p:cTn id="164" dur="1" fill="hold">
                                          <p:stCondLst>
                                            <p:cond delay="0"/>
                                          </p:stCondLst>
                                        </p:cTn>
                                        <p:tgtEl>
                                          <p:spTgt spid="17"/>
                                        </p:tgtEl>
                                        <p:attrNameLst>
                                          <p:attrName>style.visibility</p:attrName>
                                        </p:attrNameLst>
                                      </p:cBhvr>
                                      <p:to>
                                        <p:strVal val="visible"/>
                                      </p:to>
                                    </p:set>
                                  </p:childTnLst>
                                </p:cTn>
                              </p:par>
                            </p:childTnLst>
                          </p:cTn>
                        </p:par>
                      </p:childTnLst>
                    </p:cTn>
                  </p:par>
                  <p:par>
                    <p:cTn id="165" fill="hold">
                      <p:stCondLst>
                        <p:cond delay="indefinite"/>
                      </p:stCondLst>
                      <p:childTnLst>
                        <p:par>
                          <p:cTn id="166" fill="hold">
                            <p:stCondLst>
                              <p:cond delay="0"/>
                            </p:stCondLst>
                            <p:childTnLst>
                              <p:par>
                                <p:cTn id="167" presetID="1" presetClass="entr" presetSubtype="0" fill="hold" grpId="0" nodeType="clickEffect">
                                  <p:stCondLst>
                                    <p:cond delay="0"/>
                                  </p:stCondLst>
                                  <p:childTnLst>
                                    <p:set>
                                      <p:cBhvr>
                                        <p:cTn id="168" dur="1" fill="hold">
                                          <p:stCondLst>
                                            <p:cond delay="0"/>
                                          </p:stCondLst>
                                        </p:cTn>
                                        <p:tgtEl>
                                          <p:spTgt spid="5"/>
                                        </p:tgtEl>
                                        <p:attrNameLst>
                                          <p:attrName>style.visibility</p:attrName>
                                        </p:attrNameLst>
                                      </p:cBhvr>
                                      <p:to>
                                        <p:strVal val="visible"/>
                                      </p:to>
                                    </p:set>
                                  </p:childTnLst>
                                </p:cTn>
                              </p:par>
                              <p:par>
                                <p:cTn id="169" presetID="1" presetClass="entr" presetSubtype="0" fill="hold" grpId="0" nodeType="withEffect">
                                  <p:stCondLst>
                                    <p:cond delay="0"/>
                                  </p:stCondLst>
                                  <p:childTnLst>
                                    <p:set>
                                      <p:cBhvr>
                                        <p:cTn id="170" dur="1" fill="hold">
                                          <p:stCondLst>
                                            <p:cond delay="0"/>
                                          </p:stCondLst>
                                        </p:cTn>
                                        <p:tgtEl>
                                          <p:spTgt spid="7"/>
                                        </p:tgtEl>
                                        <p:attrNameLst>
                                          <p:attrName>style.visibility</p:attrName>
                                        </p:attrNameLst>
                                      </p:cBhvr>
                                      <p:to>
                                        <p:strVal val="visible"/>
                                      </p:to>
                                    </p:set>
                                  </p:childTnLst>
                                </p:cTn>
                              </p:par>
                            </p:childTnLst>
                          </p:cTn>
                        </p:par>
                      </p:childTnLst>
                    </p:cTn>
                  </p:par>
                  <p:par>
                    <p:cTn id="171" fill="hold">
                      <p:stCondLst>
                        <p:cond delay="indefinite"/>
                      </p:stCondLst>
                      <p:childTnLst>
                        <p:par>
                          <p:cTn id="172" fill="hold">
                            <p:stCondLst>
                              <p:cond delay="0"/>
                            </p:stCondLst>
                            <p:childTnLst>
                              <p:par>
                                <p:cTn id="173" presetID="1" presetClass="entr" presetSubtype="0" fill="hold" nodeType="clickEffect">
                                  <p:stCondLst>
                                    <p:cond delay="0"/>
                                  </p:stCondLst>
                                  <p:childTnLst>
                                    <p:set>
                                      <p:cBhvr>
                                        <p:cTn id="174"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175" fill="hold">
                      <p:stCondLst>
                        <p:cond delay="indefinite"/>
                      </p:stCondLst>
                      <p:childTnLst>
                        <p:par>
                          <p:cTn id="176" fill="hold">
                            <p:stCondLst>
                              <p:cond delay="0"/>
                            </p:stCondLst>
                            <p:childTnLst>
                              <p:par>
                                <p:cTn id="177" presetID="1" presetClass="entr" presetSubtype="0" fill="hold" nodeType="clickEffect">
                                  <p:stCondLst>
                                    <p:cond delay="0"/>
                                  </p:stCondLst>
                                  <p:childTnLst>
                                    <p:set>
                                      <p:cBhvr>
                                        <p:cTn id="178" dur="1" fill="hold">
                                          <p:stCondLst>
                                            <p:cond delay="0"/>
                                          </p:stCondLst>
                                        </p:cTn>
                                        <p:tgtEl>
                                          <p:spTgt spid="30"/>
                                        </p:tgtEl>
                                        <p:attrNameLst>
                                          <p:attrName>style.visibility</p:attrName>
                                        </p:attrNameLst>
                                      </p:cBhvr>
                                      <p:to>
                                        <p:strVal val="visible"/>
                                      </p:to>
                                    </p:set>
                                  </p:childTnLst>
                                </p:cTn>
                              </p:par>
                            </p:childTnLst>
                          </p:cTn>
                        </p:par>
                      </p:childTnLst>
                    </p:cTn>
                  </p:par>
                  <p:par>
                    <p:cTn id="179" fill="hold">
                      <p:stCondLst>
                        <p:cond delay="indefinite"/>
                      </p:stCondLst>
                      <p:childTnLst>
                        <p:par>
                          <p:cTn id="180" fill="hold">
                            <p:stCondLst>
                              <p:cond delay="0"/>
                            </p:stCondLst>
                            <p:childTnLst>
                              <p:par>
                                <p:cTn id="181" presetID="1" presetClass="exit" presetSubtype="0" fill="hold" nodeType="clickEffect">
                                  <p:stCondLst>
                                    <p:cond delay="0"/>
                                  </p:stCondLst>
                                  <p:childTnLst>
                                    <p:set>
                                      <p:cBhvr>
                                        <p:cTn id="182" dur="1" fill="hold">
                                          <p:stCondLst>
                                            <p:cond delay="0"/>
                                          </p:stCondLst>
                                        </p:cTn>
                                        <p:tgtEl>
                                          <p:spTgt spid="30"/>
                                        </p:tgtEl>
                                        <p:attrNameLst>
                                          <p:attrName>style.visibility</p:attrName>
                                        </p:attrNameLst>
                                      </p:cBhvr>
                                      <p:to>
                                        <p:strVal val="hidden"/>
                                      </p:to>
                                    </p:set>
                                  </p:childTnLst>
                                </p:cTn>
                              </p:par>
                            </p:childTnLst>
                          </p:cTn>
                        </p:par>
                      </p:childTnLst>
                    </p:cTn>
                  </p:par>
                  <p:par>
                    <p:cTn id="183" fill="hold">
                      <p:stCondLst>
                        <p:cond delay="indefinite"/>
                      </p:stCondLst>
                      <p:childTnLst>
                        <p:par>
                          <p:cTn id="184" fill="hold">
                            <p:stCondLst>
                              <p:cond delay="0"/>
                            </p:stCondLst>
                            <p:childTnLst>
                              <p:par>
                                <p:cTn id="185" presetID="1" presetClass="entr" presetSubtype="0" fill="hold" nodeType="clickEffect">
                                  <p:stCondLst>
                                    <p:cond delay="0"/>
                                  </p:stCondLst>
                                  <p:childTnLst>
                                    <p:set>
                                      <p:cBhvr>
                                        <p:cTn id="186" dur="1" fill="hold">
                                          <p:stCondLst>
                                            <p:cond delay="0"/>
                                          </p:stCondLst>
                                        </p:cTn>
                                        <p:tgtEl>
                                          <p:spTgt spid="32"/>
                                        </p:tgtEl>
                                        <p:attrNameLst>
                                          <p:attrName>style.visibility</p:attrName>
                                        </p:attrNameLst>
                                      </p:cBhvr>
                                      <p:to>
                                        <p:strVal val="visible"/>
                                      </p:to>
                                    </p:set>
                                  </p:childTnLst>
                                </p:cTn>
                              </p:par>
                            </p:childTnLst>
                          </p:cTn>
                        </p:par>
                      </p:childTnLst>
                    </p:cTn>
                  </p:par>
                  <p:par>
                    <p:cTn id="187" fill="hold">
                      <p:stCondLst>
                        <p:cond delay="indefinite"/>
                      </p:stCondLst>
                      <p:childTnLst>
                        <p:par>
                          <p:cTn id="188" fill="hold">
                            <p:stCondLst>
                              <p:cond delay="0"/>
                            </p:stCondLst>
                            <p:childTnLst>
                              <p:par>
                                <p:cTn id="189" presetID="1" presetClass="exit" presetSubtype="0" fill="hold" nodeType="clickEffect">
                                  <p:stCondLst>
                                    <p:cond delay="0"/>
                                  </p:stCondLst>
                                  <p:childTnLst>
                                    <p:set>
                                      <p:cBhvr>
                                        <p:cTn id="190" dur="1" fill="hold">
                                          <p:stCondLst>
                                            <p:cond delay="0"/>
                                          </p:stCondLst>
                                        </p:cTn>
                                        <p:tgtEl>
                                          <p:spTgt spid="32"/>
                                        </p:tgtEl>
                                        <p:attrNameLst>
                                          <p:attrName>style.visibility</p:attrName>
                                        </p:attrNameLst>
                                      </p:cBhvr>
                                      <p:to>
                                        <p:strVal val="hidden"/>
                                      </p:to>
                                    </p:set>
                                  </p:childTnLst>
                                </p:cTn>
                              </p:par>
                            </p:childTnLst>
                          </p:cTn>
                        </p:par>
                      </p:childTnLst>
                    </p:cTn>
                  </p:par>
                  <p:par>
                    <p:cTn id="191" fill="hold">
                      <p:stCondLst>
                        <p:cond delay="indefinite"/>
                      </p:stCondLst>
                      <p:childTnLst>
                        <p:par>
                          <p:cTn id="192" fill="hold">
                            <p:stCondLst>
                              <p:cond delay="0"/>
                            </p:stCondLst>
                            <p:childTnLst>
                              <p:par>
                                <p:cTn id="193" presetID="1" presetClass="entr" presetSubtype="0" fill="hold" grpId="0" nodeType="clickEffect">
                                  <p:stCondLst>
                                    <p:cond delay="0"/>
                                  </p:stCondLst>
                                  <p:childTnLst>
                                    <p:set>
                                      <p:cBhvr>
                                        <p:cTn id="19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13" grpId="0"/>
      <p:bldP spid="14" grpId="0"/>
      <p:bldP spid="15" grpId="0"/>
      <p:bldP spid="16" grpId="0"/>
      <p:bldP spid="17" grpId="0"/>
      <p:bldP spid="18" grpId="0"/>
      <p:bldP spid="33" grpId="0" animBg="1"/>
      <p:bldP spid="33" grpId="1"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String Methods — Equality</a:t>
            </a:r>
          </a:p>
        </p:txBody>
      </p:sp>
      <p:sp>
        <p:nvSpPr>
          <p:cNvPr id="4" name="Rectangle 3"/>
          <p:cNvSpPr>
            <a:spLocks noGrp="1" noChangeArrowheads="1"/>
          </p:cNvSpPr>
          <p:nvPr>
            <p:ph idx="1"/>
          </p:nvPr>
        </p:nvSpPr>
        <p:spPr>
          <a:xfrm>
            <a:off x="206432" y="861754"/>
            <a:ext cx="11730644" cy="5331228"/>
          </a:xfrm>
        </p:spPr>
        <p:txBody>
          <a:bodyPr/>
          <a:lstStyle/>
          <a:p>
            <a:pPr marL="342900" indent="-342900">
              <a:spcBef>
                <a:spcPct val="0"/>
              </a:spcBef>
              <a:buFont typeface="Wingdings" pitchFamily="2" charset="2"/>
              <a:buNone/>
            </a:pPr>
            <a:r>
              <a:rPr lang="en-US" sz="2400" dirty="0" err="1">
                <a:latin typeface="Cambria" pitchFamily="18" charset="0"/>
                <a:ea typeface="Cambria" pitchFamily="18" charset="0"/>
              </a:rPr>
              <a:t>boolean</a:t>
            </a:r>
            <a:r>
              <a:rPr lang="en-US" sz="2400" dirty="0">
                <a:latin typeface="Cambria" pitchFamily="18" charset="0"/>
                <a:ea typeface="Cambria" pitchFamily="18" charset="0"/>
              </a:rPr>
              <a:t> b = word1.</a:t>
            </a:r>
            <a:r>
              <a:rPr lang="en-US" sz="2400" b="1" dirty="0">
                <a:latin typeface="Cambria" pitchFamily="18" charset="0"/>
                <a:ea typeface="Cambria" pitchFamily="18" charset="0"/>
              </a:rPr>
              <a:t>equals</a:t>
            </a:r>
            <a:r>
              <a:rPr lang="en-US" sz="2400" dirty="0">
                <a:latin typeface="Cambria" pitchFamily="18" charset="0"/>
                <a:ea typeface="Cambria" pitchFamily="18" charset="0"/>
              </a:rPr>
              <a:t>(word2</a:t>
            </a:r>
            <a:r>
              <a:rPr lang="en-US" sz="2400" dirty="0" smtClean="0">
                <a:latin typeface="Cambria" pitchFamily="18" charset="0"/>
                <a:ea typeface="Cambria" pitchFamily="18" charset="0"/>
              </a:rPr>
              <a:t>);</a:t>
            </a:r>
          </a:p>
          <a:p>
            <a:pPr marL="742950" lvl="1" indent="-285750">
              <a:spcBef>
                <a:spcPct val="0"/>
              </a:spcBef>
              <a:buFont typeface="Wingdings" pitchFamily="2" charset="2"/>
              <a:buNone/>
            </a:pPr>
            <a:r>
              <a:rPr lang="en-US" sz="2400" dirty="0" smtClean="0"/>
              <a:t>	returns </a:t>
            </a:r>
            <a:r>
              <a:rPr lang="en-US" sz="2400" b="1" dirty="0" smtClean="0"/>
              <a:t>true</a:t>
            </a:r>
            <a:r>
              <a:rPr lang="en-US" sz="2400" dirty="0" smtClean="0"/>
              <a:t> if the string </a:t>
            </a:r>
            <a:r>
              <a:rPr lang="en-US" sz="2400" b="1" dirty="0" smtClean="0"/>
              <a:t>word1</a:t>
            </a:r>
            <a:r>
              <a:rPr lang="en-US" sz="2400" dirty="0" smtClean="0"/>
              <a:t> is equal to </a:t>
            </a:r>
            <a:r>
              <a:rPr lang="en-US" sz="2400" b="1" dirty="0" smtClean="0"/>
              <a:t>word2</a:t>
            </a:r>
          </a:p>
          <a:p>
            <a:pPr marL="742950" lvl="1" indent="-285750">
              <a:spcBef>
                <a:spcPct val="0"/>
              </a:spcBef>
              <a:buFont typeface="Wingdings" pitchFamily="2" charset="2"/>
              <a:buNone/>
            </a:pPr>
            <a:endParaRPr lang="en-US" sz="2400" b="1" dirty="0" smtClean="0"/>
          </a:p>
          <a:p>
            <a:pPr marL="742950" lvl="1" indent="-285750">
              <a:spcBef>
                <a:spcPct val="0"/>
              </a:spcBef>
              <a:buFont typeface="Wingdings" pitchFamily="2" charset="2"/>
              <a:buNone/>
            </a:pPr>
            <a:endParaRPr lang="en-US" sz="2400" b="1" dirty="0"/>
          </a:p>
          <a:p>
            <a:pPr marL="742950" lvl="1" indent="-285750">
              <a:spcBef>
                <a:spcPct val="0"/>
              </a:spcBef>
              <a:buFont typeface="Wingdings" pitchFamily="2" charset="2"/>
              <a:buNone/>
            </a:pPr>
            <a:endParaRPr lang="en-US" sz="2400" b="1" dirty="0"/>
          </a:p>
          <a:p>
            <a:pPr marL="342900" indent="-342900">
              <a:spcBef>
                <a:spcPct val="50000"/>
              </a:spcBef>
              <a:buFont typeface="Wingdings" pitchFamily="2" charset="2"/>
              <a:buNone/>
            </a:pPr>
            <a:r>
              <a:rPr lang="en-US" sz="2400" dirty="0" err="1">
                <a:latin typeface="Cambria" pitchFamily="18" charset="0"/>
                <a:ea typeface="Cambria" pitchFamily="18" charset="0"/>
              </a:rPr>
              <a:t>boolean</a:t>
            </a:r>
            <a:r>
              <a:rPr lang="en-US" sz="2400" dirty="0">
                <a:latin typeface="Cambria" pitchFamily="18" charset="0"/>
                <a:ea typeface="Cambria" pitchFamily="18" charset="0"/>
              </a:rPr>
              <a:t> b = word1.</a:t>
            </a:r>
            <a:r>
              <a:rPr lang="en-US" sz="2400" b="1" dirty="0">
                <a:latin typeface="Cambria" pitchFamily="18" charset="0"/>
                <a:ea typeface="Cambria" pitchFamily="18" charset="0"/>
              </a:rPr>
              <a:t>equalsIgnoreCase</a:t>
            </a:r>
            <a:r>
              <a:rPr lang="en-US" sz="2400" dirty="0">
                <a:latin typeface="Cambria" pitchFamily="18" charset="0"/>
                <a:ea typeface="Cambria" pitchFamily="18" charset="0"/>
              </a:rPr>
              <a:t>(word2</a:t>
            </a:r>
            <a:r>
              <a:rPr lang="en-US" sz="2400" dirty="0" smtClean="0">
                <a:latin typeface="Cambria" pitchFamily="18" charset="0"/>
                <a:ea typeface="Cambria" pitchFamily="18" charset="0"/>
              </a:rPr>
              <a:t>);</a:t>
            </a:r>
          </a:p>
          <a:p>
            <a:pPr marL="742950" lvl="1" indent="-285750">
              <a:spcBef>
                <a:spcPct val="0"/>
              </a:spcBef>
              <a:buFont typeface="Wingdings" pitchFamily="2" charset="2"/>
              <a:buNone/>
            </a:pPr>
            <a:r>
              <a:rPr lang="en-US" sz="2400" dirty="0" smtClean="0"/>
              <a:t>	returns </a:t>
            </a:r>
            <a:r>
              <a:rPr lang="en-US" sz="2400" b="1" dirty="0" smtClean="0"/>
              <a:t>true</a:t>
            </a:r>
            <a:r>
              <a:rPr lang="en-US" sz="2400" dirty="0" smtClean="0"/>
              <a:t> if the string </a:t>
            </a:r>
            <a:r>
              <a:rPr lang="en-US" sz="2400" b="1" dirty="0" smtClean="0"/>
              <a:t>word1</a:t>
            </a:r>
            <a:r>
              <a:rPr lang="en-US" sz="2400" dirty="0" smtClean="0"/>
              <a:t> matches </a:t>
            </a:r>
            <a:r>
              <a:rPr lang="en-US" sz="2400" b="1" dirty="0" smtClean="0"/>
              <a:t>word2</a:t>
            </a:r>
            <a:r>
              <a:rPr lang="en-US" sz="2400" dirty="0" smtClean="0"/>
              <a:t>, ignoring the case of the string.</a:t>
            </a:r>
            <a:endParaRPr lang="en-US" sz="2400" dirty="0"/>
          </a:p>
        </p:txBody>
      </p:sp>
      <p:sp>
        <p:nvSpPr>
          <p:cNvPr id="5" name="TextBox 4"/>
          <p:cNvSpPr txBox="1"/>
          <p:nvPr/>
        </p:nvSpPr>
        <p:spPr>
          <a:xfrm>
            <a:off x="356060" y="1687485"/>
            <a:ext cx="8153400" cy="646331"/>
          </a:xfrm>
          <a:prstGeom prst="rect">
            <a:avLst/>
          </a:prstGeom>
          <a:noFill/>
          <a:ln w="19050">
            <a:solidFill>
              <a:schemeClr val="accent1"/>
            </a:solidFill>
            <a:prstDash val="dash"/>
          </a:ln>
        </p:spPr>
        <p:txBody>
          <a:bodyPr wrap="square" rtlCol="0">
            <a:spAutoFit/>
          </a:bodyPr>
          <a:lstStyle/>
          <a:p>
            <a:r>
              <a:rPr lang="en-US" dirty="0" smtClean="0">
                <a:solidFill>
                  <a:srgbClr val="6A3E3E"/>
                </a:solidFill>
                <a:latin typeface="Consolas"/>
              </a:rPr>
              <a:t>b</a:t>
            </a:r>
            <a:r>
              <a:rPr lang="en-US" dirty="0" smtClean="0">
                <a:solidFill>
                  <a:srgbClr val="000000"/>
                </a:solidFill>
                <a:latin typeface="Consolas"/>
              </a:rPr>
              <a:t> = </a:t>
            </a:r>
            <a:r>
              <a:rPr lang="en-US" dirty="0" smtClean="0">
                <a:solidFill>
                  <a:srgbClr val="2A00FF"/>
                </a:solidFill>
                <a:latin typeface="Consolas"/>
              </a:rPr>
              <a:t>"</a:t>
            </a:r>
            <a:r>
              <a:rPr lang="en-US" dirty="0" err="1" smtClean="0">
                <a:solidFill>
                  <a:srgbClr val="2A00FF"/>
                </a:solidFill>
                <a:latin typeface="Consolas"/>
              </a:rPr>
              <a:t>Darshan</a:t>
            </a:r>
            <a:r>
              <a:rPr lang="en-US" dirty="0" smtClean="0">
                <a:solidFill>
                  <a:srgbClr val="2A00FF"/>
                </a:solidFill>
                <a:latin typeface="Consolas"/>
              </a:rPr>
              <a:t>"</a:t>
            </a:r>
            <a:r>
              <a:rPr lang="en-US" dirty="0" smtClean="0">
                <a:solidFill>
                  <a:srgbClr val="000000"/>
                </a:solidFill>
                <a:latin typeface="Consolas"/>
              </a:rPr>
              <a:t>.equals(</a:t>
            </a:r>
            <a:r>
              <a:rPr lang="en-US" dirty="0" smtClean="0">
                <a:solidFill>
                  <a:srgbClr val="2A00FF"/>
                </a:solidFill>
                <a:latin typeface="Consolas"/>
              </a:rPr>
              <a:t>"</a:t>
            </a:r>
            <a:r>
              <a:rPr lang="en-US" dirty="0" err="1" smtClean="0">
                <a:solidFill>
                  <a:srgbClr val="2A00FF"/>
                </a:solidFill>
                <a:latin typeface="Consolas"/>
              </a:rPr>
              <a:t>Darshan</a:t>
            </a:r>
            <a:r>
              <a:rPr lang="en-US" dirty="0" smtClean="0">
                <a:solidFill>
                  <a:srgbClr val="2A00FF"/>
                </a:solidFill>
                <a:latin typeface="Consolas"/>
              </a:rPr>
              <a:t>"</a:t>
            </a:r>
            <a:r>
              <a:rPr lang="en-US" dirty="0" smtClean="0">
                <a:solidFill>
                  <a:srgbClr val="000000"/>
                </a:solidFill>
                <a:latin typeface="Consolas"/>
              </a:rPr>
              <a:t>); </a:t>
            </a:r>
            <a:r>
              <a:rPr lang="en-US" dirty="0" smtClean="0">
                <a:solidFill>
                  <a:srgbClr val="3F7F5F"/>
                </a:solidFill>
                <a:latin typeface="Consolas"/>
              </a:rPr>
              <a:t>// will return true</a:t>
            </a:r>
          </a:p>
          <a:p>
            <a:r>
              <a:rPr lang="en-US" dirty="0" smtClean="0">
                <a:solidFill>
                  <a:srgbClr val="6A3E3E"/>
                </a:solidFill>
                <a:latin typeface="Consolas"/>
              </a:rPr>
              <a:t>b</a:t>
            </a:r>
            <a:r>
              <a:rPr lang="en-US" dirty="0" smtClean="0">
                <a:solidFill>
                  <a:srgbClr val="000000"/>
                </a:solidFill>
                <a:latin typeface="Consolas"/>
              </a:rPr>
              <a:t> = </a:t>
            </a:r>
            <a:r>
              <a:rPr lang="en-US" dirty="0" smtClean="0">
                <a:solidFill>
                  <a:srgbClr val="2A00FF"/>
                </a:solidFill>
                <a:latin typeface="Consolas"/>
              </a:rPr>
              <a:t>"</a:t>
            </a:r>
            <a:r>
              <a:rPr lang="en-US" dirty="0" err="1" smtClean="0">
                <a:solidFill>
                  <a:srgbClr val="2A00FF"/>
                </a:solidFill>
                <a:latin typeface="Consolas"/>
              </a:rPr>
              <a:t>Darshan</a:t>
            </a:r>
            <a:r>
              <a:rPr lang="en-US" dirty="0" smtClean="0">
                <a:solidFill>
                  <a:srgbClr val="2A00FF"/>
                </a:solidFill>
                <a:latin typeface="Consolas"/>
              </a:rPr>
              <a:t>"</a:t>
            </a:r>
            <a:r>
              <a:rPr lang="en-US" dirty="0" smtClean="0">
                <a:solidFill>
                  <a:srgbClr val="000000"/>
                </a:solidFill>
                <a:latin typeface="Consolas"/>
              </a:rPr>
              <a:t>.equals(</a:t>
            </a:r>
            <a:r>
              <a:rPr lang="en-US" dirty="0" smtClean="0">
                <a:solidFill>
                  <a:srgbClr val="2A00FF"/>
                </a:solidFill>
                <a:latin typeface="Consolas"/>
              </a:rPr>
              <a:t>"</a:t>
            </a:r>
            <a:r>
              <a:rPr lang="en-US" dirty="0" err="1" smtClean="0">
                <a:solidFill>
                  <a:srgbClr val="2A00FF"/>
                </a:solidFill>
                <a:latin typeface="Consolas"/>
              </a:rPr>
              <a:t>darshan</a:t>
            </a:r>
            <a:r>
              <a:rPr lang="en-US" dirty="0" smtClean="0">
                <a:solidFill>
                  <a:srgbClr val="2A00FF"/>
                </a:solidFill>
                <a:latin typeface="Consolas"/>
              </a:rPr>
              <a:t>"</a:t>
            </a:r>
            <a:r>
              <a:rPr lang="en-US" dirty="0" smtClean="0">
                <a:solidFill>
                  <a:srgbClr val="000000"/>
                </a:solidFill>
                <a:latin typeface="Consolas"/>
              </a:rPr>
              <a:t>); </a:t>
            </a:r>
            <a:r>
              <a:rPr lang="en-US" dirty="0" smtClean="0">
                <a:solidFill>
                  <a:srgbClr val="3F7F5F"/>
                </a:solidFill>
                <a:latin typeface="Consolas"/>
              </a:rPr>
              <a:t>// will return false</a:t>
            </a:r>
            <a:endParaRPr lang="en-US" dirty="0" smtClean="0">
              <a:solidFill>
                <a:srgbClr val="000000"/>
              </a:solidFill>
              <a:latin typeface="Consolas"/>
            </a:endParaRPr>
          </a:p>
        </p:txBody>
      </p:sp>
      <p:sp>
        <p:nvSpPr>
          <p:cNvPr id="6" name="TextBox 5"/>
          <p:cNvSpPr txBox="1"/>
          <p:nvPr/>
        </p:nvSpPr>
        <p:spPr>
          <a:xfrm>
            <a:off x="356060" y="3478568"/>
            <a:ext cx="8153400" cy="369332"/>
          </a:xfrm>
          <a:prstGeom prst="rect">
            <a:avLst/>
          </a:prstGeom>
          <a:noFill/>
          <a:ln w="19050">
            <a:solidFill>
              <a:schemeClr val="accent1"/>
            </a:solidFill>
            <a:prstDash val="dash"/>
          </a:ln>
        </p:spPr>
        <p:txBody>
          <a:bodyPr wrap="square" rtlCol="0">
            <a:spAutoFit/>
          </a:bodyPr>
          <a:lstStyle/>
          <a:p>
            <a:r>
              <a:rPr lang="en-US" dirty="0" smtClean="0">
                <a:solidFill>
                  <a:srgbClr val="6A3E3E"/>
                </a:solidFill>
                <a:latin typeface="Consolas"/>
              </a:rPr>
              <a:t>b</a:t>
            </a:r>
            <a:r>
              <a:rPr lang="en-US" dirty="0" smtClean="0">
                <a:solidFill>
                  <a:srgbClr val="000000"/>
                </a:solidFill>
                <a:latin typeface="Consolas"/>
              </a:rPr>
              <a:t> = </a:t>
            </a:r>
            <a:r>
              <a:rPr lang="en-US" dirty="0" smtClean="0">
                <a:solidFill>
                  <a:srgbClr val="2A00FF"/>
                </a:solidFill>
                <a:latin typeface="Consolas"/>
              </a:rPr>
              <a:t>"</a:t>
            </a:r>
            <a:r>
              <a:rPr lang="en-US" dirty="0" err="1" smtClean="0">
                <a:solidFill>
                  <a:srgbClr val="2A00FF"/>
                </a:solidFill>
                <a:latin typeface="Consolas"/>
              </a:rPr>
              <a:t>Darshan</a:t>
            </a:r>
            <a:r>
              <a:rPr lang="en-US" dirty="0" smtClean="0">
                <a:solidFill>
                  <a:srgbClr val="2A00FF"/>
                </a:solidFill>
                <a:latin typeface="Consolas"/>
              </a:rPr>
              <a:t>"</a:t>
            </a:r>
            <a:r>
              <a:rPr lang="en-US" dirty="0" smtClean="0">
                <a:solidFill>
                  <a:srgbClr val="000000"/>
                </a:solidFill>
                <a:latin typeface="Consolas"/>
              </a:rPr>
              <a:t>.</a:t>
            </a:r>
            <a:r>
              <a:rPr lang="en-US" dirty="0" err="1" smtClean="0">
                <a:solidFill>
                  <a:srgbClr val="000000"/>
                </a:solidFill>
                <a:latin typeface="Consolas"/>
              </a:rPr>
              <a:t>equalsIgnoreCase</a:t>
            </a:r>
            <a:r>
              <a:rPr lang="en-US" dirty="0" smtClean="0">
                <a:solidFill>
                  <a:srgbClr val="000000"/>
                </a:solidFill>
                <a:latin typeface="Consolas"/>
              </a:rPr>
              <a:t>(</a:t>
            </a:r>
            <a:r>
              <a:rPr lang="en-US" dirty="0" smtClean="0">
                <a:solidFill>
                  <a:srgbClr val="2A00FF"/>
                </a:solidFill>
                <a:latin typeface="Consolas"/>
              </a:rPr>
              <a:t>"</a:t>
            </a:r>
            <a:r>
              <a:rPr lang="en-US" dirty="0" err="1" smtClean="0">
                <a:solidFill>
                  <a:srgbClr val="2A00FF"/>
                </a:solidFill>
                <a:latin typeface="Consolas"/>
              </a:rPr>
              <a:t>darshan</a:t>
            </a:r>
            <a:r>
              <a:rPr lang="en-US" dirty="0" smtClean="0">
                <a:solidFill>
                  <a:srgbClr val="2A00FF"/>
                </a:solidFill>
                <a:latin typeface="Consolas"/>
              </a:rPr>
              <a:t>"</a:t>
            </a:r>
            <a:r>
              <a:rPr lang="en-US" dirty="0" smtClean="0">
                <a:solidFill>
                  <a:srgbClr val="000000"/>
                </a:solidFill>
                <a:latin typeface="Consolas"/>
              </a:rPr>
              <a:t>); </a:t>
            </a:r>
            <a:r>
              <a:rPr lang="en-US" dirty="0" smtClean="0">
                <a:solidFill>
                  <a:srgbClr val="3F7F5F"/>
                </a:solidFill>
                <a:latin typeface="Consolas"/>
              </a:rPr>
              <a:t>// will return true</a:t>
            </a:r>
            <a:endParaRPr lang="en-US" dirty="0" smtClean="0">
              <a:solidFill>
                <a:srgbClr val="000000"/>
              </a:solidFill>
              <a:latin typeface="Consolas"/>
            </a:endParaRPr>
          </a:p>
        </p:txBody>
      </p:sp>
    </p:spTree>
    <p:extLst>
      <p:ext uri="{BB962C8B-B14F-4D97-AF65-F5344CB8AC3E}">
        <p14:creationId xmlns:p14="http://schemas.microsoft.com/office/powerpoint/2010/main" val="1918514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xEl>
                                              <p:pRg st="5" end="5"/>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animBg="1"/>
      <p:bldP spid="6"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String Methods — Comparisons</a:t>
            </a:r>
          </a:p>
        </p:txBody>
      </p:sp>
      <p:sp>
        <p:nvSpPr>
          <p:cNvPr id="4" name="Rectangle 3"/>
          <p:cNvSpPr>
            <a:spLocks noGrp="1" noChangeArrowheads="1"/>
          </p:cNvSpPr>
          <p:nvPr>
            <p:ph idx="1"/>
          </p:nvPr>
        </p:nvSpPr>
        <p:spPr>
          <a:xfrm>
            <a:off x="873125" y="914400"/>
            <a:ext cx="7661275" cy="2298700"/>
          </a:xfrm>
        </p:spPr>
        <p:txBody>
          <a:bodyPr>
            <a:normAutofit/>
          </a:bodyPr>
          <a:lstStyle/>
          <a:p>
            <a:pPr marL="342900" indent="-342900">
              <a:spcBef>
                <a:spcPct val="50000"/>
              </a:spcBef>
              <a:buFont typeface="Wingdings" pitchFamily="2" charset="2"/>
              <a:buNone/>
            </a:pPr>
            <a:r>
              <a:rPr lang="en-US" sz="2400" dirty="0" err="1">
                <a:latin typeface="Cambria" pitchFamily="18" charset="0"/>
                <a:ea typeface="Cambria" pitchFamily="18" charset="0"/>
              </a:rPr>
              <a:t>int</a:t>
            </a:r>
            <a:r>
              <a:rPr lang="en-US" sz="2400" dirty="0">
                <a:latin typeface="Cambria" pitchFamily="18" charset="0"/>
                <a:ea typeface="Cambria" pitchFamily="18" charset="0"/>
              </a:rPr>
              <a:t> diff = word1.</a:t>
            </a:r>
            <a:r>
              <a:rPr lang="en-US" sz="2400" b="1" dirty="0">
                <a:latin typeface="Cambria" pitchFamily="18" charset="0"/>
                <a:ea typeface="Cambria" pitchFamily="18" charset="0"/>
              </a:rPr>
              <a:t>compareTo</a:t>
            </a:r>
            <a:r>
              <a:rPr lang="en-US" sz="2400" dirty="0">
                <a:latin typeface="Cambria" pitchFamily="18" charset="0"/>
                <a:ea typeface="Cambria" pitchFamily="18" charset="0"/>
              </a:rPr>
              <a:t>(word2);</a:t>
            </a:r>
          </a:p>
          <a:p>
            <a:pPr marL="742950" lvl="1" indent="-285750">
              <a:spcBef>
                <a:spcPct val="0"/>
              </a:spcBef>
              <a:buFont typeface="Wingdings" pitchFamily="2" charset="2"/>
              <a:buNone/>
            </a:pPr>
            <a:r>
              <a:rPr lang="en-US" sz="2400" dirty="0"/>
              <a:t>	returns the “difference” </a:t>
            </a:r>
            <a:r>
              <a:rPr lang="en-US" sz="2400" b="1" dirty="0"/>
              <a:t>word1</a:t>
            </a:r>
            <a:r>
              <a:rPr lang="en-US" sz="2400" dirty="0"/>
              <a:t> </a:t>
            </a:r>
            <a:r>
              <a:rPr lang="en-US" sz="2400" b="1" dirty="0">
                <a:latin typeface="Courier New" pitchFamily="49" charset="0"/>
              </a:rPr>
              <a:t>-</a:t>
            </a:r>
            <a:r>
              <a:rPr lang="en-US" sz="2400" dirty="0"/>
              <a:t> </a:t>
            </a:r>
            <a:r>
              <a:rPr lang="en-US" sz="2400" b="1" dirty="0"/>
              <a:t>word2</a:t>
            </a:r>
          </a:p>
          <a:p>
            <a:pPr marL="342900" indent="-342900">
              <a:spcBef>
                <a:spcPct val="50000"/>
              </a:spcBef>
              <a:buFont typeface="Wingdings" pitchFamily="2" charset="2"/>
              <a:buNone/>
            </a:pPr>
            <a:r>
              <a:rPr lang="en-US" sz="2400" dirty="0" err="1">
                <a:latin typeface="Cambria" pitchFamily="18" charset="0"/>
                <a:ea typeface="Cambria" pitchFamily="18" charset="0"/>
              </a:rPr>
              <a:t>int</a:t>
            </a:r>
            <a:r>
              <a:rPr lang="en-US" sz="2400" dirty="0">
                <a:latin typeface="Cambria" pitchFamily="18" charset="0"/>
                <a:ea typeface="Cambria" pitchFamily="18" charset="0"/>
              </a:rPr>
              <a:t> diff = word1.</a:t>
            </a:r>
            <a:r>
              <a:rPr lang="en-US" sz="2400" b="1" dirty="0">
                <a:latin typeface="Cambria" pitchFamily="18" charset="0"/>
                <a:ea typeface="Cambria" pitchFamily="18" charset="0"/>
              </a:rPr>
              <a:t>compareToIgnoreCase</a:t>
            </a:r>
            <a:r>
              <a:rPr lang="en-US" sz="2400" dirty="0">
                <a:latin typeface="Cambria" pitchFamily="18" charset="0"/>
                <a:ea typeface="Cambria" pitchFamily="18" charset="0"/>
              </a:rPr>
              <a:t>(word2);</a:t>
            </a:r>
          </a:p>
          <a:p>
            <a:pPr lvl="1">
              <a:spcBef>
                <a:spcPct val="0"/>
              </a:spcBef>
              <a:buNone/>
            </a:pPr>
            <a:r>
              <a:rPr lang="en-US" sz="2400" dirty="0"/>
              <a:t>	returns the “difference” </a:t>
            </a:r>
            <a:r>
              <a:rPr lang="en-US" sz="2400" b="1" dirty="0"/>
              <a:t>word1 </a:t>
            </a:r>
            <a:r>
              <a:rPr lang="en-US" sz="2400" b="1" dirty="0">
                <a:latin typeface="Courier New" pitchFamily="49" charset="0"/>
              </a:rPr>
              <a:t>-</a:t>
            </a:r>
            <a:r>
              <a:rPr lang="en-US" sz="2400" b="1" dirty="0"/>
              <a:t> word2</a:t>
            </a:r>
            <a:r>
              <a:rPr lang="en-US" sz="2400" dirty="0"/>
              <a:t>, </a:t>
            </a:r>
            <a:br>
              <a:rPr lang="en-US" sz="2400" dirty="0"/>
            </a:br>
            <a:r>
              <a:rPr lang="en-US" sz="2400" dirty="0" smtClean="0"/>
              <a:t> ignoring the case of the strings</a:t>
            </a:r>
            <a:endParaRPr lang="en-US" sz="2400" b="1" dirty="0"/>
          </a:p>
        </p:txBody>
      </p:sp>
      <p:sp>
        <p:nvSpPr>
          <p:cNvPr id="5" name="Content Placeholder 2"/>
          <p:cNvSpPr txBox="1">
            <a:spLocks/>
          </p:cNvSpPr>
          <p:nvPr/>
        </p:nvSpPr>
        <p:spPr>
          <a:xfrm>
            <a:off x="190500" y="3124200"/>
            <a:ext cx="10491355" cy="3048000"/>
          </a:xfrm>
          <a:prstGeom prst="rect">
            <a:avLst/>
          </a:prstGeom>
        </p:spPr>
        <p:txBody>
          <a:bodyPr vert="horz" lIns="91440" tIns="45720" rIns="91440" bIns="45720" rtlCol="0">
            <a:normAutofit fontScale="92500" lnSpcReduction="20000"/>
          </a:bodyPr>
          <a:lstStyle/>
          <a:p>
            <a:pPr marL="342900" lvl="0" indent="-342900" algn="just">
              <a:lnSpc>
                <a:spcPct val="150000"/>
              </a:lnSpc>
              <a:spcBef>
                <a:spcPct val="20000"/>
              </a:spcBef>
              <a:buFont typeface="Wingdings" panose="05000000000000000000" pitchFamily="2" charset="2"/>
              <a:buChar char="§"/>
            </a:pPr>
            <a:r>
              <a:rPr lang="en-US" sz="2400" dirty="0" smtClean="0">
                <a:latin typeface="+mj-lt"/>
                <a:ea typeface="Times New Roman" panose="02020603050405020304" pitchFamily="18" charset="0"/>
                <a:cs typeface="Times New Roman" panose="02020603050405020304" pitchFamily="18" charset="0"/>
              </a:rPr>
              <a:t>Usually programmers don’t care what the numerical “difference” of </a:t>
            </a:r>
            <a:r>
              <a:rPr lang="en-US" sz="2400" dirty="0" smtClean="0">
                <a:latin typeface="Cambria" pitchFamily="18" charset="0"/>
                <a:ea typeface="Cambria" pitchFamily="18" charset="0"/>
                <a:cs typeface="Times New Roman" panose="02020603050405020304" pitchFamily="18" charset="0"/>
              </a:rPr>
              <a:t>word1 - word2</a:t>
            </a:r>
            <a:r>
              <a:rPr lang="en-US" sz="2400" dirty="0" smtClean="0">
                <a:latin typeface="+mj-lt"/>
                <a:ea typeface="Times New Roman" panose="02020603050405020304" pitchFamily="18" charset="0"/>
                <a:cs typeface="Times New Roman" panose="02020603050405020304" pitchFamily="18" charset="0"/>
              </a:rPr>
              <a:t> is, what matters is if</a:t>
            </a:r>
          </a:p>
          <a:p>
            <a:pPr marL="800100" lvl="1" indent="-342900" algn="just">
              <a:lnSpc>
                <a:spcPct val="150000"/>
              </a:lnSpc>
              <a:spcBef>
                <a:spcPct val="20000"/>
              </a:spcBef>
              <a:buFont typeface="Wingdings" panose="05000000000000000000" pitchFamily="2" charset="2"/>
              <a:buChar char="§"/>
            </a:pPr>
            <a:r>
              <a:rPr lang="en-US" sz="2400" dirty="0" smtClean="0">
                <a:latin typeface="+mj-lt"/>
                <a:ea typeface="Times New Roman" panose="02020603050405020304" pitchFamily="18" charset="0"/>
                <a:cs typeface="Times New Roman" panose="02020603050405020304" pitchFamily="18" charset="0"/>
              </a:rPr>
              <a:t>the difference is negative (word1 less than word2), </a:t>
            </a:r>
          </a:p>
          <a:p>
            <a:pPr marL="800100" lvl="1" indent="-342900" algn="just">
              <a:lnSpc>
                <a:spcPct val="150000"/>
              </a:lnSpc>
              <a:spcBef>
                <a:spcPct val="20000"/>
              </a:spcBef>
              <a:buFont typeface="Wingdings" panose="05000000000000000000" pitchFamily="2" charset="2"/>
              <a:buChar char="§"/>
            </a:pPr>
            <a:r>
              <a:rPr lang="en-US" sz="2400" dirty="0" smtClean="0">
                <a:latin typeface="+mj-lt"/>
                <a:ea typeface="Times New Roman" panose="02020603050405020304" pitchFamily="18" charset="0"/>
                <a:cs typeface="Times New Roman" panose="02020603050405020304" pitchFamily="18" charset="0"/>
              </a:rPr>
              <a:t>zero (word1 and word2 are equal) </a:t>
            </a:r>
          </a:p>
          <a:p>
            <a:pPr marL="800100" lvl="1" indent="-342900" algn="just">
              <a:lnSpc>
                <a:spcPct val="150000"/>
              </a:lnSpc>
              <a:spcBef>
                <a:spcPct val="20000"/>
              </a:spcBef>
              <a:buFont typeface="Wingdings" panose="05000000000000000000" pitchFamily="2" charset="2"/>
              <a:buChar char="§"/>
            </a:pPr>
            <a:r>
              <a:rPr lang="en-US" sz="2400" dirty="0" smtClean="0">
                <a:latin typeface="+mj-lt"/>
                <a:ea typeface="Times New Roman" panose="02020603050405020304" pitchFamily="18" charset="0"/>
                <a:cs typeface="Times New Roman" panose="02020603050405020304" pitchFamily="18" charset="0"/>
              </a:rPr>
              <a:t>or positive (word1 grater than word2).  </a:t>
            </a:r>
          </a:p>
          <a:p>
            <a:pPr marL="342900" indent="-342900" algn="just">
              <a:lnSpc>
                <a:spcPct val="150000"/>
              </a:lnSpc>
              <a:spcBef>
                <a:spcPct val="20000"/>
              </a:spcBef>
              <a:buFont typeface="Wingdings" panose="05000000000000000000" pitchFamily="2" charset="2"/>
              <a:buChar char="§"/>
            </a:pPr>
            <a:r>
              <a:rPr lang="en-US" sz="2400" dirty="0" smtClean="0">
                <a:latin typeface="+mj-lt"/>
                <a:ea typeface="Times New Roman" panose="02020603050405020304" pitchFamily="18" charset="0"/>
                <a:cs typeface="Times New Roman" panose="02020603050405020304" pitchFamily="18" charset="0"/>
              </a:rPr>
              <a:t>Often used in conditional statements.</a:t>
            </a:r>
          </a:p>
        </p:txBody>
      </p:sp>
      <p:sp>
        <p:nvSpPr>
          <p:cNvPr id="6" name="TextBox 5"/>
          <p:cNvSpPr txBox="1"/>
          <p:nvPr/>
        </p:nvSpPr>
        <p:spPr>
          <a:xfrm>
            <a:off x="6660572" y="4781203"/>
            <a:ext cx="4914900" cy="923330"/>
          </a:xfrm>
          <a:prstGeom prst="rect">
            <a:avLst/>
          </a:prstGeom>
          <a:noFill/>
          <a:ln w="19050">
            <a:solidFill>
              <a:schemeClr val="accent1"/>
            </a:solidFill>
            <a:prstDash val="dash"/>
          </a:ln>
        </p:spPr>
        <p:txBody>
          <a:bodyPr wrap="square" rtlCol="0">
            <a:spAutoFit/>
          </a:bodyPr>
          <a:lstStyle/>
          <a:p>
            <a:r>
              <a:rPr lang="en-US" b="1" dirty="0" smtClean="0">
                <a:solidFill>
                  <a:srgbClr val="7F0055"/>
                </a:solidFill>
                <a:latin typeface="Consolas"/>
              </a:rPr>
              <a:t>if</a:t>
            </a:r>
            <a:r>
              <a:rPr lang="en-US" b="1" dirty="0" smtClean="0">
                <a:solidFill>
                  <a:srgbClr val="000000"/>
                </a:solidFill>
                <a:latin typeface="Consolas"/>
              </a:rPr>
              <a:t>(</a:t>
            </a:r>
            <a:r>
              <a:rPr lang="en-US" b="1" dirty="0" smtClean="0">
                <a:solidFill>
                  <a:srgbClr val="6A3E3E"/>
                </a:solidFill>
                <a:latin typeface="Consolas"/>
              </a:rPr>
              <a:t>word1</a:t>
            </a:r>
            <a:r>
              <a:rPr lang="en-US" b="1" dirty="0" smtClean="0">
                <a:solidFill>
                  <a:srgbClr val="000000"/>
                </a:solidFill>
                <a:latin typeface="Consolas"/>
              </a:rPr>
              <a:t>.compareTo(</a:t>
            </a:r>
            <a:r>
              <a:rPr lang="en-US" b="1" dirty="0" smtClean="0">
                <a:solidFill>
                  <a:srgbClr val="6A3E3E"/>
                </a:solidFill>
                <a:latin typeface="Consolas"/>
              </a:rPr>
              <a:t>word2</a:t>
            </a:r>
            <a:r>
              <a:rPr lang="en-US" b="1" dirty="0" smtClean="0">
                <a:solidFill>
                  <a:srgbClr val="000000"/>
                </a:solidFill>
                <a:latin typeface="Consolas"/>
              </a:rPr>
              <a:t>) &gt; 0){</a:t>
            </a:r>
          </a:p>
          <a:p>
            <a:r>
              <a:rPr lang="en-US" dirty="0" smtClean="0">
                <a:solidFill>
                  <a:srgbClr val="3F7F5F"/>
                </a:solidFill>
                <a:latin typeface="Consolas"/>
              </a:rPr>
              <a:t>	//word1 grater than word2…</a:t>
            </a:r>
          </a:p>
          <a:p>
            <a:r>
              <a:rPr lang="en-US" dirty="0" smtClean="0">
                <a:solidFill>
                  <a:srgbClr val="000000"/>
                </a:solidFill>
                <a:latin typeface="Consolas"/>
              </a:rPr>
              <a:t>}</a:t>
            </a:r>
            <a:endParaRPr lang="en-US" dirty="0"/>
          </a:p>
        </p:txBody>
      </p:sp>
    </p:spTree>
    <p:extLst>
      <p:ext uri="{BB962C8B-B14F-4D97-AF65-F5344CB8AC3E}">
        <p14:creationId xmlns:p14="http://schemas.microsoft.com/office/powerpoint/2010/main" val="3672177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uiExpand="1" build="p"/>
      <p:bldP spid="6"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Comparison Examples</a:t>
            </a:r>
          </a:p>
        </p:txBody>
      </p:sp>
      <p:sp>
        <p:nvSpPr>
          <p:cNvPr id="4" name="TextBox 3"/>
          <p:cNvSpPr txBox="1"/>
          <p:nvPr/>
        </p:nvSpPr>
        <p:spPr>
          <a:xfrm>
            <a:off x="533400" y="1066800"/>
            <a:ext cx="8153400" cy="1477328"/>
          </a:xfrm>
          <a:prstGeom prst="rect">
            <a:avLst/>
          </a:prstGeom>
          <a:noFill/>
          <a:ln w="19050">
            <a:solidFill>
              <a:schemeClr val="accent1"/>
            </a:solidFill>
            <a:prstDash val="dash"/>
          </a:ln>
        </p:spPr>
        <p:txBody>
          <a:bodyPr wrap="square" rtlCol="0">
            <a:spAutoFit/>
          </a:bodyPr>
          <a:lstStyle/>
          <a:p>
            <a:r>
              <a:rPr lang="en-US" dirty="0" smtClean="0">
                <a:solidFill>
                  <a:srgbClr val="3F7F5F"/>
                </a:solidFill>
                <a:latin typeface="Consolas"/>
              </a:rPr>
              <a:t>//negative differences</a:t>
            </a:r>
          </a:p>
          <a:p>
            <a:r>
              <a:rPr lang="en-US" dirty="0" smtClean="0">
                <a:solidFill>
                  <a:srgbClr val="6A3E3E"/>
                </a:solidFill>
                <a:latin typeface="Consolas"/>
              </a:rPr>
              <a:t>diff</a:t>
            </a:r>
            <a:r>
              <a:rPr lang="en-US" dirty="0" smtClean="0">
                <a:solidFill>
                  <a:srgbClr val="000000"/>
                </a:solidFill>
                <a:latin typeface="Consolas"/>
              </a:rPr>
              <a:t> = </a:t>
            </a:r>
            <a:r>
              <a:rPr lang="en-US" dirty="0" smtClean="0">
                <a:solidFill>
                  <a:srgbClr val="2A00FF"/>
                </a:solidFill>
                <a:latin typeface="Consolas"/>
              </a:rPr>
              <a:t>"</a:t>
            </a:r>
            <a:r>
              <a:rPr lang="en-US" dirty="0" err="1" smtClean="0">
                <a:solidFill>
                  <a:srgbClr val="2A00FF"/>
                </a:solidFill>
                <a:latin typeface="Consolas"/>
              </a:rPr>
              <a:t>apple"</a:t>
            </a:r>
            <a:r>
              <a:rPr lang="en-US" dirty="0" err="1" smtClean="0">
                <a:solidFill>
                  <a:srgbClr val="000000"/>
                </a:solidFill>
                <a:latin typeface="Consolas"/>
              </a:rPr>
              <a:t>.compareTo</a:t>
            </a:r>
            <a:r>
              <a:rPr lang="en-US" dirty="0" smtClean="0">
                <a:solidFill>
                  <a:srgbClr val="000000"/>
                </a:solidFill>
                <a:latin typeface="Consolas"/>
              </a:rPr>
              <a:t>(</a:t>
            </a:r>
            <a:r>
              <a:rPr lang="en-US" dirty="0" smtClean="0">
                <a:solidFill>
                  <a:srgbClr val="2A00FF"/>
                </a:solidFill>
                <a:latin typeface="Consolas"/>
              </a:rPr>
              <a:t>"berry"</a:t>
            </a:r>
            <a:r>
              <a:rPr lang="en-US" dirty="0" smtClean="0">
                <a:solidFill>
                  <a:srgbClr val="000000"/>
                </a:solidFill>
                <a:latin typeface="Consolas"/>
              </a:rPr>
              <a:t>); </a:t>
            </a:r>
            <a:r>
              <a:rPr lang="en-US" dirty="0" smtClean="0">
                <a:solidFill>
                  <a:srgbClr val="3F7F5F"/>
                </a:solidFill>
                <a:latin typeface="Consolas"/>
              </a:rPr>
              <a:t>// a less than b</a:t>
            </a:r>
          </a:p>
          <a:p>
            <a:r>
              <a:rPr lang="it-IT" dirty="0" smtClean="0">
                <a:solidFill>
                  <a:srgbClr val="6A3E3E"/>
                </a:solidFill>
                <a:latin typeface="Consolas"/>
              </a:rPr>
              <a:t>diff</a:t>
            </a:r>
            <a:r>
              <a:rPr lang="it-IT" dirty="0" smtClean="0">
                <a:solidFill>
                  <a:srgbClr val="000000"/>
                </a:solidFill>
                <a:latin typeface="Consolas"/>
              </a:rPr>
              <a:t> = </a:t>
            </a:r>
            <a:r>
              <a:rPr lang="it-IT" dirty="0" smtClean="0">
                <a:solidFill>
                  <a:srgbClr val="2A00FF"/>
                </a:solidFill>
                <a:latin typeface="Consolas"/>
              </a:rPr>
              <a:t>"Zebra"</a:t>
            </a:r>
            <a:r>
              <a:rPr lang="it-IT" dirty="0" smtClean="0">
                <a:solidFill>
                  <a:srgbClr val="000000"/>
                </a:solidFill>
                <a:latin typeface="Consolas"/>
              </a:rPr>
              <a:t>.compareTo(</a:t>
            </a:r>
            <a:r>
              <a:rPr lang="it-IT" dirty="0" smtClean="0">
                <a:solidFill>
                  <a:srgbClr val="2A00FF"/>
                </a:solidFill>
                <a:latin typeface="Consolas"/>
              </a:rPr>
              <a:t>"apple"</a:t>
            </a:r>
            <a:r>
              <a:rPr lang="it-IT" dirty="0" smtClean="0">
                <a:solidFill>
                  <a:srgbClr val="000000"/>
                </a:solidFill>
                <a:latin typeface="Consolas"/>
              </a:rPr>
              <a:t>); </a:t>
            </a:r>
            <a:r>
              <a:rPr lang="it-IT" dirty="0" smtClean="0">
                <a:solidFill>
                  <a:srgbClr val="3F7F5F"/>
                </a:solidFill>
                <a:latin typeface="Consolas"/>
              </a:rPr>
              <a:t>// Z </a:t>
            </a:r>
            <a:r>
              <a:rPr lang="en-US" dirty="0" smtClean="0">
                <a:solidFill>
                  <a:srgbClr val="3F7F5F"/>
                </a:solidFill>
                <a:latin typeface="Consolas"/>
              </a:rPr>
              <a:t>less than </a:t>
            </a:r>
            <a:r>
              <a:rPr lang="it-IT" dirty="0" smtClean="0">
                <a:solidFill>
                  <a:srgbClr val="3F7F5F"/>
                </a:solidFill>
                <a:latin typeface="Consolas"/>
              </a:rPr>
              <a:t>a</a:t>
            </a:r>
          </a:p>
          <a:p>
            <a:r>
              <a:rPr lang="en-US" dirty="0" smtClean="0">
                <a:solidFill>
                  <a:srgbClr val="6A3E3E"/>
                </a:solidFill>
                <a:latin typeface="Consolas"/>
              </a:rPr>
              <a:t>diff</a:t>
            </a:r>
            <a:r>
              <a:rPr lang="en-US" dirty="0" smtClean="0">
                <a:solidFill>
                  <a:srgbClr val="000000"/>
                </a:solidFill>
                <a:latin typeface="Consolas"/>
              </a:rPr>
              <a:t> = </a:t>
            </a:r>
            <a:r>
              <a:rPr lang="en-US" dirty="0" smtClean="0">
                <a:solidFill>
                  <a:srgbClr val="2A00FF"/>
                </a:solidFill>
                <a:latin typeface="Consolas"/>
              </a:rPr>
              <a:t>"</a:t>
            </a:r>
            <a:r>
              <a:rPr lang="en-US" dirty="0" err="1" smtClean="0">
                <a:solidFill>
                  <a:srgbClr val="2A00FF"/>
                </a:solidFill>
                <a:latin typeface="Consolas"/>
              </a:rPr>
              <a:t>dig"</a:t>
            </a:r>
            <a:r>
              <a:rPr lang="en-US" dirty="0" err="1" smtClean="0">
                <a:solidFill>
                  <a:srgbClr val="000000"/>
                </a:solidFill>
                <a:latin typeface="Consolas"/>
              </a:rPr>
              <a:t>.compareTo</a:t>
            </a:r>
            <a:r>
              <a:rPr lang="en-US" dirty="0" smtClean="0">
                <a:solidFill>
                  <a:srgbClr val="000000"/>
                </a:solidFill>
                <a:latin typeface="Consolas"/>
              </a:rPr>
              <a:t>(</a:t>
            </a:r>
            <a:r>
              <a:rPr lang="en-US" dirty="0" smtClean="0">
                <a:solidFill>
                  <a:srgbClr val="2A00FF"/>
                </a:solidFill>
                <a:latin typeface="Consolas"/>
              </a:rPr>
              <a:t>"dug"</a:t>
            </a:r>
            <a:r>
              <a:rPr lang="en-US" dirty="0" smtClean="0">
                <a:solidFill>
                  <a:srgbClr val="000000"/>
                </a:solidFill>
                <a:latin typeface="Consolas"/>
              </a:rPr>
              <a:t>); </a:t>
            </a:r>
            <a:r>
              <a:rPr lang="en-US" dirty="0" smtClean="0">
                <a:solidFill>
                  <a:srgbClr val="3F7F5F"/>
                </a:solidFill>
                <a:latin typeface="Consolas"/>
              </a:rPr>
              <a:t>// </a:t>
            </a:r>
            <a:r>
              <a:rPr lang="en-US" dirty="0" err="1" smtClean="0">
                <a:solidFill>
                  <a:srgbClr val="3F7F5F"/>
                </a:solidFill>
                <a:latin typeface="Consolas"/>
              </a:rPr>
              <a:t>i</a:t>
            </a:r>
            <a:r>
              <a:rPr lang="en-US" dirty="0" smtClean="0">
                <a:solidFill>
                  <a:srgbClr val="3F7F5F"/>
                </a:solidFill>
                <a:latin typeface="Consolas"/>
              </a:rPr>
              <a:t> less than u</a:t>
            </a:r>
          </a:p>
          <a:p>
            <a:r>
              <a:rPr lang="en-US" dirty="0" smtClean="0">
                <a:solidFill>
                  <a:srgbClr val="6A3E3E"/>
                </a:solidFill>
                <a:latin typeface="Consolas"/>
              </a:rPr>
              <a:t>diff</a:t>
            </a:r>
            <a:r>
              <a:rPr lang="en-US" dirty="0" smtClean="0">
                <a:solidFill>
                  <a:srgbClr val="000000"/>
                </a:solidFill>
                <a:latin typeface="Consolas"/>
              </a:rPr>
              <a:t> = </a:t>
            </a:r>
            <a:r>
              <a:rPr lang="en-US" dirty="0" smtClean="0">
                <a:solidFill>
                  <a:srgbClr val="2A00FF"/>
                </a:solidFill>
                <a:latin typeface="Consolas"/>
              </a:rPr>
              <a:t>"</a:t>
            </a:r>
            <a:r>
              <a:rPr lang="en-US" dirty="0" err="1" smtClean="0">
                <a:solidFill>
                  <a:srgbClr val="2A00FF"/>
                </a:solidFill>
                <a:latin typeface="Consolas"/>
              </a:rPr>
              <a:t>dig"</a:t>
            </a:r>
            <a:r>
              <a:rPr lang="en-US" dirty="0" err="1" smtClean="0">
                <a:solidFill>
                  <a:srgbClr val="000000"/>
                </a:solidFill>
                <a:latin typeface="Consolas"/>
              </a:rPr>
              <a:t>.compareTo</a:t>
            </a:r>
            <a:r>
              <a:rPr lang="en-US" dirty="0" smtClean="0">
                <a:solidFill>
                  <a:srgbClr val="000000"/>
                </a:solidFill>
                <a:latin typeface="Consolas"/>
              </a:rPr>
              <a:t>(</a:t>
            </a:r>
            <a:r>
              <a:rPr lang="en-US" dirty="0" smtClean="0">
                <a:solidFill>
                  <a:srgbClr val="2A00FF"/>
                </a:solidFill>
                <a:latin typeface="Consolas"/>
              </a:rPr>
              <a:t>"digs"</a:t>
            </a:r>
            <a:r>
              <a:rPr lang="en-US" dirty="0" smtClean="0">
                <a:solidFill>
                  <a:srgbClr val="000000"/>
                </a:solidFill>
                <a:latin typeface="Consolas"/>
              </a:rPr>
              <a:t>); </a:t>
            </a:r>
            <a:r>
              <a:rPr lang="en-US" dirty="0" smtClean="0">
                <a:solidFill>
                  <a:srgbClr val="3F7F5F"/>
                </a:solidFill>
                <a:latin typeface="Consolas"/>
              </a:rPr>
              <a:t>// dig is shorter</a:t>
            </a:r>
            <a:endParaRPr lang="en-US" dirty="0" smtClean="0">
              <a:solidFill>
                <a:srgbClr val="000000"/>
              </a:solidFill>
              <a:latin typeface="Consolas"/>
            </a:endParaRPr>
          </a:p>
        </p:txBody>
      </p:sp>
      <p:sp>
        <p:nvSpPr>
          <p:cNvPr id="5" name="TextBox 4"/>
          <p:cNvSpPr txBox="1"/>
          <p:nvPr/>
        </p:nvSpPr>
        <p:spPr>
          <a:xfrm>
            <a:off x="533400" y="2676525"/>
            <a:ext cx="8153400" cy="923330"/>
          </a:xfrm>
          <a:prstGeom prst="rect">
            <a:avLst/>
          </a:prstGeom>
          <a:noFill/>
          <a:ln w="19050">
            <a:solidFill>
              <a:schemeClr val="accent1"/>
            </a:solidFill>
            <a:prstDash val="dash"/>
          </a:ln>
        </p:spPr>
        <p:txBody>
          <a:bodyPr wrap="square" rtlCol="0">
            <a:spAutoFit/>
          </a:bodyPr>
          <a:lstStyle/>
          <a:p>
            <a:r>
              <a:rPr lang="en-US" dirty="0" smtClean="0">
                <a:solidFill>
                  <a:srgbClr val="3F7F5F"/>
                </a:solidFill>
                <a:latin typeface="Consolas"/>
              </a:rPr>
              <a:t>//zero differences</a:t>
            </a:r>
          </a:p>
          <a:p>
            <a:r>
              <a:rPr lang="en-US" dirty="0" smtClean="0">
                <a:solidFill>
                  <a:srgbClr val="6A3E3E"/>
                </a:solidFill>
                <a:latin typeface="Consolas"/>
              </a:rPr>
              <a:t>diff</a:t>
            </a:r>
            <a:r>
              <a:rPr lang="en-US" dirty="0" smtClean="0">
                <a:solidFill>
                  <a:srgbClr val="000000"/>
                </a:solidFill>
                <a:latin typeface="Consolas"/>
              </a:rPr>
              <a:t> = </a:t>
            </a:r>
            <a:r>
              <a:rPr lang="en-US" dirty="0" smtClean="0">
                <a:solidFill>
                  <a:srgbClr val="2A00FF"/>
                </a:solidFill>
                <a:latin typeface="Consolas"/>
              </a:rPr>
              <a:t>"</a:t>
            </a:r>
            <a:r>
              <a:rPr lang="en-US" dirty="0" err="1" smtClean="0">
                <a:solidFill>
                  <a:srgbClr val="2A00FF"/>
                </a:solidFill>
                <a:latin typeface="Consolas"/>
              </a:rPr>
              <a:t>apple"</a:t>
            </a:r>
            <a:r>
              <a:rPr lang="en-US" dirty="0" err="1" smtClean="0">
                <a:solidFill>
                  <a:srgbClr val="000000"/>
                </a:solidFill>
                <a:latin typeface="Consolas"/>
              </a:rPr>
              <a:t>.compareTo</a:t>
            </a:r>
            <a:r>
              <a:rPr lang="en-US" dirty="0" smtClean="0">
                <a:solidFill>
                  <a:srgbClr val="000000"/>
                </a:solidFill>
                <a:latin typeface="Consolas"/>
              </a:rPr>
              <a:t>(</a:t>
            </a:r>
            <a:r>
              <a:rPr lang="en-US" dirty="0" smtClean="0">
                <a:solidFill>
                  <a:srgbClr val="2A00FF"/>
                </a:solidFill>
                <a:latin typeface="Consolas"/>
              </a:rPr>
              <a:t>"apple"</a:t>
            </a:r>
            <a:r>
              <a:rPr lang="en-US" dirty="0" smtClean="0">
                <a:solidFill>
                  <a:srgbClr val="000000"/>
                </a:solidFill>
                <a:latin typeface="Consolas"/>
              </a:rPr>
              <a:t>); </a:t>
            </a:r>
            <a:r>
              <a:rPr lang="en-US" dirty="0" smtClean="0">
                <a:solidFill>
                  <a:srgbClr val="3F7F5F"/>
                </a:solidFill>
                <a:latin typeface="Consolas"/>
              </a:rPr>
              <a:t>// equal</a:t>
            </a:r>
          </a:p>
          <a:p>
            <a:r>
              <a:rPr lang="en-US" dirty="0" smtClean="0">
                <a:solidFill>
                  <a:srgbClr val="6A3E3E"/>
                </a:solidFill>
                <a:latin typeface="Consolas"/>
              </a:rPr>
              <a:t>diff</a:t>
            </a:r>
            <a:r>
              <a:rPr lang="en-US" dirty="0" smtClean="0">
                <a:solidFill>
                  <a:srgbClr val="000000"/>
                </a:solidFill>
                <a:latin typeface="Consolas"/>
              </a:rPr>
              <a:t> = </a:t>
            </a:r>
            <a:r>
              <a:rPr lang="en-US" dirty="0" smtClean="0">
                <a:solidFill>
                  <a:srgbClr val="2A00FF"/>
                </a:solidFill>
                <a:latin typeface="Consolas"/>
              </a:rPr>
              <a:t>"</a:t>
            </a:r>
            <a:r>
              <a:rPr lang="en-US" dirty="0" err="1" smtClean="0">
                <a:solidFill>
                  <a:srgbClr val="2A00FF"/>
                </a:solidFill>
                <a:latin typeface="Consolas"/>
              </a:rPr>
              <a:t>dig"</a:t>
            </a:r>
            <a:r>
              <a:rPr lang="en-US" dirty="0" err="1" smtClean="0">
                <a:solidFill>
                  <a:srgbClr val="000000"/>
                </a:solidFill>
                <a:latin typeface="Consolas"/>
              </a:rPr>
              <a:t>.compareToIgnoreCase</a:t>
            </a:r>
            <a:r>
              <a:rPr lang="en-US" dirty="0" smtClean="0">
                <a:solidFill>
                  <a:srgbClr val="000000"/>
                </a:solidFill>
                <a:latin typeface="Consolas"/>
              </a:rPr>
              <a:t>(</a:t>
            </a:r>
            <a:r>
              <a:rPr lang="en-US" dirty="0" smtClean="0">
                <a:solidFill>
                  <a:srgbClr val="2A00FF"/>
                </a:solidFill>
                <a:latin typeface="Consolas"/>
              </a:rPr>
              <a:t>"DIG"</a:t>
            </a:r>
            <a:r>
              <a:rPr lang="en-US" dirty="0" smtClean="0">
                <a:solidFill>
                  <a:srgbClr val="000000"/>
                </a:solidFill>
                <a:latin typeface="Consolas"/>
              </a:rPr>
              <a:t>); </a:t>
            </a:r>
            <a:r>
              <a:rPr lang="en-US" dirty="0" smtClean="0">
                <a:solidFill>
                  <a:srgbClr val="3F7F5F"/>
                </a:solidFill>
                <a:latin typeface="Consolas"/>
              </a:rPr>
              <a:t>// equal</a:t>
            </a:r>
            <a:endParaRPr lang="en-US" dirty="0" smtClean="0">
              <a:solidFill>
                <a:srgbClr val="000000"/>
              </a:solidFill>
              <a:latin typeface="Consolas"/>
            </a:endParaRPr>
          </a:p>
        </p:txBody>
      </p:sp>
      <p:sp>
        <p:nvSpPr>
          <p:cNvPr id="6" name="TextBox 5"/>
          <p:cNvSpPr txBox="1"/>
          <p:nvPr/>
        </p:nvSpPr>
        <p:spPr>
          <a:xfrm>
            <a:off x="533400" y="3724870"/>
            <a:ext cx="8153400" cy="1477328"/>
          </a:xfrm>
          <a:prstGeom prst="rect">
            <a:avLst/>
          </a:prstGeom>
          <a:noFill/>
          <a:ln w="19050">
            <a:solidFill>
              <a:schemeClr val="accent1"/>
            </a:solidFill>
            <a:prstDash val="dash"/>
          </a:ln>
        </p:spPr>
        <p:txBody>
          <a:bodyPr wrap="square" rtlCol="0">
            <a:spAutoFit/>
          </a:bodyPr>
          <a:lstStyle/>
          <a:p>
            <a:r>
              <a:rPr lang="en-US" dirty="0" smtClean="0">
                <a:solidFill>
                  <a:srgbClr val="3F7F5F"/>
                </a:solidFill>
                <a:latin typeface="Consolas"/>
              </a:rPr>
              <a:t>//positive differences</a:t>
            </a:r>
          </a:p>
          <a:p>
            <a:r>
              <a:rPr lang="en-US" dirty="0" smtClean="0">
                <a:solidFill>
                  <a:srgbClr val="6A3E3E"/>
                </a:solidFill>
                <a:latin typeface="Consolas"/>
              </a:rPr>
              <a:t>diff</a:t>
            </a:r>
            <a:r>
              <a:rPr lang="en-US" dirty="0" smtClean="0">
                <a:solidFill>
                  <a:srgbClr val="000000"/>
                </a:solidFill>
                <a:latin typeface="Consolas"/>
              </a:rPr>
              <a:t> = </a:t>
            </a:r>
            <a:r>
              <a:rPr lang="en-US" dirty="0" smtClean="0">
                <a:solidFill>
                  <a:srgbClr val="2A00FF"/>
                </a:solidFill>
                <a:latin typeface="Consolas"/>
              </a:rPr>
              <a:t>"</a:t>
            </a:r>
            <a:r>
              <a:rPr lang="en-US" dirty="0" err="1" smtClean="0">
                <a:solidFill>
                  <a:srgbClr val="2A00FF"/>
                </a:solidFill>
                <a:latin typeface="Consolas"/>
              </a:rPr>
              <a:t>berry"</a:t>
            </a:r>
            <a:r>
              <a:rPr lang="en-US" dirty="0" err="1" smtClean="0">
                <a:solidFill>
                  <a:srgbClr val="000000"/>
                </a:solidFill>
                <a:latin typeface="Consolas"/>
              </a:rPr>
              <a:t>.compareTo</a:t>
            </a:r>
            <a:r>
              <a:rPr lang="en-US" dirty="0" smtClean="0">
                <a:solidFill>
                  <a:srgbClr val="000000"/>
                </a:solidFill>
                <a:latin typeface="Consolas"/>
              </a:rPr>
              <a:t>(</a:t>
            </a:r>
            <a:r>
              <a:rPr lang="en-US" dirty="0" smtClean="0">
                <a:solidFill>
                  <a:srgbClr val="2A00FF"/>
                </a:solidFill>
                <a:latin typeface="Consolas"/>
              </a:rPr>
              <a:t>"apple"</a:t>
            </a:r>
            <a:r>
              <a:rPr lang="en-US" dirty="0" smtClean="0">
                <a:solidFill>
                  <a:srgbClr val="000000"/>
                </a:solidFill>
                <a:latin typeface="Consolas"/>
              </a:rPr>
              <a:t>); </a:t>
            </a:r>
            <a:r>
              <a:rPr lang="en-US" dirty="0" smtClean="0">
                <a:solidFill>
                  <a:srgbClr val="3F7F5F"/>
                </a:solidFill>
                <a:latin typeface="Consolas"/>
              </a:rPr>
              <a:t>// b grater than a</a:t>
            </a:r>
          </a:p>
          <a:p>
            <a:r>
              <a:rPr lang="en-US" dirty="0" smtClean="0">
                <a:solidFill>
                  <a:srgbClr val="6A3E3E"/>
                </a:solidFill>
                <a:latin typeface="Consolas"/>
              </a:rPr>
              <a:t>diff</a:t>
            </a:r>
            <a:r>
              <a:rPr lang="en-US" dirty="0" smtClean="0">
                <a:solidFill>
                  <a:srgbClr val="000000"/>
                </a:solidFill>
                <a:latin typeface="Consolas"/>
              </a:rPr>
              <a:t> = </a:t>
            </a:r>
            <a:r>
              <a:rPr lang="en-US" dirty="0" smtClean="0">
                <a:solidFill>
                  <a:srgbClr val="2A00FF"/>
                </a:solidFill>
                <a:latin typeface="Consolas"/>
              </a:rPr>
              <a:t>"</a:t>
            </a:r>
            <a:r>
              <a:rPr lang="en-US" dirty="0" err="1" smtClean="0">
                <a:solidFill>
                  <a:srgbClr val="2A00FF"/>
                </a:solidFill>
                <a:latin typeface="Consolas"/>
              </a:rPr>
              <a:t>apple"</a:t>
            </a:r>
            <a:r>
              <a:rPr lang="en-US" dirty="0" err="1" smtClean="0">
                <a:solidFill>
                  <a:srgbClr val="000000"/>
                </a:solidFill>
                <a:latin typeface="Consolas"/>
              </a:rPr>
              <a:t>.compareTo</a:t>
            </a:r>
            <a:r>
              <a:rPr lang="en-US" dirty="0" smtClean="0">
                <a:solidFill>
                  <a:srgbClr val="000000"/>
                </a:solidFill>
                <a:latin typeface="Consolas"/>
              </a:rPr>
              <a:t>(</a:t>
            </a:r>
            <a:r>
              <a:rPr lang="en-US" dirty="0" smtClean="0">
                <a:solidFill>
                  <a:srgbClr val="2A00FF"/>
                </a:solidFill>
                <a:latin typeface="Consolas"/>
              </a:rPr>
              <a:t>"Apple"</a:t>
            </a:r>
            <a:r>
              <a:rPr lang="en-US" dirty="0" smtClean="0">
                <a:solidFill>
                  <a:srgbClr val="000000"/>
                </a:solidFill>
                <a:latin typeface="Consolas"/>
              </a:rPr>
              <a:t>); </a:t>
            </a:r>
            <a:r>
              <a:rPr lang="en-US" dirty="0" smtClean="0">
                <a:solidFill>
                  <a:srgbClr val="3F7F5F"/>
                </a:solidFill>
                <a:latin typeface="Consolas"/>
              </a:rPr>
              <a:t>// a grater than A</a:t>
            </a:r>
          </a:p>
          <a:p>
            <a:r>
              <a:rPr lang="en-US" dirty="0" smtClean="0">
                <a:solidFill>
                  <a:srgbClr val="6A3E3E"/>
                </a:solidFill>
                <a:latin typeface="Consolas"/>
              </a:rPr>
              <a:t>diff</a:t>
            </a:r>
            <a:r>
              <a:rPr lang="en-US" dirty="0" smtClean="0">
                <a:solidFill>
                  <a:srgbClr val="000000"/>
                </a:solidFill>
                <a:latin typeface="Consolas"/>
              </a:rPr>
              <a:t> = </a:t>
            </a:r>
            <a:r>
              <a:rPr lang="en-US" dirty="0" smtClean="0">
                <a:solidFill>
                  <a:srgbClr val="2A00FF"/>
                </a:solidFill>
                <a:latin typeface="Consolas"/>
              </a:rPr>
              <a:t>"</a:t>
            </a:r>
            <a:r>
              <a:rPr lang="en-US" dirty="0" err="1" smtClean="0">
                <a:solidFill>
                  <a:srgbClr val="2A00FF"/>
                </a:solidFill>
                <a:latin typeface="Consolas"/>
              </a:rPr>
              <a:t>BIT"</a:t>
            </a:r>
            <a:r>
              <a:rPr lang="en-US" dirty="0" err="1" smtClean="0">
                <a:solidFill>
                  <a:srgbClr val="000000"/>
                </a:solidFill>
                <a:latin typeface="Consolas"/>
              </a:rPr>
              <a:t>.compareTo</a:t>
            </a:r>
            <a:r>
              <a:rPr lang="en-US" dirty="0" smtClean="0">
                <a:solidFill>
                  <a:srgbClr val="000000"/>
                </a:solidFill>
                <a:latin typeface="Consolas"/>
              </a:rPr>
              <a:t>(</a:t>
            </a:r>
            <a:r>
              <a:rPr lang="en-US" dirty="0" smtClean="0">
                <a:solidFill>
                  <a:srgbClr val="2A00FF"/>
                </a:solidFill>
                <a:latin typeface="Consolas"/>
              </a:rPr>
              <a:t>"BIG"</a:t>
            </a:r>
            <a:r>
              <a:rPr lang="en-US" dirty="0" smtClean="0">
                <a:solidFill>
                  <a:srgbClr val="000000"/>
                </a:solidFill>
                <a:latin typeface="Consolas"/>
              </a:rPr>
              <a:t>); </a:t>
            </a:r>
            <a:r>
              <a:rPr lang="en-US" dirty="0" smtClean="0">
                <a:solidFill>
                  <a:srgbClr val="3F7F5F"/>
                </a:solidFill>
                <a:latin typeface="Consolas"/>
              </a:rPr>
              <a:t>// </a:t>
            </a:r>
            <a:r>
              <a:rPr lang="en-US" smtClean="0">
                <a:solidFill>
                  <a:srgbClr val="3F7F5F"/>
                </a:solidFill>
                <a:latin typeface="Consolas"/>
              </a:rPr>
              <a:t>T grater than G</a:t>
            </a:r>
            <a:endParaRPr lang="en-US" dirty="0" smtClean="0">
              <a:solidFill>
                <a:srgbClr val="3F7F5F"/>
              </a:solidFill>
              <a:latin typeface="Consolas"/>
            </a:endParaRPr>
          </a:p>
          <a:p>
            <a:r>
              <a:rPr lang="en-US" dirty="0" smtClean="0">
                <a:solidFill>
                  <a:srgbClr val="6A3E3E"/>
                </a:solidFill>
                <a:latin typeface="Consolas"/>
              </a:rPr>
              <a:t>diff</a:t>
            </a:r>
            <a:r>
              <a:rPr lang="en-US" dirty="0" smtClean="0">
                <a:solidFill>
                  <a:srgbClr val="000000"/>
                </a:solidFill>
                <a:latin typeface="Consolas"/>
              </a:rPr>
              <a:t> = </a:t>
            </a:r>
            <a:r>
              <a:rPr lang="en-US" dirty="0" smtClean="0">
                <a:solidFill>
                  <a:srgbClr val="2A00FF"/>
                </a:solidFill>
                <a:latin typeface="Consolas"/>
              </a:rPr>
              <a:t>"</a:t>
            </a:r>
            <a:r>
              <a:rPr lang="en-US" dirty="0" err="1" smtClean="0">
                <a:solidFill>
                  <a:srgbClr val="2A00FF"/>
                </a:solidFill>
                <a:latin typeface="Consolas"/>
              </a:rPr>
              <a:t>application"</a:t>
            </a:r>
            <a:r>
              <a:rPr lang="en-US" dirty="0" err="1" smtClean="0">
                <a:solidFill>
                  <a:srgbClr val="000000"/>
                </a:solidFill>
                <a:latin typeface="Consolas"/>
              </a:rPr>
              <a:t>.compareTo</a:t>
            </a:r>
            <a:r>
              <a:rPr lang="en-US" dirty="0" smtClean="0">
                <a:solidFill>
                  <a:srgbClr val="000000"/>
                </a:solidFill>
                <a:latin typeface="Consolas"/>
              </a:rPr>
              <a:t>(</a:t>
            </a:r>
            <a:r>
              <a:rPr lang="en-US" dirty="0" smtClean="0">
                <a:solidFill>
                  <a:srgbClr val="2A00FF"/>
                </a:solidFill>
                <a:latin typeface="Consolas"/>
              </a:rPr>
              <a:t>"app"</a:t>
            </a:r>
            <a:r>
              <a:rPr lang="en-US" dirty="0" smtClean="0">
                <a:solidFill>
                  <a:srgbClr val="000000"/>
                </a:solidFill>
                <a:latin typeface="Consolas"/>
              </a:rPr>
              <a:t>); </a:t>
            </a:r>
            <a:r>
              <a:rPr lang="en-US" dirty="0" smtClean="0">
                <a:solidFill>
                  <a:srgbClr val="3F7F5F"/>
                </a:solidFill>
                <a:latin typeface="Consolas"/>
              </a:rPr>
              <a:t>// application is longer</a:t>
            </a:r>
            <a:endParaRPr lang="en-US" dirty="0" smtClean="0">
              <a:solidFill>
                <a:srgbClr val="000000"/>
              </a:solidFill>
              <a:latin typeface="Consolas"/>
            </a:endParaRPr>
          </a:p>
        </p:txBody>
      </p:sp>
    </p:spTree>
    <p:extLst>
      <p:ext uri="{BB962C8B-B14F-4D97-AF65-F5344CB8AC3E}">
        <p14:creationId xmlns:p14="http://schemas.microsoft.com/office/powerpoint/2010/main" val="384434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String Methods — </a:t>
            </a:r>
            <a:r>
              <a:rPr lang="en-US" dirty="0" smtClean="0"/>
              <a:t>trim &amp; </a:t>
            </a:r>
            <a:r>
              <a:rPr lang="en-US" dirty="0"/>
              <a:t>replace</a:t>
            </a:r>
          </a:p>
        </p:txBody>
      </p:sp>
      <p:sp>
        <p:nvSpPr>
          <p:cNvPr id="4" name="Rectangle 3"/>
          <p:cNvSpPr>
            <a:spLocks noGrp="1" noChangeArrowheads="1"/>
          </p:cNvSpPr>
          <p:nvPr>
            <p:ph idx="1"/>
          </p:nvPr>
        </p:nvSpPr>
        <p:spPr>
          <a:xfrm>
            <a:off x="131181" y="1428712"/>
            <a:ext cx="5720980" cy="2145763"/>
          </a:xfrm>
        </p:spPr>
        <p:txBody>
          <a:bodyPr/>
          <a:lstStyle/>
          <a:p>
            <a:pPr marL="342900" indent="-342900" algn="just">
              <a:spcBef>
                <a:spcPct val="0"/>
              </a:spcBef>
              <a:buClr>
                <a:schemeClr val="tx1"/>
              </a:buClr>
              <a:buFont typeface="Wingdings" pitchFamily="2" charset="2"/>
              <a:buNone/>
            </a:pPr>
            <a:r>
              <a:rPr lang="en-US" sz="2400" dirty="0">
                <a:latin typeface="Cambria" pitchFamily="18" charset="0"/>
                <a:ea typeface="Cambria" pitchFamily="18" charset="0"/>
              </a:rPr>
              <a:t>String word2 = </a:t>
            </a:r>
            <a:r>
              <a:rPr lang="en-US" sz="2400" b="1" dirty="0" smtClean="0">
                <a:latin typeface="Cambria" pitchFamily="18" charset="0"/>
                <a:ea typeface="Cambria" pitchFamily="18" charset="0"/>
              </a:rPr>
              <a:t>word1.trim()</a:t>
            </a:r>
            <a:r>
              <a:rPr lang="en-US" sz="2400" dirty="0" smtClean="0">
                <a:latin typeface="Cambria" pitchFamily="18" charset="0"/>
                <a:ea typeface="Cambria" pitchFamily="18" charset="0"/>
              </a:rPr>
              <a:t>;</a:t>
            </a:r>
            <a:endParaRPr lang="en-US" sz="2400" dirty="0">
              <a:latin typeface="Cambria" pitchFamily="18" charset="0"/>
              <a:ea typeface="Cambria" pitchFamily="18" charset="0"/>
            </a:endParaRPr>
          </a:p>
          <a:p>
            <a:pPr lvl="1" algn="just">
              <a:spcBef>
                <a:spcPct val="0"/>
              </a:spcBef>
              <a:buClr>
                <a:schemeClr val="tx1"/>
              </a:buClr>
            </a:pPr>
            <a:r>
              <a:rPr lang="en-US" sz="2400" dirty="0" smtClean="0"/>
              <a:t>returns </a:t>
            </a:r>
            <a:r>
              <a:rPr lang="en-US" sz="2400" dirty="0"/>
              <a:t>a new string </a:t>
            </a:r>
            <a:r>
              <a:rPr lang="en-US" sz="2400" dirty="0" smtClean="0"/>
              <a:t>formed </a:t>
            </a:r>
            <a:r>
              <a:rPr lang="en-US" sz="2400" dirty="0"/>
              <a:t>from </a:t>
            </a:r>
            <a:r>
              <a:rPr lang="en-US" sz="2400" b="1" dirty="0"/>
              <a:t>word1</a:t>
            </a:r>
            <a:r>
              <a:rPr lang="en-US" sz="2400" dirty="0"/>
              <a:t> </a:t>
            </a:r>
            <a:r>
              <a:rPr lang="en-US" sz="2400" dirty="0" smtClean="0"/>
              <a:t>by removing </a:t>
            </a:r>
            <a:r>
              <a:rPr lang="en-US" sz="2400" dirty="0"/>
              <a:t>white space at both </a:t>
            </a:r>
            <a:r>
              <a:rPr lang="en-US" sz="2400" dirty="0" smtClean="0"/>
              <a:t>ends, </a:t>
            </a:r>
          </a:p>
          <a:p>
            <a:pPr lvl="1" algn="just">
              <a:spcBef>
                <a:spcPct val="0"/>
              </a:spcBef>
              <a:buClr>
                <a:schemeClr val="tx1"/>
              </a:buClr>
            </a:pPr>
            <a:r>
              <a:rPr lang="en-US" sz="2400" dirty="0" smtClean="0"/>
              <a:t>it does </a:t>
            </a:r>
            <a:r>
              <a:rPr lang="en-US" sz="2400" dirty="0"/>
              <a:t>not affect whites space in </a:t>
            </a:r>
            <a:r>
              <a:rPr lang="en-US" sz="2400" dirty="0" smtClean="0"/>
              <a:t>the middle.</a:t>
            </a:r>
            <a:endParaRPr lang="en-US" sz="2400" dirty="0"/>
          </a:p>
        </p:txBody>
      </p:sp>
      <p:sp>
        <p:nvSpPr>
          <p:cNvPr id="5" name="TextBox 4"/>
          <p:cNvSpPr txBox="1"/>
          <p:nvPr/>
        </p:nvSpPr>
        <p:spPr>
          <a:xfrm>
            <a:off x="272935" y="3686172"/>
            <a:ext cx="5579225" cy="1200329"/>
          </a:xfrm>
          <a:prstGeom prst="rect">
            <a:avLst/>
          </a:prstGeom>
          <a:noFill/>
          <a:ln w="19050">
            <a:solidFill>
              <a:schemeClr val="accent1"/>
            </a:solidFill>
            <a:prstDash val="dash"/>
          </a:ln>
        </p:spPr>
        <p:txBody>
          <a:bodyPr wrap="square" rtlCol="0">
            <a:spAutoFit/>
          </a:bodyPr>
          <a:lstStyle/>
          <a:p>
            <a:r>
              <a:rPr lang="en-US" dirty="0" smtClean="0">
                <a:solidFill>
                  <a:srgbClr val="000000"/>
                </a:solidFill>
                <a:latin typeface="Consolas"/>
              </a:rPr>
              <a:t>String </a:t>
            </a:r>
            <a:r>
              <a:rPr lang="en-US" dirty="0" smtClean="0">
                <a:solidFill>
                  <a:srgbClr val="6A3E3E"/>
                </a:solidFill>
                <a:latin typeface="Consolas"/>
              </a:rPr>
              <a:t>word1</a:t>
            </a:r>
            <a:r>
              <a:rPr lang="en-US" dirty="0" smtClean="0">
                <a:solidFill>
                  <a:srgbClr val="000000"/>
                </a:solidFill>
                <a:latin typeface="Consolas"/>
              </a:rPr>
              <a:t> = </a:t>
            </a:r>
            <a:r>
              <a:rPr lang="en-US" dirty="0" smtClean="0">
                <a:solidFill>
                  <a:srgbClr val="2A00FF"/>
                </a:solidFill>
                <a:latin typeface="Consolas"/>
              </a:rPr>
              <a:t>"     Hello From </a:t>
            </a:r>
            <a:r>
              <a:rPr lang="en-US" dirty="0" err="1" smtClean="0">
                <a:solidFill>
                  <a:srgbClr val="2A00FF"/>
                </a:solidFill>
                <a:latin typeface="Consolas"/>
              </a:rPr>
              <a:t>Darshan</a:t>
            </a:r>
            <a:r>
              <a:rPr lang="en-US" dirty="0" smtClean="0">
                <a:solidFill>
                  <a:srgbClr val="2A00FF"/>
                </a:solidFill>
                <a:latin typeface="Consolas"/>
              </a:rPr>
              <a:t> "</a:t>
            </a:r>
            <a:r>
              <a:rPr lang="en-US" dirty="0" smtClean="0">
                <a:solidFill>
                  <a:srgbClr val="000000"/>
                </a:solidFill>
                <a:latin typeface="Consolas"/>
              </a:rPr>
              <a:t>;</a:t>
            </a:r>
          </a:p>
          <a:p>
            <a:r>
              <a:rPr lang="en-US" dirty="0" smtClean="0">
                <a:solidFill>
                  <a:srgbClr val="000000"/>
                </a:solidFill>
                <a:latin typeface="Consolas"/>
              </a:rPr>
              <a:t>String </a:t>
            </a:r>
            <a:r>
              <a:rPr lang="en-US" dirty="0" smtClean="0">
                <a:solidFill>
                  <a:srgbClr val="6A3E3E"/>
                </a:solidFill>
                <a:latin typeface="Consolas"/>
              </a:rPr>
              <a:t>word2</a:t>
            </a:r>
            <a:r>
              <a:rPr lang="en-US" dirty="0" smtClean="0">
                <a:solidFill>
                  <a:srgbClr val="000000"/>
                </a:solidFill>
                <a:latin typeface="Consolas"/>
              </a:rPr>
              <a:t> = </a:t>
            </a:r>
            <a:r>
              <a:rPr lang="en-US" dirty="0" smtClean="0">
                <a:solidFill>
                  <a:srgbClr val="6A3E3E"/>
                </a:solidFill>
                <a:latin typeface="Consolas"/>
              </a:rPr>
              <a:t>word1</a:t>
            </a:r>
            <a:r>
              <a:rPr lang="en-US" dirty="0" smtClean="0">
                <a:solidFill>
                  <a:srgbClr val="000000"/>
                </a:solidFill>
                <a:latin typeface="Consolas"/>
              </a:rPr>
              <a:t>.trim();</a:t>
            </a:r>
          </a:p>
          <a:p>
            <a:r>
              <a:rPr lang="en-US" dirty="0" smtClean="0">
                <a:solidFill>
                  <a:srgbClr val="3F7F5F"/>
                </a:solidFill>
                <a:latin typeface="Consolas"/>
              </a:rPr>
              <a:t>// word2 is "</a:t>
            </a:r>
            <a:r>
              <a:rPr lang="en-US" b="1" dirty="0" smtClean="0">
                <a:solidFill>
                  <a:srgbClr val="3F7F5F"/>
                </a:solidFill>
                <a:latin typeface="Consolas"/>
              </a:rPr>
              <a:t>Hello From </a:t>
            </a:r>
            <a:r>
              <a:rPr lang="en-US" b="1" dirty="0" err="1" smtClean="0">
                <a:solidFill>
                  <a:srgbClr val="3F7F5F"/>
                </a:solidFill>
                <a:latin typeface="Consolas"/>
              </a:rPr>
              <a:t>Darshan</a:t>
            </a:r>
            <a:r>
              <a:rPr lang="en-US" dirty="0" smtClean="0">
                <a:solidFill>
                  <a:srgbClr val="3F7F5F"/>
                </a:solidFill>
                <a:latin typeface="Consolas"/>
              </a:rPr>
              <a:t>"</a:t>
            </a:r>
          </a:p>
          <a:p>
            <a:r>
              <a:rPr lang="en-US" dirty="0" smtClean="0">
                <a:solidFill>
                  <a:srgbClr val="3F7F5F"/>
                </a:solidFill>
                <a:latin typeface="Consolas"/>
              </a:rPr>
              <a:t>// </a:t>
            </a:r>
            <a:r>
              <a:rPr lang="en-US" dirty="0" smtClean="0">
                <a:solidFill>
                  <a:srgbClr val="C00000"/>
                </a:solidFill>
                <a:latin typeface="Consolas"/>
              </a:rPr>
              <a:t>no spaces on either end</a:t>
            </a:r>
          </a:p>
        </p:txBody>
      </p:sp>
      <p:sp>
        <p:nvSpPr>
          <p:cNvPr id="6" name="Rectangle 3"/>
          <p:cNvSpPr txBox="1">
            <a:spLocks noChangeArrowheads="1"/>
          </p:cNvSpPr>
          <p:nvPr/>
        </p:nvSpPr>
        <p:spPr>
          <a:xfrm>
            <a:off x="6096000" y="1427635"/>
            <a:ext cx="5777345" cy="1465810"/>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chemeClr val="accent6"/>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chemeClr val="accent6"/>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chemeClr val="accent6"/>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ct val="50000"/>
              </a:spcBef>
              <a:buClr>
                <a:schemeClr val="tx1"/>
              </a:buClr>
              <a:buFont typeface="Wingdings 3" panose="05040102010807070707" pitchFamily="18" charset="2"/>
              <a:buNone/>
            </a:pPr>
            <a:r>
              <a:rPr lang="en-US" dirty="0" smtClean="0"/>
              <a:t>String word2 = word1.</a:t>
            </a:r>
            <a:r>
              <a:rPr lang="en-US" b="1" dirty="0" smtClean="0"/>
              <a:t>replace</a:t>
            </a:r>
            <a:r>
              <a:rPr lang="en-US" dirty="0" smtClean="0"/>
              <a:t>(</a:t>
            </a:r>
            <a:r>
              <a:rPr lang="en-US" dirty="0" err="1" smtClean="0"/>
              <a:t>oldCh</a:t>
            </a:r>
            <a:r>
              <a:rPr lang="en-US" dirty="0" smtClean="0"/>
              <a:t>, </a:t>
            </a:r>
            <a:r>
              <a:rPr lang="en-US" dirty="0" err="1" smtClean="0"/>
              <a:t>newCh</a:t>
            </a:r>
            <a:r>
              <a:rPr lang="en-US" dirty="0" smtClean="0"/>
              <a:t>);</a:t>
            </a:r>
          </a:p>
          <a:p>
            <a:pPr lvl="1">
              <a:spcBef>
                <a:spcPct val="0"/>
              </a:spcBef>
              <a:buClr>
                <a:schemeClr val="tx1"/>
              </a:buClr>
            </a:pPr>
            <a:r>
              <a:rPr lang="en-US" sz="2400" dirty="0" smtClean="0"/>
              <a:t>returns a new string formed from </a:t>
            </a:r>
            <a:r>
              <a:rPr lang="en-US" sz="2400" b="1" dirty="0" smtClean="0"/>
              <a:t>word1</a:t>
            </a:r>
            <a:r>
              <a:rPr lang="en-US" sz="2400" dirty="0" smtClean="0"/>
              <a:t> by replacing all occurrences of </a:t>
            </a:r>
            <a:r>
              <a:rPr lang="en-US" sz="2400" b="1" dirty="0" err="1" smtClean="0"/>
              <a:t>oldCh</a:t>
            </a:r>
            <a:r>
              <a:rPr lang="en-US" sz="2400" dirty="0" smtClean="0"/>
              <a:t> with </a:t>
            </a:r>
            <a:r>
              <a:rPr lang="en-US" sz="2400" b="1" dirty="0" err="1" smtClean="0"/>
              <a:t>newCh</a:t>
            </a:r>
            <a:endParaRPr lang="en-US" sz="2400" b="1" dirty="0"/>
          </a:p>
        </p:txBody>
      </p:sp>
      <p:cxnSp>
        <p:nvCxnSpPr>
          <p:cNvPr id="7" name="Straight Connector 6"/>
          <p:cNvCxnSpPr/>
          <p:nvPr/>
        </p:nvCxnSpPr>
        <p:spPr>
          <a:xfrm>
            <a:off x="6026728" y="812905"/>
            <a:ext cx="0" cy="569596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6201297" y="3686172"/>
            <a:ext cx="5914503" cy="2862322"/>
          </a:xfrm>
          <a:prstGeom prst="rect">
            <a:avLst/>
          </a:prstGeom>
          <a:noFill/>
          <a:ln w="19050">
            <a:solidFill>
              <a:schemeClr val="accent1"/>
            </a:solidFill>
            <a:prstDash val="dash"/>
          </a:ln>
        </p:spPr>
        <p:txBody>
          <a:bodyPr wrap="square" rtlCol="0">
            <a:spAutoFit/>
          </a:bodyPr>
          <a:lstStyle/>
          <a:p>
            <a:r>
              <a:rPr lang="en-US" dirty="0" smtClean="0">
                <a:solidFill>
                  <a:srgbClr val="000000"/>
                </a:solidFill>
                <a:latin typeface="Consolas"/>
              </a:rPr>
              <a:t>String </a:t>
            </a:r>
            <a:r>
              <a:rPr lang="en-US" dirty="0" smtClean="0">
                <a:solidFill>
                  <a:srgbClr val="6A3E3E"/>
                </a:solidFill>
                <a:latin typeface="Consolas"/>
              </a:rPr>
              <a:t>word1</a:t>
            </a:r>
            <a:r>
              <a:rPr lang="en-US" dirty="0" smtClean="0">
                <a:solidFill>
                  <a:srgbClr val="000000"/>
                </a:solidFill>
                <a:latin typeface="Consolas"/>
              </a:rPr>
              <a:t> = </a:t>
            </a:r>
            <a:r>
              <a:rPr lang="en-US" dirty="0" smtClean="0">
                <a:solidFill>
                  <a:srgbClr val="2A00FF"/>
                </a:solidFill>
                <a:latin typeface="Consolas"/>
              </a:rPr>
              <a:t>"late"</a:t>
            </a:r>
            <a:r>
              <a:rPr lang="en-US" dirty="0" smtClean="0">
                <a:solidFill>
                  <a:srgbClr val="000000"/>
                </a:solidFill>
                <a:latin typeface="Consolas"/>
              </a:rPr>
              <a:t>;</a:t>
            </a:r>
          </a:p>
          <a:p>
            <a:r>
              <a:rPr lang="en-US" dirty="0" smtClean="0">
                <a:solidFill>
                  <a:srgbClr val="000000"/>
                </a:solidFill>
                <a:latin typeface="Consolas"/>
              </a:rPr>
              <a:t>String </a:t>
            </a:r>
            <a:r>
              <a:rPr lang="en-US" dirty="0" smtClean="0">
                <a:solidFill>
                  <a:srgbClr val="6A3E3E"/>
                </a:solidFill>
                <a:latin typeface="Consolas"/>
              </a:rPr>
              <a:t>word2</a:t>
            </a:r>
            <a:r>
              <a:rPr lang="en-US" dirty="0" smtClean="0">
                <a:solidFill>
                  <a:srgbClr val="000000"/>
                </a:solidFill>
                <a:latin typeface="Consolas"/>
              </a:rPr>
              <a:t> = </a:t>
            </a:r>
            <a:r>
              <a:rPr lang="en-US" dirty="0" smtClean="0">
                <a:solidFill>
                  <a:srgbClr val="6A3E3E"/>
                </a:solidFill>
                <a:latin typeface="Consolas"/>
              </a:rPr>
              <a:t>word1</a:t>
            </a:r>
            <a:r>
              <a:rPr lang="en-US" dirty="0" smtClean="0">
                <a:solidFill>
                  <a:srgbClr val="000000"/>
                </a:solidFill>
                <a:latin typeface="Consolas"/>
              </a:rPr>
              <a:t>.replace(</a:t>
            </a:r>
            <a:r>
              <a:rPr lang="en-US" dirty="0" smtClean="0">
                <a:solidFill>
                  <a:srgbClr val="2A00FF"/>
                </a:solidFill>
                <a:latin typeface="Consolas"/>
              </a:rPr>
              <a:t>'l'</a:t>
            </a:r>
            <a:r>
              <a:rPr lang="en-US" dirty="0" smtClean="0">
                <a:solidFill>
                  <a:srgbClr val="000000"/>
                </a:solidFill>
                <a:latin typeface="Consolas"/>
              </a:rPr>
              <a:t>, </a:t>
            </a:r>
            <a:r>
              <a:rPr lang="en-US" dirty="0" smtClean="0">
                <a:solidFill>
                  <a:srgbClr val="2A00FF"/>
                </a:solidFill>
                <a:latin typeface="Consolas"/>
              </a:rPr>
              <a:t>'h'</a:t>
            </a:r>
            <a:r>
              <a:rPr lang="en-US" dirty="0" smtClean="0">
                <a:solidFill>
                  <a:srgbClr val="000000"/>
                </a:solidFill>
                <a:latin typeface="Consolas"/>
              </a:rPr>
              <a:t>); </a:t>
            </a:r>
          </a:p>
          <a:p>
            <a:r>
              <a:rPr lang="en-US" dirty="0" err="1" smtClean="0">
                <a:solidFill>
                  <a:srgbClr val="000000"/>
                </a:solidFill>
                <a:latin typeface="Consolas"/>
              </a:rPr>
              <a:t>System.</a:t>
            </a:r>
            <a:r>
              <a:rPr lang="en-US" b="1" i="1" dirty="0" err="1" smtClean="0">
                <a:solidFill>
                  <a:srgbClr val="0000C0"/>
                </a:solidFill>
                <a:latin typeface="Consolas"/>
              </a:rPr>
              <a:t>out</a:t>
            </a:r>
            <a:r>
              <a:rPr lang="en-US" b="1" i="1" dirty="0" err="1" smtClean="0">
                <a:solidFill>
                  <a:srgbClr val="000000"/>
                </a:solidFill>
                <a:latin typeface="Consolas"/>
              </a:rPr>
              <a:t>.println</a:t>
            </a:r>
            <a:r>
              <a:rPr lang="en-US" b="1" i="1" dirty="0" smtClean="0">
                <a:solidFill>
                  <a:srgbClr val="000000"/>
                </a:solidFill>
                <a:latin typeface="Consolas"/>
              </a:rPr>
              <a:t>(</a:t>
            </a:r>
            <a:r>
              <a:rPr lang="en-US" b="1" i="1" dirty="0" smtClean="0">
                <a:solidFill>
                  <a:srgbClr val="6A3E3E"/>
                </a:solidFill>
                <a:latin typeface="Consolas"/>
              </a:rPr>
              <a:t>word2</a:t>
            </a:r>
            <a:r>
              <a:rPr lang="en-US" b="1" i="1" dirty="0" smtClean="0">
                <a:solidFill>
                  <a:srgbClr val="000000"/>
                </a:solidFill>
                <a:latin typeface="Consolas"/>
              </a:rPr>
              <a:t>);</a:t>
            </a:r>
            <a:endParaRPr lang="en-US" dirty="0" smtClean="0">
              <a:solidFill>
                <a:srgbClr val="000000"/>
              </a:solidFill>
              <a:latin typeface="Consolas"/>
            </a:endParaRPr>
          </a:p>
          <a:p>
            <a:r>
              <a:rPr lang="en-US" dirty="0" smtClean="0">
                <a:solidFill>
                  <a:srgbClr val="3F7F5F"/>
                </a:solidFill>
                <a:latin typeface="Consolas"/>
              </a:rPr>
              <a:t>//Output : "</a:t>
            </a:r>
            <a:r>
              <a:rPr lang="en-US" b="1" dirty="0" smtClean="0">
                <a:solidFill>
                  <a:srgbClr val="3F7F5F"/>
                </a:solidFill>
                <a:latin typeface="Consolas"/>
              </a:rPr>
              <a:t>hate</a:t>
            </a:r>
            <a:r>
              <a:rPr lang="en-US" dirty="0" smtClean="0">
                <a:solidFill>
                  <a:srgbClr val="3F7F5F"/>
                </a:solidFill>
                <a:latin typeface="Consolas"/>
              </a:rPr>
              <a:t>"</a:t>
            </a:r>
          </a:p>
          <a:p>
            <a:endParaRPr lang="en-US" dirty="0" smtClean="0">
              <a:latin typeface="Consolas"/>
            </a:endParaRPr>
          </a:p>
          <a:p>
            <a:r>
              <a:rPr lang="en-US" dirty="0" smtClean="0">
                <a:solidFill>
                  <a:srgbClr val="000000"/>
                </a:solidFill>
                <a:latin typeface="Consolas"/>
              </a:rPr>
              <a:t>String </a:t>
            </a:r>
            <a:r>
              <a:rPr lang="en-US" dirty="0" smtClean="0">
                <a:solidFill>
                  <a:srgbClr val="6A3E3E"/>
                </a:solidFill>
                <a:latin typeface="Consolas"/>
              </a:rPr>
              <a:t>str1</a:t>
            </a:r>
            <a:r>
              <a:rPr lang="en-US" dirty="0" smtClean="0">
                <a:solidFill>
                  <a:srgbClr val="000000"/>
                </a:solidFill>
                <a:latin typeface="Consolas"/>
              </a:rPr>
              <a:t> = </a:t>
            </a:r>
            <a:r>
              <a:rPr lang="en-US" dirty="0" smtClean="0">
                <a:solidFill>
                  <a:srgbClr val="2A00FF"/>
                </a:solidFill>
                <a:latin typeface="Consolas"/>
              </a:rPr>
              <a:t>"Hello World"</a:t>
            </a:r>
            <a:r>
              <a:rPr lang="en-US" dirty="0" smtClean="0">
                <a:solidFill>
                  <a:srgbClr val="000000"/>
                </a:solidFill>
                <a:latin typeface="Consolas"/>
              </a:rPr>
              <a:t>;</a:t>
            </a:r>
          </a:p>
          <a:p>
            <a:r>
              <a:rPr lang="en-US" dirty="0" smtClean="0">
                <a:solidFill>
                  <a:srgbClr val="000000"/>
                </a:solidFill>
                <a:latin typeface="Consolas"/>
              </a:rPr>
              <a:t>String </a:t>
            </a:r>
            <a:r>
              <a:rPr lang="en-US" dirty="0" smtClean="0">
                <a:solidFill>
                  <a:srgbClr val="6A3E3E"/>
                </a:solidFill>
                <a:latin typeface="Consolas"/>
              </a:rPr>
              <a:t>str2</a:t>
            </a:r>
            <a:r>
              <a:rPr lang="en-US" dirty="0" smtClean="0">
                <a:solidFill>
                  <a:srgbClr val="000000"/>
                </a:solidFill>
                <a:latin typeface="Consolas"/>
              </a:rPr>
              <a:t> = </a:t>
            </a:r>
            <a:r>
              <a:rPr lang="en-US" dirty="0" smtClean="0">
                <a:solidFill>
                  <a:srgbClr val="6A3E3E"/>
                </a:solidFill>
                <a:latin typeface="Consolas"/>
              </a:rPr>
              <a:t>str1</a:t>
            </a:r>
            <a:r>
              <a:rPr lang="en-US" dirty="0" smtClean="0">
                <a:solidFill>
                  <a:srgbClr val="000000"/>
                </a:solidFill>
                <a:latin typeface="Consolas"/>
              </a:rPr>
              <a:t>.replace(</a:t>
            </a:r>
            <a:r>
              <a:rPr lang="en-US" dirty="0" smtClean="0">
                <a:solidFill>
                  <a:srgbClr val="2A00FF"/>
                </a:solidFill>
                <a:latin typeface="Consolas"/>
              </a:rPr>
              <a:t>"</a:t>
            </a:r>
            <a:r>
              <a:rPr lang="en-US" dirty="0" err="1" smtClean="0">
                <a:solidFill>
                  <a:srgbClr val="2A00FF"/>
                </a:solidFill>
                <a:latin typeface="Consolas"/>
              </a:rPr>
              <a:t>World"</a:t>
            </a:r>
            <a:r>
              <a:rPr lang="en-US" dirty="0" err="1" smtClean="0">
                <a:solidFill>
                  <a:srgbClr val="000000"/>
                </a:solidFill>
                <a:latin typeface="Consolas"/>
              </a:rPr>
              <a:t>,</a:t>
            </a:r>
            <a:r>
              <a:rPr lang="en-US" dirty="0" err="1" smtClean="0">
                <a:solidFill>
                  <a:srgbClr val="2A00FF"/>
                </a:solidFill>
                <a:latin typeface="Consolas"/>
              </a:rPr>
              <a:t>"Everyone</a:t>
            </a:r>
            <a:r>
              <a:rPr lang="en-US" dirty="0" smtClean="0">
                <a:solidFill>
                  <a:srgbClr val="2A00FF"/>
                </a:solidFill>
                <a:latin typeface="Consolas"/>
              </a:rPr>
              <a:t>"</a:t>
            </a:r>
            <a:r>
              <a:rPr lang="en-US" dirty="0" smtClean="0">
                <a:solidFill>
                  <a:srgbClr val="000000"/>
                </a:solidFill>
                <a:latin typeface="Consolas"/>
              </a:rPr>
              <a:t>); </a:t>
            </a:r>
          </a:p>
          <a:p>
            <a:r>
              <a:rPr lang="en-US" dirty="0" err="1" smtClean="0">
                <a:solidFill>
                  <a:srgbClr val="000000"/>
                </a:solidFill>
                <a:latin typeface="Consolas"/>
              </a:rPr>
              <a:t>System.</a:t>
            </a:r>
            <a:r>
              <a:rPr lang="en-US" b="1" i="1" dirty="0" err="1" smtClean="0">
                <a:solidFill>
                  <a:srgbClr val="0000C0"/>
                </a:solidFill>
                <a:latin typeface="Consolas"/>
              </a:rPr>
              <a:t>out</a:t>
            </a:r>
            <a:r>
              <a:rPr lang="en-US" b="1" i="1" dirty="0" err="1" smtClean="0">
                <a:solidFill>
                  <a:srgbClr val="000000"/>
                </a:solidFill>
                <a:latin typeface="Consolas"/>
              </a:rPr>
              <a:t>.println</a:t>
            </a:r>
            <a:r>
              <a:rPr lang="en-US" b="1" i="1" dirty="0" smtClean="0">
                <a:solidFill>
                  <a:srgbClr val="000000"/>
                </a:solidFill>
                <a:latin typeface="Consolas"/>
              </a:rPr>
              <a:t>(</a:t>
            </a:r>
            <a:r>
              <a:rPr lang="en-US" b="1" i="1" dirty="0" smtClean="0">
                <a:solidFill>
                  <a:srgbClr val="6A3E3E"/>
                </a:solidFill>
                <a:latin typeface="Consolas"/>
              </a:rPr>
              <a:t>str2</a:t>
            </a:r>
            <a:r>
              <a:rPr lang="en-US" b="1" i="1" dirty="0" smtClean="0">
                <a:solidFill>
                  <a:srgbClr val="000000"/>
                </a:solidFill>
                <a:latin typeface="Consolas"/>
              </a:rPr>
              <a:t>);</a:t>
            </a:r>
          </a:p>
          <a:p>
            <a:r>
              <a:rPr lang="en-US" dirty="0" smtClean="0">
                <a:solidFill>
                  <a:srgbClr val="3F7F5F"/>
                </a:solidFill>
                <a:latin typeface="Consolas"/>
              </a:rPr>
              <a:t>// Output : "</a:t>
            </a:r>
            <a:r>
              <a:rPr lang="en-US" b="1" dirty="0" smtClean="0">
                <a:solidFill>
                  <a:srgbClr val="3F7F5F"/>
                </a:solidFill>
                <a:latin typeface="Consolas"/>
              </a:rPr>
              <a:t>Hello Everyone</a:t>
            </a:r>
            <a:r>
              <a:rPr lang="en-US" dirty="0" smtClean="0">
                <a:solidFill>
                  <a:srgbClr val="3F7F5F"/>
                </a:solidFill>
                <a:latin typeface="Consolas"/>
              </a:rPr>
              <a:t>"</a:t>
            </a:r>
            <a:endParaRPr lang="en-US" dirty="0" smtClean="0">
              <a:solidFill>
                <a:srgbClr val="C00000"/>
              </a:solidFill>
              <a:latin typeface="Consolas"/>
            </a:endParaRPr>
          </a:p>
        </p:txBody>
      </p:sp>
      <p:sp>
        <p:nvSpPr>
          <p:cNvPr id="10" name="Content Placeholder 2"/>
          <p:cNvSpPr txBox="1">
            <a:spLocks/>
          </p:cNvSpPr>
          <p:nvPr/>
        </p:nvSpPr>
        <p:spPr>
          <a:xfrm>
            <a:off x="2128406" y="905373"/>
            <a:ext cx="2590800" cy="533400"/>
          </a:xfrm>
          <a:prstGeom prst="rect">
            <a:avLst/>
          </a:prstGeom>
        </p:spPr>
        <p:txBody>
          <a:bodyPr vert="horz" lIns="91440" tIns="45720" rIns="91440" bIns="45720" rtlCol="0">
            <a:normAutofit/>
          </a:bodyPr>
          <a:lstStyle/>
          <a:p>
            <a:pPr marL="342900" marR="0" lvl="0" indent="-342900" algn="just" defTabSz="914400" rtl="0" eaLnBrk="1" fontAlgn="auto" latinLnBrk="0" hangingPunct="1">
              <a:lnSpc>
                <a:spcPct val="90000"/>
              </a:lnSpc>
              <a:spcBef>
                <a:spcPct val="20000"/>
              </a:spcBef>
              <a:spcAft>
                <a:spcPts val="0"/>
              </a:spcAft>
              <a:buClrTx/>
              <a:buSzTx/>
              <a:buFont typeface="Wingdings" panose="05000000000000000000" pitchFamily="2" charset="2"/>
              <a:buNone/>
              <a:tabLst/>
              <a:defRPr/>
            </a:pPr>
            <a:r>
              <a:rPr lang="en-IN" sz="2400" b="1" dirty="0" smtClean="0">
                <a:latin typeface="+mj-lt"/>
                <a:ea typeface="Times New Roman" panose="02020603050405020304" pitchFamily="18" charset="0"/>
                <a:cs typeface="Times New Roman" panose="02020603050405020304" pitchFamily="18" charset="0"/>
              </a:rPr>
              <a:t>trim() method</a:t>
            </a:r>
            <a:endParaRPr kumimoji="0" lang="en-US" sz="2400" b="1" i="0" u="none" strike="noStrike" kern="1200" cap="none" spc="0" normalizeH="0" baseline="0" noProof="0" dirty="0" smtClean="0">
              <a:ln>
                <a:noFill/>
              </a:ln>
              <a:effectLst/>
              <a:uLnTx/>
              <a:uFillTx/>
              <a:latin typeface="+mj-lt"/>
              <a:ea typeface="Times New Roman" panose="02020603050405020304" pitchFamily="18" charset="0"/>
              <a:cs typeface="Times New Roman" panose="02020603050405020304" pitchFamily="18" charset="0"/>
            </a:endParaRPr>
          </a:p>
        </p:txBody>
      </p:sp>
      <p:sp>
        <p:nvSpPr>
          <p:cNvPr id="11" name="Content Placeholder 2"/>
          <p:cNvSpPr txBox="1">
            <a:spLocks/>
          </p:cNvSpPr>
          <p:nvPr/>
        </p:nvSpPr>
        <p:spPr>
          <a:xfrm>
            <a:off x="7689272" y="905373"/>
            <a:ext cx="2590800" cy="533400"/>
          </a:xfrm>
          <a:prstGeom prst="rect">
            <a:avLst/>
          </a:prstGeom>
        </p:spPr>
        <p:txBody>
          <a:bodyPr vert="horz" lIns="91440" tIns="45720" rIns="91440" bIns="45720" rtlCol="0">
            <a:normAutofit/>
          </a:bodyPr>
          <a:lstStyle/>
          <a:p>
            <a:pPr marL="342900" marR="0" lvl="0" indent="-342900" algn="just" defTabSz="914400" rtl="0" eaLnBrk="1" fontAlgn="auto" latinLnBrk="0" hangingPunct="1">
              <a:lnSpc>
                <a:spcPct val="90000"/>
              </a:lnSpc>
              <a:spcBef>
                <a:spcPct val="20000"/>
              </a:spcBef>
              <a:spcAft>
                <a:spcPts val="0"/>
              </a:spcAft>
              <a:buClrTx/>
              <a:buSzTx/>
              <a:buFont typeface="Wingdings" panose="05000000000000000000" pitchFamily="2" charset="2"/>
              <a:buNone/>
              <a:tabLst/>
              <a:defRPr/>
            </a:pPr>
            <a:r>
              <a:rPr lang="en-IN" sz="2400" b="1" dirty="0" smtClean="0">
                <a:latin typeface="+mj-lt"/>
                <a:ea typeface="Times New Roman" panose="02020603050405020304" pitchFamily="18" charset="0"/>
                <a:cs typeface="Times New Roman" panose="02020603050405020304" pitchFamily="18" charset="0"/>
              </a:rPr>
              <a:t>replace() method</a:t>
            </a:r>
            <a:endParaRPr kumimoji="0" lang="en-US" sz="2400" b="1" i="0" u="none" strike="noStrike" kern="1200" cap="none" spc="0" normalizeH="0" baseline="0" noProof="0" dirty="0" smtClean="0">
              <a:ln>
                <a:noFill/>
              </a:ln>
              <a:effectLst/>
              <a:uLnTx/>
              <a:uFillTx/>
              <a:latin typeface="+mj-lt"/>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7924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bg/>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6">
                                            <p:txEl>
                                              <p:pRg st="0" end="0"/>
                                            </p:txEl>
                                          </p:spTgt>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9">
                                            <p:bg/>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build="p" bldLvl="5" animBg="1"/>
      <p:bldP spid="6" grpId="0" build="p"/>
      <p:bldP spid="9" grpId="0" build="p" bldLvl="5" animBg="1"/>
      <p:bldP spid="10" grpId="0" build="p"/>
      <p:bldP spid="11"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Objects of Class Bird</a:t>
            </a:r>
            <a:endParaRPr lang="en-US" dirty="0"/>
          </a:p>
        </p:txBody>
      </p:sp>
      <p:pic>
        <p:nvPicPr>
          <p:cNvPr id="9" name="Picture 8"/>
          <p:cNvPicPr>
            <a:picLocks noChangeAspect="1"/>
          </p:cNvPicPr>
          <p:nvPr/>
        </p:nvPicPr>
        <p:blipFill>
          <a:blip r:embed="rId2"/>
          <a:stretch>
            <a:fillRect/>
          </a:stretch>
        </p:blipFill>
        <p:spPr>
          <a:xfrm>
            <a:off x="634711" y="860888"/>
            <a:ext cx="2146015" cy="2459167"/>
          </a:xfrm>
          <a:prstGeom prst="rect">
            <a:avLst/>
          </a:prstGeom>
        </p:spPr>
      </p:pic>
      <p:pic>
        <p:nvPicPr>
          <p:cNvPr id="10" name="Picture 9"/>
          <p:cNvPicPr>
            <a:picLocks noChangeAspect="1"/>
          </p:cNvPicPr>
          <p:nvPr/>
        </p:nvPicPr>
        <p:blipFill>
          <a:blip r:embed="rId3"/>
          <a:stretch>
            <a:fillRect/>
          </a:stretch>
        </p:blipFill>
        <p:spPr>
          <a:xfrm>
            <a:off x="3093256" y="860888"/>
            <a:ext cx="2102198" cy="2466991"/>
          </a:xfrm>
          <a:prstGeom prst="rect">
            <a:avLst/>
          </a:prstGeom>
        </p:spPr>
      </p:pic>
      <p:pic>
        <p:nvPicPr>
          <p:cNvPr id="11" name="Picture 10"/>
          <p:cNvPicPr>
            <a:picLocks noChangeAspect="1"/>
          </p:cNvPicPr>
          <p:nvPr/>
        </p:nvPicPr>
        <p:blipFill>
          <a:blip r:embed="rId4"/>
          <a:stretch>
            <a:fillRect/>
          </a:stretch>
        </p:blipFill>
        <p:spPr>
          <a:xfrm>
            <a:off x="5507984" y="860887"/>
            <a:ext cx="1898656" cy="2460503"/>
          </a:xfrm>
          <a:prstGeom prst="rect">
            <a:avLst/>
          </a:prstGeom>
        </p:spPr>
      </p:pic>
      <p:pic>
        <p:nvPicPr>
          <p:cNvPr id="12" name="Picture 11"/>
          <p:cNvPicPr>
            <a:picLocks noChangeAspect="1"/>
          </p:cNvPicPr>
          <p:nvPr/>
        </p:nvPicPr>
        <p:blipFill>
          <a:blip r:embed="rId5"/>
          <a:stretch>
            <a:fillRect/>
          </a:stretch>
        </p:blipFill>
        <p:spPr>
          <a:xfrm>
            <a:off x="9672661" y="860887"/>
            <a:ext cx="1935462" cy="2466992"/>
          </a:xfrm>
          <a:prstGeom prst="rect">
            <a:avLst/>
          </a:prstGeom>
        </p:spPr>
      </p:pic>
      <p:pic>
        <p:nvPicPr>
          <p:cNvPr id="1040" name="Picture 16" descr="Peafowl - Wikipedia"/>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19170" y="860887"/>
            <a:ext cx="1640961" cy="24614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8884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4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String Methods — Changing Case</a:t>
            </a:r>
          </a:p>
        </p:txBody>
      </p:sp>
      <p:sp>
        <p:nvSpPr>
          <p:cNvPr id="4" name="Rectangle 3"/>
          <p:cNvSpPr/>
          <p:nvPr/>
        </p:nvSpPr>
        <p:spPr>
          <a:xfrm>
            <a:off x="246610" y="938275"/>
            <a:ext cx="11682153" cy="1569660"/>
          </a:xfrm>
          <a:prstGeom prst="rect">
            <a:avLst/>
          </a:prstGeom>
        </p:spPr>
        <p:txBody>
          <a:bodyPr wrap="square">
            <a:spAutoFit/>
          </a:bodyPr>
          <a:lstStyle/>
          <a:p>
            <a:pPr marL="342900" indent="-342900" algn="just">
              <a:spcBef>
                <a:spcPct val="0"/>
              </a:spcBef>
              <a:buClr>
                <a:schemeClr val="tx1"/>
              </a:buClr>
              <a:buFont typeface="Wingdings" pitchFamily="2" charset="2"/>
              <a:buNone/>
            </a:pPr>
            <a:r>
              <a:rPr lang="en-US" sz="2400" dirty="0">
                <a:latin typeface="Cambria" pitchFamily="18" charset="0"/>
                <a:ea typeface="Cambria" pitchFamily="18" charset="0"/>
              </a:rPr>
              <a:t>String word2 = word1.</a:t>
            </a:r>
            <a:r>
              <a:rPr lang="en-US" sz="2400" b="1" dirty="0">
                <a:latin typeface="Cambria" pitchFamily="18" charset="0"/>
                <a:ea typeface="Cambria" pitchFamily="18" charset="0"/>
              </a:rPr>
              <a:t>toUpperCase</a:t>
            </a:r>
            <a:r>
              <a:rPr lang="en-US" sz="2400" dirty="0">
                <a:latin typeface="Cambria" pitchFamily="18" charset="0"/>
                <a:ea typeface="Cambria" pitchFamily="18" charset="0"/>
              </a:rPr>
              <a:t>();</a:t>
            </a:r>
          </a:p>
          <a:p>
            <a:pPr marL="800100" lvl="1" indent="-342900" algn="just">
              <a:spcBef>
                <a:spcPct val="0"/>
              </a:spcBef>
              <a:buClr>
                <a:schemeClr val="tx1"/>
              </a:buClr>
              <a:buFont typeface="Wingdings" pitchFamily="2" charset="2"/>
              <a:buNone/>
            </a:pPr>
            <a:r>
              <a:rPr lang="en-US" sz="2400" dirty="0"/>
              <a:t>returns a new string formed from word1 by </a:t>
            </a:r>
            <a:r>
              <a:rPr lang="en-US" sz="2400" b="1" dirty="0"/>
              <a:t>converting</a:t>
            </a:r>
            <a:r>
              <a:rPr lang="en-US" sz="2400" dirty="0"/>
              <a:t> its characters to </a:t>
            </a:r>
            <a:r>
              <a:rPr lang="en-US" sz="2400" b="1" dirty="0" smtClean="0"/>
              <a:t>upper</a:t>
            </a:r>
            <a:r>
              <a:rPr lang="en-US" sz="2400" dirty="0" smtClean="0"/>
              <a:t> </a:t>
            </a:r>
            <a:r>
              <a:rPr lang="en-US" sz="2400" dirty="0"/>
              <a:t>case</a:t>
            </a:r>
          </a:p>
          <a:p>
            <a:pPr marL="342900" indent="-342900" algn="just">
              <a:spcBef>
                <a:spcPct val="0"/>
              </a:spcBef>
              <a:buClr>
                <a:schemeClr val="tx1"/>
              </a:buClr>
              <a:buFont typeface="Wingdings" pitchFamily="2" charset="2"/>
              <a:buNone/>
            </a:pPr>
            <a:r>
              <a:rPr lang="en-US" sz="2400" dirty="0" smtClean="0">
                <a:latin typeface="Cambria" pitchFamily="18" charset="0"/>
                <a:ea typeface="Cambria" pitchFamily="18" charset="0"/>
              </a:rPr>
              <a:t>String </a:t>
            </a:r>
            <a:r>
              <a:rPr lang="en-US" sz="2400" dirty="0">
                <a:latin typeface="Cambria" pitchFamily="18" charset="0"/>
                <a:ea typeface="Cambria" pitchFamily="18" charset="0"/>
              </a:rPr>
              <a:t>word3 = word1.</a:t>
            </a:r>
            <a:r>
              <a:rPr lang="en-US" sz="2400" b="1" dirty="0">
                <a:latin typeface="Cambria" pitchFamily="18" charset="0"/>
                <a:ea typeface="Cambria" pitchFamily="18" charset="0"/>
              </a:rPr>
              <a:t>toLowerCase</a:t>
            </a:r>
            <a:r>
              <a:rPr lang="en-US" sz="2400" dirty="0">
                <a:latin typeface="Cambria" pitchFamily="18" charset="0"/>
                <a:ea typeface="Cambria" pitchFamily="18" charset="0"/>
              </a:rPr>
              <a:t>();</a:t>
            </a:r>
          </a:p>
          <a:p>
            <a:pPr lvl="1" algn="just">
              <a:spcBef>
                <a:spcPct val="0"/>
              </a:spcBef>
            </a:pPr>
            <a:r>
              <a:rPr lang="en-US" sz="2400" dirty="0"/>
              <a:t>returns a new string formed from word1 by </a:t>
            </a:r>
            <a:r>
              <a:rPr lang="en-US" sz="2400" b="1" dirty="0"/>
              <a:t>converting</a:t>
            </a:r>
            <a:r>
              <a:rPr lang="en-US" sz="2400" dirty="0"/>
              <a:t> its characters to </a:t>
            </a:r>
            <a:r>
              <a:rPr lang="en-US" sz="2400" b="1" dirty="0" smtClean="0"/>
              <a:t>lower</a:t>
            </a:r>
            <a:r>
              <a:rPr lang="en-US" sz="2400" dirty="0" smtClean="0"/>
              <a:t> </a:t>
            </a:r>
            <a:r>
              <a:rPr lang="en-US" sz="2400" dirty="0"/>
              <a:t>case</a:t>
            </a:r>
          </a:p>
        </p:txBody>
      </p:sp>
      <p:sp>
        <p:nvSpPr>
          <p:cNvPr id="5" name="TextBox 4"/>
          <p:cNvSpPr txBox="1"/>
          <p:nvPr/>
        </p:nvSpPr>
        <p:spPr>
          <a:xfrm>
            <a:off x="338050" y="2735009"/>
            <a:ext cx="7086600" cy="923330"/>
          </a:xfrm>
          <a:prstGeom prst="rect">
            <a:avLst/>
          </a:prstGeom>
          <a:noFill/>
          <a:ln w="19050">
            <a:solidFill>
              <a:schemeClr val="accent1"/>
            </a:solidFill>
            <a:prstDash val="dash"/>
          </a:ln>
        </p:spPr>
        <p:txBody>
          <a:bodyPr wrap="square" rtlCol="0">
            <a:spAutoFit/>
          </a:bodyPr>
          <a:lstStyle/>
          <a:p>
            <a:r>
              <a:rPr lang="en-US" dirty="0" smtClean="0">
                <a:solidFill>
                  <a:srgbClr val="000000"/>
                </a:solidFill>
                <a:latin typeface="Consolas"/>
              </a:rPr>
              <a:t>String </a:t>
            </a:r>
            <a:r>
              <a:rPr lang="en-US" dirty="0" smtClean="0">
                <a:solidFill>
                  <a:srgbClr val="6A3E3E"/>
                </a:solidFill>
                <a:latin typeface="Consolas"/>
              </a:rPr>
              <a:t>word1</a:t>
            </a:r>
            <a:r>
              <a:rPr lang="en-US" dirty="0" smtClean="0">
                <a:solidFill>
                  <a:srgbClr val="000000"/>
                </a:solidFill>
                <a:latin typeface="Consolas"/>
              </a:rPr>
              <a:t> = </a:t>
            </a:r>
            <a:r>
              <a:rPr lang="en-US" dirty="0" smtClean="0">
                <a:solidFill>
                  <a:srgbClr val="2A00FF"/>
                </a:solidFill>
                <a:latin typeface="Consolas"/>
              </a:rPr>
              <a:t>"</a:t>
            </a:r>
            <a:r>
              <a:rPr lang="en-US" dirty="0" err="1" smtClean="0">
                <a:solidFill>
                  <a:srgbClr val="2A00FF"/>
                </a:solidFill>
                <a:latin typeface="Consolas"/>
              </a:rPr>
              <a:t>HeLLo</a:t>
            </a:r>
            <a:r>
              <a:rPr lang="en-US" dirty="0" smtClean="0">
                <a:solidFill>
                  <a:srgbClr val="2A00FF"/>
                </a:solidFill>
                <a:latin typeface="Consolas"/>
              </a:rPr>
              <a:t>"</a:t>
            </a:r>
            <a:r>
              <a:rPr lang="en-US" dirty="0" smtClean="0">
                <a:solidFill>
                  <a:srgbClr val="000000"/>
                </a:solidFill>
                <a:latin typeface="Consolas"/>
              </a:rPr>
              <a:t>;</a:t>
            </a:r>
          </a:p>
          <a:p>
            <a:r>
              <a:rPr lang="en-US" dirty="0" smtClean="0">
                <a:solidFill>
                  <a:srgbClr val="000000"/>
                </a:solidFill>
                <a:latin typeface="Consolas"/>
              </a:rPr>
              <a:t>String </a:t>
            </a:r>
            <a:r>
              <a:rPr lang="en-US" dirty="0" smtClean="0">
                <a:solidFill>
                  <a:srgbClr val="6A3E3E"/>
                </a:solidFill>
                <a:latin typeface="Consolas"/>
              </a:rPr>
              <a:t>word2</a:t>
            </a:r>
            <a:r>
              <a:rPr lang="en-US" dirty="0" smtClean="0">
                <a:solidFill>
                  <a:srgbClr val="000000"/>
                </a:solidFill>
                <a:latin typeface="Consolas"/>
              </a:rPr>
              <a:t> = </a:t>
            </a:r>
            <a:r>
              <a:rPr lang="en-US" dirty="0" smtClean="0">
                <a:solidFill>
                  <a:srgbClr val="6A3E3E"/>
                </a:solidFill>
                <a:latin typeface="Consolas"/>
              </a:rPr>
              <a:t>word1</a:t>
            </a:r>
            <a:r>
              <a:rPr lang="en-US" dirty="0" smtClean="0">
                <a:solidFill>
                  <a:srgbClr val="000000"/>
                </a:solidFill>
                <a:latin typeface="Consolas"/>
              </a:rPr>
              <a:t>.toUpperCase(); </a:t>
            </a:r>
            <a:r>
              <a:rPr lang="en-US" dirty="0" smtClean="0">
                <a:solidFill>
                  <a:srgbClr val="3F7F5F"/>
                </a:solidFill>
                <a:latin typeface="Consolas"/>
              </a:rPr>
              <a:t>// "HELLO"</a:t>
            </a:r>
          </a:p>
          <a:p>
            <a:r>
              <a:rPr lang="en-US" dirty="0" smtClean="0">
                <a:solidFill>
                  <a:srgbClr val="000000"/>
                </a:solidFill>
                <a:latin typeface="Consolas"/>
              </a:rPr>
              <a:t>String </a:t>
            </a:r>
            <a:r>
              <a:rPr lang="en-US" dirty="0" smtClean="0">
                <a:solidFill>
                  <a:srgbClr val="6A3E3E"/>
                </a:solidFill>
                <a:latin typeface="Consolas"/>
              </a:rPr>
              <a:t>word3</a:t>
            </a:r>
            <a:r>
              <a:rPr lang="en-US" dirty="0" smtClean="0">
                <a:solidFill>
                  <a:srgbClr val="000000"/>
                </a:solidFill>
                <a:latin typeface="Consolas"/>
              </a:rPr>
              <a:t> = </a:t>
            </a:r>
            <a:r>
              <a:rPr lang="en-US" dirty="0" smtClean="0">
                <a:solidFill>
                  <a:srgbClr val="6A3E3E"/>
                </a:solidFill>
                <a:latin typeface="Consolas"/>
              </a:rPr>
              <a:t>word1</a:t>
            </a:r>
            <a:r>
              <a:rPr lang="en-US" dirty="0" smtClean="0">
                <a:solidFill>
                  <a:srgbClr val="000000"/>
                </a:solidFill>
                <a:latin typeface="Consolas"/>
              </a:rPr>
              <a:t>.toLowerCase(); </a:t>
            </a:r>
            <a:r>
              <a:rPr lang="en-US" dirty="0" smtClean="0">
                <a:solidFill>
                  <a:srgbClr val="3F7F5F"/>
                </a:solidFill>
                <a:latin typeface="Consolas"/>
              </a:rPr>
              <a:t>//</a:t>
            </a:r>
            <a:r>
              <a:rPr lang="en-US" dirty="0" smtClean="0">
                <a:solidFill>
                  <a:srgbClr val="2A00FF"/>
                </a:solidFill>
                <a:latin typeface="Consolas"/>
              </a:rPr>
              <a:t> </a:t>
            </a:r>
            <a:r>
              <a:rPr lang="en-US" dirty="0" smtClean="0">
                <a:solidFill>
                  <a:srgbClr val="3F7F5F"/>
                </a:solidFill>
                <a:latin typeface="Consolas"/>
              </a:rPr>
              <a:t>"hello"</a:t>
            </a:r>
          </a:p>
        </p:txBody>
      </p:sp>
    </p:spTree>
    <p:extLst>
      <p:ext uri="{BB962C8B-B14F-4D97-AF65-F5344CB8AC3E}">
        <p14:creationId xmlns:p14="http://schemas.microsoft.com/office/powerpoint/2010/main" val="4080107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bg/>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build="p" bldLvl="5"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StringBuffer</a:t>
            </a:r>
            <a:endParaRPr lang="en-US" dirty="0"/>
          </a:p>
        </p:txBody>
      </p:sp>
      <p:sp>
        <p:nvSpPr>
          <p:cNvPr id="3" name="Content Placeholder 2"/>
          <p:cNvSpPr>
            <a:spLocks noGrp="1"/>
          </p:cNvSpPr>
          <p:nvPr>
            <p:ph idx="1"/>
          </p:nvPr>
        </p:nvSpPr>
        <p:spPr/>
        <p:txBody>
          <a:bodyPr/>
          <a:lstStyle/>
          <a:p>
            <a:r>
              <a:rPr lang="en-US" dirty="0"/>
              <a:t>The </a:t>
            </a:r>
            <a:r>
              <a:rPr lang="en-US" b="1" dirty="0" err="1"/>
              <a:t>java.lang.StringBuffer</a:t>
            </a:r>
            <a:r>
              <a:rPr lang="en-US" dirty="0"/>
              <a:t> class is a thread-safe, mutable sequence of characters. </a:t>
            </a:r>
          </a:p>
          <a:p>
            <a:r>
              <a:rPr lang="en-US" dirty="0"/>
              <a:t>Following are the important points about </a:t>
            </a:r>
            <a:r>
              <a:rPr lang="en-US" dirty="0" err="1"/>
              <a:t>StringBuffer</a:t>
            </a:r>
            <a:r>
              <a:rPr lang="en-US" dirty="0"/>
              <a:t>:</a:t>
            </a:r>
          </a:p>
          <a:p>
            <a:pPr lvl="1"/>
            <a:r>
              <a:rPr lang="en-US" dirty="0"/>
              <a:t>A string buffer is like a String, but can be </a:t>
            </a:r>
            <a:r>
              <a:rPr lang="en-US" b="1" dirty="0"/>
              <a:t>modified</a:t>
            </a:r>
            <a:r>
              <a:rPr lang="en-US" dirty="0"/>
              <a:t> (</a:t>
            </a:r>
            <a:r>
              <a:rPr lang="en-US" b="1" dirty="0"/>
              <a:t>mutable</a:t>
            </a:r>
            <a:r>
              <a:rPr lang="en-US" dirty="0"/>
              <a:t>).</a:t>
            </a:r>
          </a:p>
          <a:p>
            <a:pPr lvl="1"/>
            <a:r>
              <a:rPr lang="en-US" dirty="0"/>
              <a:t>It contains some particular sequence of characters, but the length and content of the sequence can be changed through certain method calls.</a:t>
            </a:r>
          </a:p>
          <a:p>
            <a:pPr lvl="1"/>
            <a:r>
              <a:rPr lang="en-US" dirty="0"/>
              <a:t>They are </a:t>
            </a:r>
            <a:r>
              <a:rPr lang="en-US" b="1" dirty="0"/>
              <a:t>safe</a:t>
            </a:r>
            <a:r>
              <a:rPr lang="en-US" dirty="0"/>
              <a:t> for use by multiple </a:t>
            </a:r>
            <a:r>
              <a:rPr lang="en-US" b="1" dirty="0"/>
              <a:t>threads</a:t>
            </a:r>
            <a:r>
              <a:rPr lang="en-US" dirty="0"/>
              <a:t>.</a:t>
            </a:r>
          </a:p>
          <a:p>
            <a:r>
              <a:rPr lang="en-US" dirty="0" err="1" smtClean="0"/>
              <a:t>StringBuffer</a:t>
            </a:r>
            <a:r>
              <a:rPr lang="en-US" dirty="0" smtClean="0"/>
              <a:t> Constructors</a:t>
            </a:r>
          </a:p>
          <a:p>
            <a:endParaRPr lang="en-US" dirty="0"/>
          </a:p>
        </p:txBody>
      </p:sp>
      <p:graphicFrame>
        <p:nvGraphicFramePr>
          <p:cNvPr id="4" name="Table 3"/>
          <p:cNvGraphicFramePr>
            <a:graphicFrameLocks noGrp="1"/>
          </p:cNvGraphicFramePr>
          <p:nvPr>
            <p:extLst/>
          </p:nvPr>
        </p:nvGraphicFramePr>
        <p:xfrm>
          <a:off x="475210" y="3460865"/>
          <a:ext cx="11411989" cy="2931160"/>
        </p:xfrm>
        <a:graphic>
          <a:graphicData uri="http://schemas.openxmlformats.org/drawingml/2006/table">
            <a:tbl>
              <a:tblPr firstRow="1" bandRow="1">
                <a:tableStyleId>{00A15C55-8517-42AA-B614-E9B94910E393}</a:tableStyleId>
              </a:tblPr>
              <a:tblGrid>
                <a:gridCol w="1291923">
                  <a:extLst>
                    <a:ext uri="{9D8B030D-6E8A-4147-A177-3AD203B41FA5}">
                      <a16:colId xmlns:a16="http://schemas.microsoft.com/office/drawing/2014/main" xmlns="" val="20000"/>
                    </a:ext>
                  </a:extLst>
                </a:gridCol>
                <a:gridCol w="10120066">
                  <a:extLst>
                    <a:ext uri="{9D8B030D-6E8A-4147-A177-3AD203B41FA5}">
                      <a16:colId xmlns:a16="http://schemas.microsoft.com/office/drawing/2014/main" xmlns="" val="20001"/>
                    </a:ext>
                  </a:extLst>
                </a:gridCol>
              </a:tblGrid>
              <a:tr h="370840">
                <a:tc>
                  <a:txBody>
                    <a:bodyPr/>
                    <a:lstStyle/>
                    <a:p>
                      <a:r>
                        <a:rPr lang="en-US" dirty="0" smtClean="0"/>
                        <a:t>S.N</a:t>
                      </a:r>
                      <a:endParaRPr lang="en-US" dirty="0"/>
                    </a:p>
                  </a:txBody>
                  <a:tcPr/>
                </a:tc>
                <a:tc>
                  <a:txBody>
                    <a:bodyPr/>
                    <a:lstStyle/>
                    <a:p>
                      <a:r>
                        <a:rPr lang="en-US" dirty="0" smtClean="0"/>
                        <a:t>Constructor &amp;</a:t>
                      </a:r>
                      <a:r>
                        <a:rPr lang="en-US" baseline="0" dirty="0" smtClean="0"/>
                        <a:t> Description</a:t>
                      </a:r>
                      <a:endParaRPr lang="en-US" dirty="0"/>
                    </a:p>
                  </a:txBody>
                  <a:tcPr/>
                </a:tc>
                <a:extLst>
                  <a:ext uri="{0D108BD9-81ED-4DB2-BD59-A6C34878D82A}">
                    <a16:rowId xmlns:a16="http://schemas.microsoft.com/office/drawing/2014/main" xmlns=""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t>1</a:t>
                      </a:r>
                      <a:endParaRPr lang="en-US" dirty="0" smtClean="0">
                        <a:latin typeface="Times" pitchFamily="-96" charset="0"/>
                      </a:endParaRPr>
                    </a:p>
                  </a:txBody>
                  <a:tcPr/>
                </a:tc>
                <a:tc>
                  <a:txBody>
                    <a:bodyPr/>
                    <a:lstStyle/>
                    <a:p>
                      <a:r>
                        <a:rPr lang="en-US" sz="1800" dirty="0" err="1" smtClean="0"/>
                        <a:t>StringBuffer</a:t>
                      </a:r>
                      <a:r>
                        <a:rPr lang="en-US" sz="1800" dirty="0" smtClean="0"/>
                        <a:t>() </a:t>
                      </a:r>
                      <a:br>
                        <a:rPr lang="en-US" sz="1800" dirty="0" smtClean="0"/>
                      </a:br>
                      <a:r>
                        <a:rPr lang="en-US" sz="1800" dirty="0" smtClean="0"/>
                        <a:t>This constructs a string buffer with no characters in it and an initial capacity of 16 characters.</a:t>
                      </a:r>
                      <a:endParaRPr lang="en-US" sz="1800" dirty="0"/>
                    </a:p>
                  </a:txBody>
                  <a:tcPr/>
                </a:tc>
                <a:extLst>
                  <a:ext uri="{0D108BD9-81ED-4DB2-BD59-A6C34878D82A}">
                    <a16:rowId xmlns:a16="http://schemas.microsoft.com/office/drawing/2014/main" xmlns=""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t>2</a:t>
                      </a:r>
                      <a:endParaRPr lang="en-US" sz="1800" b="1" dirty="0" smtClean="0">
                        <a:latin typeface="Courier New" pitchFamily="49" charset="0"/>
                      </a:endParaRPr>
                    </a:p>
                  </a:txBody>
                  <a:tcPr/>
                </a:tc>
                <a:tc>
                  <a:txBody>
                    <a:bodyPr/>
                    <a:lstStyle/>
                    <a:p>
                      <a:r>
                        <a:rPr lang="en-US" sz="1800" dirty="0" err="1" smtClean="0"/>
                        <a:t>StringBuffer</a:t>
                      </a:r>
                      <a:r>
                        <a:rPr lang="en-US" sz="1800" dirty="0" smtClean="0"/>
                        <a:t>(</a:t>
                      </a:r>
                      <a:r>
                        <a:rPr lang="en-US" sz="1800" dirty="0" err="1" smtClean="0"/>
                        <a:t>CharSequence</a:t>
                      </a:r>
                      <a:r>
                        <a:rPr lang="en-US" sz="1800" dirty="0" smtClean="0"/>
                        <a:t> </a:t>
                      </a:r>
                      <a:r>
                        <a:rPr lang="en-US" sz="1800" dirty="0" err="1" smtClean="0"/>
                        <a:t>seq</a:t>
                      </a:r>
                      <a:r>
                        <a:rPr lang="en-US" sz="1800" dirty="0" smtClean="0"/>
                        <a:t>) </a:t>
                      </a:r>
                      <a:br>
                        <a:rPr lang="en-US" sz="1800" dirty="0" smtClean="0"/>
                      </a:br>
                      <a:r>
                        <a:rPr lang="en-US" sz="1800" dirty="0" smtClean="0"/>
                        <a:t>This constructs a string buffer that contains the same characters as the specified </a:t>
                      </a:r>
                      <a:r>
                        <a:rPr lang="en-US" sz="1800" dirty="0" err="1" smtClean="0"/>
                        <a:t>CharSequence</a:t>
                      </a:r>
                      <a:r>
                        <a:rPr lang="en-US" sz="1800" dirty="0" smtClean="0"/>
                        <a:t>.</a:t>
                      </a:r>
                      <a:endParaRPr lang="en-US" sz="1800" dirty="0"/>
                    </a:p>
                  </a:txBody>
                  <a:tcPr/>
                </a:tc>
                <a:extLst>
                  <a:ext uri="{0D108BD9-81ED-4DB2-BD59-A6C34878D82A}">
                    <a16:rowId xmlns:a16="http://schemas.microsoft.com/office/drawing/2014/main" xmlns=""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t>3</a:t>
                      </a:r>
                      <a:endParaRPr lang="en-US" sz="1800" b="1" dirty="0" smtClean="0">
                        <a:latin typeface="Courier New" pitchFamily="49" charset="0"/>
                      </a:endParaRPr>
                    </a:p>
                  </a:txBody>
                  <a:tcPr/>
                </a:tc>
                <a:tc>
                  <a:txBody>
                    <a:bodyPr/>
                    <a:lstStyle/>
                    <a:p>
                      <a:r>
                        <a:rPr lang="en-US" sz="1800" dirty="0" err="1" smtClean="0"/>
                        <a:t>StringBuffer</a:t>
                      </a:r>
                      <a:r>
                        <a:rPr lang="en-US" sz="1800" dirty="0" smtClean="0"/>
                        <a:t>(</a:t>
                      </a:r>
                      <a:r>
                        <a:rPr lang="en-US" sz="1800" dirty="0" err="1" smtClean="0"/>
                        <a:t>int</a:t>
                      </a:r>
                      <a:r>
                        <a:rPr lang="en-US" sz="1800" dirty="0" smtClean="0"/>
                        <a:t> capacity) </a:t>
                      </a:r>
                      <a:br>
                        <a:rPr lang="en-US" sz="1800" dirty="0" smtClean="0"/>
                      </a:br>
                      <a:r>
                        <a:rPr lang="en-US" sz="1800" dirty="0" smtClean="0"/>
                        <a:t>This constructs a string buffer with no characters in it and the specified initial capacity.</a:t>
                      </a:r>
                      <a:endParaRPr lang="en-US" sz="1800" dirty="0"/>
                    </a:p>
                  </a:txBody>
                  <a:tcPr/>
                </a:tc>
                <a:extLst>
                  <a:ext uri="{0D108BD9-81ED-4DB2-BD59-A6C34878D82A}">
                    <a16:rowId xmlns:a16="http://schemas.microsoft.com/office/drawing/2014/main" xmlns=""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t>4</a:t>
                      </a:r>
                      <a:endParaRPr lang="en-US" dirty="0" smtClean="0">
                        <a:latin typeface="Times" pitchFamily="-96" charset="0"/>
                      </a:endParaRPr>
                    </a:p>
                  </a:txBody>
                  <a:tcPr/>
                </a:tc>
                <a:tc>
                  <a:txBody>
                    <a:bodyPr/>
                    <a:lstStyle/>
                    <a:p>
                      <a:r>
                        <a:rPr lang="en-US" sz="1800" dirty="0" err="1" smtClean="0"/>
                        <a:t>StringBuffer</a:t>
                      </a:r>
                      <a:r>
                        <a:rPr lang="en-US" sz="1800" dirty="0" smtClean="0"/>
                        <a:t>(String </a:t>
                      </a:r>
                      <a:r>
                        <a:rPr lang="en-US" sz="1800" dirty="0" err="1" smtClean="0"/>
                        <a:t>str</a:t>
                      </a:r>
                      <a:r>
                        <a:rPr lang="en-US" sz="1800" dirty="0" smtClean="0"/>
                        <a:t>) </a:t>
                      </a:r>
                      <a:br>
                        <a:rPr lang="en-US" sz="1800" dirty="0" smtClean="0"/>
                      </a:br>
                      <a:r>
                        <a:rPr lang="en-US" sz="1800" dirty="0" smtClean="0"/>
                        <a:t>This constructs a string buffer initialized to the contents of the specified string.</a:t>
                      </a:r>
                      <a:endParaRPr lang="en-US" sz="1800" dirty="0"/>
                    </a:p>
                  </a:txBody>
                  <a:tcPr/>
                </a:tc>
                <a:extLst>
                  <a:ext uri="{0D108BD9-81ED-4DB2-BD59-A6C34878D82A}">
                    <a16:rowId xmlns:a16="http://schemas.microsoft.com/office/drawing/2014/main" xmlns="" val="10004"/>
                  </a:ext>
                </a:extLst>
              </a:tr>
            </a:tbl>
          </a:graphicData>
        </a:graphic>
      </p:graphicFrame>
      <p:sp>
        <p:nvSpPr>
          <p:cNvPr id="5" name="Rectangle 4"/>
          <p:cNvSpPr/>
          <p:nvPr/>
        </p:nvSpPr>
        <p:spPr>
          <a:xfrm>
            <a:off x="475209" y="3829916"/>
            <a:ext cx="11411989" cy="64233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475209" y="4472247"/>
            <a:ext cx="11411989" cy="64233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475209" y="5107939"/>
            <a:ext cx="11411989" cy="64233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475209" y="5743631"/>
            <a:ext cx="11411989" cy="64233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87901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0" nodeType="clickEffect">
                                  <p:stCondLst>
                                    <p:cond delay="0"/>
                                  </p:stCondLst>
                                  <p:childTnLst>
                                    <p:set>
                                      <p:cBhvr>
                                        <p:cTn id="34" dur="1" fill="hold">
                                          <p:stCondLst>
                                            <p:cond delay="0"/>
                                          </p:stCondLst>
                                        </p:cTn>
                                        <p:tgtEl>
                                          <p:spTgt spid="5"/>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grpId="0" nodeType="clickEffect">
                                  <p:stCondLst>
                                    <p:cond delay="0"/>
                                  </p:stCondLst>
                                  <p:childTnLst>
                                    <p:set>
                                      <p:cBhvr>
                                        <p:cTn id="38" dur="1" fill="hold">
                                          <p:stCondLst>
                                            <p:cond delay="0"/>
                                          </p:stCondLst>
                                        </p:cTn>
                                        <p:tgtEl>
                                          <p:spTgt spid="6"/>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0" nodeType="clickEffect">
                                  <p:stCondLst>
                                    <p:cond delay="0"/>
                                  </p:stCondLst>
                                  <p:childTnLst>
                                    <p:set>
                                      <p:cBhvr>
                                        <p:cTn id="42" dur="1" fill="hold">
                                          <p:stCondLst>
                                            <p:cond delay="0"/>
                                          </p:stCondLst>
                                        </p:cTn>
                                        <p:tgtEl>
                                          <p:spTgt spid="7"/>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grpId="0" nodeType="clickEffect">
                                  <p:stCondLst>
                                    <p:cond delay="0"/>
                                  </p:stCondLst>
                                  <p:childTnLst>
                                    <p:set>
                                      <p:cBhvr>
                                        <p:cTn id="46" dur="1" fill="hold">
                                          <p:stCondLst>
                                            <p:cond delay="0"/>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animBg="1"/>
      <p:bldP spid="6" grpId="0" animBg="1"/>
      <p:bldP spid="7" grpId="0" animBg="1"/>
      <p:bldP spid="8"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IN" dirty="0" err="1"/>
              <a:t>StringBuffer</a:t>
            </a:r>
            <a:r>
              <a:rPr lang="en-IN" dirty="0"/>
              <a:t> Methods</a:t>
            </a:r>
            <a:endParaRPr lang="en-US" dirty="0"/>
          </a:p>
        </p:txBody>
      </p:sp>
      <p:sp>
        <p:nvSpPr>
          <p:cNvPr id="5" name="Content Placeholder 4"/>
          <p:cNvSpPr>
            <a:spLocks noGrp="1"/>
          </p:cNvSpPr>
          <p:nvPr>
            <p:ph idx="1"/>
          </p:nvPr>
        </p:nvSpPr>
        <p:spPr/>
        <p:txBody>
          <a:bodyPr/>
          <a:lstStyle/>
          <a:p>
            <a:endParaRPr lang="en-US" dirty="0"/>
          </a:p>
          <a:p>
            <a:endParaRPr lang="en-US" dirty="0" smtClean="0"/>
          </a:p>
          <a:p>
            <a:endParaRPr lang="en-US" dirty="0"/>
          </a:p>
          <a:p>
            <a:endParaRPr lang="en-US" dirty="0" smtClean="0"/>
          </a:p>
          <a:p>
            <a:pPr marL="0" indent="0">
              <a:buNone/>
            </a:pPr>
            <a:endParaRPr lang="en-US" dirty="0" smtClean="0"/>
          </a:p>
          <a:p>
            <a:endParaRPr lang="en-US" dirty="0" smtClean="0"/>
          </a:p>
          <a:p>
            <a:r>
              <a:rPr lang="en-US" dirty="0" smtClean="0"/>
              <a:t>Remember </a:t>
            </a:r>
            <a:r>
              <a:rPr lang="en-US" dirty="0"/>
              <a:t>: “</a:t>
            </a:r>
            <a:r>
              <a:rPr lang="en-US" dirty="0" err="1"/>
              <a:t>StringBuffer</a:t>
            </a:r>
            <a:r>
              <a:rPr lang="en-US" dirty="0"/>
              <a:t>” is </a:t>
            </a:r>
            <a:r>
              <a:rPr lang="en-US" dirty="0" smtClean="0"/>
              <a:t>mutable</a:t>
            </a:r>
          </a:p>
          <a:p>
            <a:pPr lvl="1"/>
            <a:r>
              <a:rPr lang="en-IN" dirty="0"/>
              <a:t>As </a:t>
            </a:r>
            <a:r>
              <a:rPr lang="en-IN" b="1" dirty="0" err="1">
                <a:latin typeface="Cambria" pitchFamily="18" charset="0"/>
                <a:ea typeface="Cambria" pitchFamily="18" charset="0"/>
                <a:cs typeface="Courier New" pitchFamily="49" charset="0"/>
              </a:rPr>
              <a:t>StringBuffer</a:t>
            </a:r>
            <a:r>
              <a:rPr lang="en-IN" dirty="0"/>
              <a:t> class is mutable we need not to</a:t>
            </a:r>
            <a:r>
              <a:rPr lang="en-US" dirty="0"/>
              <a:t> replace the reference with a new reference as we have to do it with </a:t>
            </a:r>
            <a:r>
              <a:rPr lang="en-US" dirty="0">
                <a:latin typeface="Cambria" pitchFamily="18" charset="0"/>
                <a:ea typeface="Cambria" pitchFamily="18" charset="0"/>
                <a:cs typeface="Courier New" pitchFamily="49" charset="0"/>
              </a:rPr>
              <a:t>String</a:t>
            </a:r>
            <a:r>
              <a:rPr lang="en-US" dirty="0"/>
              <a:t> class.</a:t>
            </a:r>
          </a:p>
          <a:p>
            <a:pPr lvl="1"/>
            <a:endParaRPr lang="en-US" dirty="0"/>
          </a:p>
          <a:p>
            <a:endParaRPr lang="en-US" dirty="0"/>
          </a:p>
        </p:txBody>
      </p:sp>
      <p:graphicFrame>
        <p:nvGraphicFramePr>
          <p:cNvPr id="6" name="Table 5"/>
          <p:cNvGraphicFramePr>
            <a:graphicFrameLocks noGrp="1"/>
          </p:cNvGraphicFramePr>
          <p:nvPr>
            <p:extLst/>
          </p:nvPr>
        </p:nvGraphicFramePr>
        <p:xfrm>
          <a:off x="483525" y="971510"/>
          <a:ext cx="11295610" cy="2494280"/>
        </p:xfrm>
        <a:graphic>
          <a:graphicData uri="http://schemas.openxmlformats.org/drawingml/2006/table">
            <a:tbl>
              <a:tblPr firstRow="1" bandRow="1">
                <a:tableStyleId>{00A15C55-8517-42AA-B614-E9B94910E393}</a:tableStyleId>
              </a:tblPr>
              <a:tblGrid>
                <a:gridCol w="4369057">
                  <a:extLst>
                    <a:ext uri="{9D8B030D-6E8A-4147-A177-3AD203B41FA5}">
                      <a16:colId xmlns:a16="http://schemas.microsoft.com/office/drawing/2014/main" xmlns="" val="20000"/>
                    </a:ext>
                  </a:extLst>
                </a:gridCol>
                <a:gridCol w="6926553">
                  <a:extLst>
                    <a:ext uri="{9D8B030D-6E8A-4147-A177-3AD203B41FA5}">
                      <a16:colId xmlns:a16="http://schemas.microsoft.com/office/drawing/2014/main" xmlns="" val="20001"/>
                    </a:ext>
                  </a:extLst>
                </a:gridCol>
              </a:tblGrid>
              <a:tr h="370840">
                <a:tc>
                  <a:txBody>
                    <a:bodyPr/>
                    <a:lstStyle/>
                    <a:p>
                      <a:r>
                        <a:rPr lang="en-US" dirty="0" smtClean="0"/>
                        <a:t>Method</a:t>
                      </a:r>
                      <a:endParaRPr lang="en-US" dirty="0"/>
                    </a:p>
                  </a:txBody>
                  <a:tcPr/>
                </a:tc>
                <a:tc>
                  <a:txBody>
                    <a:bodyPr/>
                    <a:lstStyle/>
                    <a:p>
                      <a:r>
                        <a:rPr lang="en-US" dirty="0" smtClean="0"/>
                        <a:t>description</a:t>
                      </a:r>
                      <a:endParaRPr lang="en-US" dirty="0"/>
                    </a:p>
                  </a:txBody>
                  <a:tcPr/>
                </a:tc>
                <a:extLst>
                  <a:ext uri="{0D108BD9-81ED-4DB2-BD59-A6C34878D82A}">
                    <a16:rowId xmlns:a16="http://schemas.microsoft.com/office/drawing/2014/main" xmlns=""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t>append(String s)</a:t>
                      </a:r>
                      <a:endParaRPr lang="en-US" dirty="0" smtClean="0">
                        <a:latin typeface="Cambria" pitchFamily="18" charset="0"/>
                        <a:ea typeface="Cambria" pitchFamily="18"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t>is used to append the specified string with this string.</a:t>
                      </a:r>
                    </a:p>
                  </a:txBody>
                  <a:tcPr/>
                </a:tc>
                <a:extLst>
                  <a:ext uri="{0D108BD9-81ED-4DB2-BD59-A6C34878D82A}">
                    <a16:rowId xmlns:a16="http://schemas.microsoft.com/office/drawing/2014/main" xmlns=""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t>insert(</a:t>
                      </a:r>
                      <a:r>
                        <a:rPr lang="en-US" sz="1800" dirty="0" err="1" smtClean="0"/>
                        <a:t>int</a:t>
                      </a:r>
                      <a:r>
                        <a:rPr lang="en-US" sz="1800" dirty="0" smtClean="0"/>
                        <a:t> offset, String s)</a:t>
                      </a:r>
                      <a:endParaRPr lang="en-US" sz="1800" b="1" dirty="0" smtClean="0">
                        <a:latin typeface="Cambria" pitchFamily="18" charset="0"/>
                        <a:ea typeface="Cambria" pitchFamily="18"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t>is used to insert the specified string with this string at the specified position.</a:t>
                      </a:r>
                    </a:p>
                  </a:txBody>
                  <a:tcPr/>
                </a:tc>
                <a:extLst>
                  <a:ext uri="{0D108BD9-81ED-4DB2-BD59-A6C34878D82A}">
                    <a16:rowId xmlns:a16="http://schemas.microsoft.com/office/drawing/2014/main" xmlns=""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t>replace(</a:t>
                      </a:r>
                      <a:r>
                        <a:rPr lang="en-US" sz="1800" dirty="0" err="1" smtClean="0"/>
                        <a:t>int</a:t>
                      </a:r>
                      <a:r>
                        <a:rPr lang="en-US" sz="1800" dirty="0" smtClean="0"/>
                        <a:t> </a:t>
                      </a:r>
                      <a:r>
                        <a:rPr lang="en-US" sz="1800" dirty="0" err="1" smtClean="0"/>
                        <a:t>startIndex</a:t>
                      </a:r>
                      <a:r>
                        <a:rPr lang="en-US" sz="1800" dirty="0" smtClean="0"/>
                        <a:t>, </a:t>
                      </a:r>
                      <a:r>
                        <a:rPr lang="en-US" sz="1800" dirty="0" err="1" smtClean="0"/>
                        <a:t>int</a:t>
                      </a:r>
                      <a:r>
                        <a:rPr lang="en-US" sz="1800" dirty="0" smtClean="0"/>
                        <a:t> </a:t>
                      </a:r>
                      <a:r>
                        <a:rPr lang="en-US" sz="1800" dirty="0" err="1" smtClean="0"/>
                        <a:t>endIndex</a:t>
                      </a:r>
                      <a:r>
                        <a:rPr lang="en-US" sz="1800" dirty="0" smtClean="0"/>
                        <a:t>, String </a:t>
                      </a:r>
                      <a:r>
                        <a:rPr lang="en-US" sz="1800" dirty="0" err="1" smtClean="0"/>
                        <a:t>str</a:t>
                      </a:r>
                      <a:r>
                        <a:rPr lang="en-US" sz="1800" dirty="0" smtClean="0"/>
                        <a:t>)</a:t>
                      </a:r>
                      <a:endParaRPr lang="en-US" sz="1800" b="1" dirty="0" smtClean="0">
                        <a:latin typeface="Cambria" pitchFamily="18" charset="0"/>
                        <a:ea typeface="Cambria" pitchFamily="18"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kern="1200" dirty="0" smtClean="0"/>
                        <a:t>is used to replace the string from specified </a:t>
                      </a:r>
                      <a:r>
                        <a:rPr lang="en-US" sz="1800" kern="1200" dirty="0" err="1" smtClean="0"/>
                        <a:t>startIndex</a:t>
                      </a:r>
                      <a:r>
                        <a:rPr lang="en-US" sz="1800" kern="1200" dirty="0" smtClean="0"/>
                        <a:t> and </a:t>
                      </a:r>
                      <a:r>
                        <a:rPr lang="en-US" sz="1800" kern="1200" dirty="0" err="1" smtClean="0"/>
                        <a:t>endIndex</a:t>
                      </a:r>
                      <a:r>
                        <a:rPr lang="en-US" sz="1800" kern="1200" dirty="0" smtClean="0"/>
                        <a:t>.</a:t>
                      </a:r>
                      <a:endParaRPr lang="en-US" sz="1800" dirty="0" smtClean="0"/>
                    </a:p>
                  </a:txBody>
                  <a:tcPr/>
                </a:tc>
                <a:extLst>
                  <a:ext uri="{0D108BD9-81ED-4DB2-BD59-A6C34878D82A}">
                    <a16:rowId xmlns:a16="http://schemas.microsoft.com/office/drawing/2014/main" xmlns=""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t>delete(</a:t>
                      </a:r>
                      <a:r>
                        <a:rPr lang="en-US" sz="1800" dirty="0" err="1" smtClean="0"/>
                        <a:t>int</a:t>
                      </a:r>
                      <a:r>
                        <a:rPr lang="en-US" sz="1800" dirty="0" smtClean="0"/>
                        <a:t> </a:t>
                      </a:r>
                      <a:r>
                        <a:rPr lang="en-US" sz="1800" dirty="0" err="1" smtClean="0"/>
                        <a:t>startIndex</a:t>
                      </a:r>
                      <a:r>
                        <a:rPr lang="en-US" sz="1800" dirty="0" smtClean="0"/>
                        <a:t>, </a:t>
                      </a:r>
                      <a:r>
                        <a:rPr lang="en-US" sz="1800" dirty="0" err="1" smtClean="0"/>
                        <a:t>int</a:t>
                      </a:r>
                      <a:r>
                        <a:rPr lang="en-US" sz="1800" dirty="0" smtClean="0"/>
                        <a:t> </a:t>
                      </a:r>
                      <a:r>
                        <a:rPr lang="en-US" sz="1800" dirty="0" err="1" smtClean="0"/>
                        <a:t>endIndex</a:t>
                      </a:r>
                      <a:r>
                        <a:rPr lang="en-US" sz="1800" dirty="0" smtClean="0"/>
                        <a:t>)</a:t>
                      </a:r>
                      <a:endParaRPr lang="en-US" dirty="0" smtClean="0">
                        <a:latin typeface="Cambria" pitchFamily="18" charset="0"/>
                        <a:ea typeface="Cambria" pitchFamily="18"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t>is used to delete the string from specified </a:t>
                      </a:r>
                      <a:r>
                        <a:rPr lang="en-US" sz="1800" dirty="0" err="1" smtClean="0"/>
                        <a:t>startIndex</a:t>
                      </a:r>
                      <a:r>
                        <a:rPr lang="en-US" sz="1800" dirty="0" smtClean="0"/>
                        <a:t> and </a:t>
                      </a:r>
                      <a:r>
                        <a:rPr lang="en-US" sz="1800" dirty="0" err="1" smtClean="0"/>
                        <a:t>endIndex</a:t>
                      </a:r>
                      <a:r>
                        <a:rPr lang="en-US" sz="1800" dirty="0" smtClean="0"/>
                        <a:t>.</a:t>
                      </a:r>
                    </a:p>
                  </a:txBody>
                  <a:tcPr/>
                </a:tc>
                <a:extLst>
                  <a:ext uri="{0D108BD9-81ED-4DB2-BD59-A6C34878D82A}">
                    <a16:rowId xmlns:a16="http://schemas.microsoft.com/office/drawing/2014/main" xmlns="" val="10004"/>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t>reverse()</a:t>
                      </a:r>
                      <a:endParaRPr lang="en-US" dirty="0" smtClean="0">
                        <a:latin typeface="Cambria" pitchFamily="18" charset="0"/>
                        <a:ea typeface="Cambria" pitchFamily="18"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t>is used to reverse the string.</a:t>
                      </a:r>
                    </a:p>
                  </a:txBody>
                  <a:tcPr/>
                </a:tc>
                <a:extLst>
                  <a:ext uri="{0D108BD9-81ED-4DB2-BD59-A6C34878D82A}">
                    <a16:rowId xmlns:a16="http://schemas.microsoft.com/office/drawing/2014/main" xmlns="" val="10005"/>
                  </a:ext>
                </a:extLst>
              </a:tr>
            </a:tbl>
          </a:graphicData>
        </a:graphic>
      </p:graphicFrame>
      <p:sp>
        <p:nvSpPr>
          <p:cNvPr id="7" name="TextBox 6"/>
          <p:cNvSpPr txBox="1"/>
          <p:nvPr/>
        </p:nvSpPr>
        <p:spPr>
          <a:xfrm>
            <a:off x="1048095" y="4693594"/>
            <a:ext cx="7248007" cy="1754326"/>
          </a:xfrm>
          <a:prstGeom prst="rect">
            <a:avLst/>
          </a:prstGeom>
          <a:noFill/>
          <a:ln w="19050">
            <a:solidFill>
              <a:schemeClr val="accent1"/>
            </a:solidFill>
            <a:prstDash val="dash"/>
          </a:ln>
        </p:spPr>
        <p:txBody>
          <a:bodyPr wrap="square" rtlCol="0">
            <a:spAutoFit/>
          </a:bodyPr>
          <a:lstStyle/>
          <a:p>
            <a:r>
              <a:rPr lang="en-US" dirty="0" err="1" smtClean="0">
                <a:solidFill>
                  <a:srgbClr val="000000"/>
                </a:solidFill>
                <a:latin typeface="Consolas"/>
              </a:rPr>
              <a:t>StringBuffer</a:t>
            </a:r>
            <a:r>
              <a:rPr lang="en-US" dirty="0" smtClean="0">
                <a:solidFill>
                  <a:srgbClr val="000000"/>
                </a:solidFill>
                <a:latin typeface="Consolas"/>
              </a:rPr>
              <a:t> </a:t>
            </a:r>
            <a:r>
              <a:rPr lang="en-US" dirty="0" smtClean="0">
                <a:solidFill>
                  <a:srgbClr val="6A3E3E"/>
                </a:solidFill>
                <a:latin typeface="Consolas"/>
              </a:rPr>
              <a:t>str1</a:t>
            </a:r>
            <a:r>
              <a:rPr lang="en-US" dirty="0" smtClean="0">
                <a:solidFill>
                  <a:srgbClr val="000000"/>
                </a:solidFill>
                <a:latin typeface="Consolas"/>
              </a:rPr>
              <a:t> = </a:t>
            </a:r>
            <a:r>
              <a:rPr lang="en-US" b="1" dirty="0" smtClean="0">
                <a:solidFill>
                  <a:srgbClr val="7F0055"/>
                </a:solidFill>
                <a:latin typeface="Consolas"/>
              </a:rPr>
              <a:t>new</a:t>
            </a:r>
            <a:r>
              <a:rPr lang="en-US" b="1" dirty="0" smtClean="0">
                <a:solidFill>
                  <a:srgbClr val="000000"/>
                </a:solidFill>
                <a:latin typeface="Consolas"/>
              </a:rPr>
              <a:t> </a:t>
            </a:r>
            <a:r>
              <a:rPr lang="en-US" b="1" dirty="0" err="1" smtClean="0">
                <a:solidFill>
                  <a:srgbClr val="000000"/>
                </a:solidFill>
                <a:latin typeface="Consolas"/>
              </a:rPr>
              <a:t>StringBuffer</a:t>
            </a:r>
            <a:r>
              <a:rPr lang="en-US" b="1" dirty="0" smtClean="0">
                <a:solidFill>
                  <a:srgbClr val="000000"/>
                </a:solidFill>
                <a:latin typeface="Consolas"/>
              </a:rPr>
              <a:t>(</a:t>
            </a:r>
            <a:r>
              <a:rPr lang="en-US" b="1" dirty="0" smtClean="0">
                <a:solidFill>
                  <a:srgbClr val="2A00FF"/>
                </a:solidFill>
                <a:latin typeface="Consolas"/>
              </a:rPr>
              <a:t>"Hello Everyone"</a:t>
            </a:r>
            <a:r>
              <a:rPr lang="en-US" b="1" dirty="0" smtClean="0">
                <a:solidFill>
                  <a:srgbClr val="000000"/>
                </a:solidFill>
                <a:latin typeface="Consolas"/>
              </a:rPr>
              <a:t>);</a:t>
            </a:r>
          </a:p>
          <a:p>
            <a:r>
              <a:rPr lang="en-US" dirty="0" smtClean="0">
                <a:solidFill>
                  <a:srgbClr val="6A3E3E"/>
                </a:solidFill>
                <a:latin typeface="Consolas"/>
              </a:rPr>
              <a:t>str1</a:t>
            </a:r>
            <a:r>
              <a:rPr lang="en-US" dirty="0" smtClean="0">
                <a:solidFill>
                  <a:srgbClr val="000000"/>
                </a:solidFill>
                <a:latin typeface="Consolas"/>
              </a:rPr>
              <a:t>.reverse(); </a:t>
            </a:r>
          </a:p>
          <a:p>
            <a:r>
              <a:rPr lang="en-IN" dirty="0" smtClean="0">
                <a:solidFill>
                  <a:srgbClr val="3F7F5F"/>
                </a:solidFill>
                <a:latin typeface="Consolas"/>
              </a:rPr>
              <a:t>// as it is mutable can not write str1 = str1.reverse();</a:t>
            </a:r>
          </a:p>
          <a:p>
            <a:r>
              <a:rPr lang="en-IN" dirty="0" smtClean="0">
                <a:solidFill>
                  <a:srgbClr val="3F7F5F"/>
                </a:solidFill>
                <a:latin typeface="Consolas"/>
              </a:rPr>
              <a:t>// it will change to value of the string itself</a:t>
            </a:r>
            <a:endParaRPr lang="en-US" dirty="0" smtClean="0">
              <a:solidFill>
                <a:srgbClr val="000000"/>
              </a:solidFill>
              <a:latin typeface="Consolas"/>
            </a:endParaRPr>
          </a:p>
          <a:p>
            <a:r>
              <a:rPr lang="en-US" dirty="0" err="1" smtClean="0">
                <a:solidFill>
                  <a:srgbClr val="000000"/>
                </a:solidFill>
                <a:latin typeface="Consolas"/>
              </a:rPr>
              <a:t>System.</a:t>
            </a:r>
            <a:r>
              <a:rPr lang="en-US" b="1" i="1" dirty="0" err="1" smtClean="0">
                <a:solidFill>
                  <a:srgbClr val="0000C0"/>
                </a:solidFill>
                <a:latin typeface="Consolas"/>
              </a:rPr>
              <a:t>out</a:t>
            </a:r>
            <a:r>
              <a:rPr lang="en-US" b="1" i="1" dirty="0" err="1" smtClean="0">
                <a:solidFill>
                  <a:srgbClr val="000000"/>
                </a:solidFill>
                <a:latin typeface="Consolas"/>
              </a:rPr>
              <a:t>.println</a:t>
            </a:r>
            <a:r>
              <a:rPr lang="en-US" b="1" i="1" dirty="0" smtClean="0">
                <a:solidFill>
                  <a:srgbClr val="000000"/>
                </a:solidFill>
                <a:latin typeface="Consolas"/>
              </a:rPr>
              <a:t>(</a:t>
            </a:r>
            <a:r>
              <a:rPr lang="en-US" b="1" i="1" dirty="0" smtClean="0">
                <a:solidFill>
                  <a:srgbClr val="6A3E3E"/>
                </a:solidFill>
                <a:latin typeface="Consolas"/>
              </a:rPr>
              <a:t>str1</a:t>
            </a:r>
            <a:r>
              <a:rPr lang="en-US" b="1" i="1" dirty="0" smtClean="0">
                <a:solidFill>
                  <a:srgbClr val="000000"/>
                </a:solidFill>
                <a:latin typeface="Consolas"/>
              </a:rPr>
              <a:t>);</a:t>
            </a:r>
          </a:p>
          <a:p>
            <a:r>
              <a:rPr lang="en-US" dirty="0" smtClean="0">
                <a:solidFill>
                  <a:srgbClr val="3F7F5F"/>
                </a:solidFill>
                <a:latin typeface="Consolas"/>
              </a:rPr>
              <a:t>// Output will be “</a:t>
            </a:r>
            <a:r>
              <a:rPr lang="en-US" b="1" dirty="0" err="1" smtClean="0">
                <a:solidFill>
                  <a:srgbClr val="3F7F5F"/>
                </a:solidFill>
                <a:latin typeface="Consolas"/>
              </a:rPr>
              <a:t>enoyrevE</a:t>
            </a:r>
            <a:r>
              <a:rPr lang="en-US" b="1" dirty="0" smtClean="0">
                <a:solidFill>
                  <a:srgbClr val="3F7F5F"/>
                </a:solidFill>
                <a:latin typeface="Consolas"/>
              </a:rPr>
              <a:t> </a:t>
            </a:r>
            <a:r>
              <a:rPr lang="en-US" b="1" dirty="0" err="1" smtClean="0">
                <a:solidFill>
                  <a:srgbClr val="3F7F5F"/>
                </a:solidFill>
                <a:latin typeface="Consolas"/>
              </a:rPr>
              <a:t>olleH</a:t>
            </a:r>
            <a:r>
              <a:rPr lang="en-US" dirty="0" smtClean="0">
                <a:solidFill>
                  <a:srgbClr val="3F7F5F"/>
                </a:solidFill>
                <a:latin typeface="Consolas"/>
              </a:rPr>
              <a:t>”</a:t>
            </a:r>
          </a:p>
        </p:txBody>
      </p:sp>
    </p:spTree>
    <p:extLst>
      <p:ext uri="{BB962C8B-B14F-4D97-AF65-F5344CB8AC3E}">
        <p14:creationId xmlns:p14="http://schemas.microsoft.com/office/powerpoint/2010/main" val="345644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6" end="6"/>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bg/>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7" grpId="0" build="p" bldLvl="5"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Math class</a:t>
            </a:r>
          </a:p>
        </p:txBody>
      </p:sp>
      <p:sp>
        <p:nvSpPr>
          <p:cNvPr id="3" name="Content Placeholder 2"/>
          <p:cNvSpPr>
            <a:spLocks noGrp="1"/>
          </p:cNvSpPr>
          <p:nvPr>
            <p:ph idx="1"/>
          </p:nvPr>
        </p:nvSpPr>
        <p:spPr/>
        <p:txBody>
          <a:bodyPr/>
          <a:lstStyle/>
          <a:p>
            <a:r>
              <a:rPr lang="en-US" dirty="0"/>
              <a:t>The Java Math class provides more </a:t>
            </a:r>
            <a:r>
              <a:rPr lang="en-US" b="1" dirty="0"/>
              <a:t>advanced mathematical</a:t>
            </a:r>
            <a:r>
              <a:rPr lang="en-US" dirty="0"/>
              <a:t> </a:t>
            </a:r>
            <a:r>
              <a:rPr lang="en-US" b="1" dirty="0"/>
              <a:t>calculations </a:t>
            </a:r>
            <a:r>
              <a:rPr lang="en-US" dirty="0"/>
              <a:t>other than arithmetic operator.</a:t>
            </a:r>
          </a:p>
          <a:p>
            <a:r>
              <a:rPr lang="en-US" dirty="0"/>
              <a:t>The </a:t>
            </a:r>
            <a:r>
              <a:rPr lang="en-US" b="1" dirty="0" err="1"/>
              <a:t>java.lang.Math</a:t>
            </a:r>
            <a:r>
              <a:rPr lang="en-US" dirty="0"/>
              <a:t> class contains methods which performs basic numeric operations such as the </a:t>
            </a:r>
            <a:r>
              <a:rPr lang="en-US" b="1" dirty="0"/>
              <a:t>elementary exponential</a:t>
            </a:r>
            <a:r>
              <a:rPr lang="en-US" dirty="0"/>
              <a:t>, </a:t>
            </a:r>
            <a:r>
              <a:rPr lang="en-US" b="1" dirty="0"/>
              <a:t>logarithm</a:t>
            </a:r>
            <a:r>
              <a:rPr lang="en-US" dirty="0"/>
              <a:t>, </a:t>
            </a:r>
            <a:r>
              <a:rPr lang="en-US" b="1" dirty="0"/>
              <a:t>square root</a:t>
            </a:r>
            <a:r>
              <a:rPr lang="en-US" dirty="0"/>
              <a:t>, and </a:t>
            </a:r>
            <a:r>
              <a:rPr lang="en-US" b="1" dirty="0"/>
              <a:t>trigonometric</a:t>
            </a:r>
            <a:r>
              <a:rPr lang="en-US" dirty="0"/>
              <a:t> functions.</a:t>
            </a:r>
          </a:p>
          <a:p>
            <a:r>
              <a:rPr lang="en-US" dirty="0"/>
              <a:t>All the </a:t>
            </a:r>
            <a:r>
              <a:rPr lang="en-US" b="1" dirty="0"/>
              <a:t>methods</a:t>
            </a:r>
            <a:r>
              <a:rPr lang="en-US" dirty="0"/>
              <a:t> of class Math are </a:t>
            </a:r>
            <a:r>
              <a:rPr lang="en-US" b="1" dirty="0"/>
              <a:t>static</a:t>
            </a:r>
            <a:r>
              <a:rPr lang="en-US" dirty="0"/>
              <a:t>.</a:t>
            </a:r>
          </a:p>
          <a:p>
            <a:r>
              <a:rPr lang="en-IN" b="1" dirty="0"/>
              <a:t>Fields :</a:t>
            </a:r>
          </a:p>
          <a:p>
            <a:pPr lvl="1"/>
            <a:r>
              <a:rPr lang="en-IN" dirty="0"/>
              <a:t>Math class comes with two important </a:t>
            </a:r>
            <a:r>
              <a:rPr lang="en-IN" b="1" dirty="0"/>
              <a:t>static</a:t>
            </a:r>
            <a:r>
              <a:rPr lang="en-IN" dirty="0"/>
              <a:t> fields</a:t>
            </a:r>
          </a:p>
          <a:p>
            <a:pPr lvl="2"/>
            <a:r>
              <a:rPr lang="en-IN" sz="2000" b="1" dirty="0"/>
              <a:t>E</a:t>
            </a:r>
            <a:r>
              <a:rPr lang="en-IN" sz="2000" dirty="0"/>
              <a:t> : returns </a:t>
            </a:r>
            <a:r>
              <a:rPr lang="en-US" sz="2000" dirty="0"/>
              <a:t>double value of </a:t>
            </a:r>
            <a:r>
              <a:rPr lang="en-US" sz="2000" b="1" dirty="0"/>
              <a:t>Euler's number </a:t>
            </a:r>
            <a:r>
              <a:rPr lang="en-US" sz="2000" dirty="0"/>
              <a:t>(</a:t>
            </a:r>
            <a:r>
              <a:rPr lang="en-US" sz="2000" dirty="0" err="1"/>
              <a:t>i.e</a:t>
            </a:r>
            <a:r>
              <a:rPr lang="en-US" sz="2000" dirty="0"/>
              <a:t> 2.718281828459045). </a:t>
            </a:r>
          </a:p>
          <a:p>
            <a:pPr lvl="2"/>
            <a:r>
              <a:rPr lang="en-US" sz="2000" b="1" dirty="0"/>
              <a:t>PI</a:t>
            </a:r>
            <a:r>
              <a:rPr lang="en-US" sz="2000" dirty="0"/>
              <a:t> : returns double value of </a:t>
            </a:r>
            <a:r>
              <a:rPr lang="en-US" sz="2000" b="1" dirty="0"/>
              <a:t>PI</a:t>
            </a:r>
            <a:r>
              <a:rPr lang="en-US" sz="2000" dirty="0"/>
              <a:t> (i.e. 3.141592653589793).</a:t>
            </a:r>
          </a:p>
          <a:p>
            <a:endParaRPr lang="en-US" dirty="0"/>
          </a:p>
        </p:txBody>
      </p:sp>
    </p:spTree>
    <p:extLst>
      <p:ext uri="{BB962C8B-B14F-4D97-AF65-F5344CB8AC3E}">
        <p14:creationId xmlns:p14="http://schemas.microsoft.com/office/powerpoint/2010/main" val="80062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Methods of class Math</a:t>
            </a:r>
          </a:p>
        </p:txBody>
      </p:sp>
      <p:pic>
        <p:nvPicPr>
          <p:cNvPr id="4" name="table"/>
          <p:cNvPicPr>
            <a:picLocks noChangeAspect="1"/>
          </p:cNvPicPr>
          <p:nvPr/>
        </p:nvPicPr>
        <p:blipFill>
          <a:blip r:embed="rId2"/>
          <a:stretch>
            <a:fillRect/>
          </a:stretch>
        </p:blipFill>
        <p:spPr>
          <a:xfrm>
            <a:off x="346363" y="818803"/>
            <a:ext cx="8610600" cy="5400040"/>
          </a:xfrm>
          <a:prstGeom prst="rect">
            <a:avLst/>
          </a:prstGeom>
        </p:spPr>
      </p:pic>
      <p:sp>
        <p:nvSpPr>
          <p:cNvPr id="5" name="Rectangle 4"/>
          <p:cNvSpPr/>
          <p:nvPr/>
        </p:nvSpPr>
        <p:spPr>
          <a:xfrm>
            <a:off x="193963" y="1199803"/>
            <a:ext cx="9144000" cy="1447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6" name="Rectangle 5"/>
          <p:cNvSpPr/>
          <p:nvPr/>
        </p:nvSpPr>
        <p:spPr>
          <a:xfrm>
            <a:off x="193963" y="2647603"/>
            <a:ext cx="9144000" cy="1219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7" name="Rectangle 6"/>
          <p:cNvSpPr/>
          <p:nvPr/>
        </p:nvSpPr>
        <p:spPr>
          <a:xfrm>
            <a:off x="193963" y="3866803"/>
            <a:ext cx="9144000" cy="1219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8" name="Rectangle 7"/>
          <p:cNvSpPr/>
          <p:nvPr/>
        </p:nvSpPr>
        <p:spPr>
          <a:xfrm>
            <a:off x="193963" y="5086003"/>
            <a:ext cx="9144000" cy="1219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Tree>
    <p:extLst>
      <p:ext uri="{BB962C8B-B14F-4D97-AF65-F5344CB8AC3E}">
        <p14:creationId xmlns:p14="http://schemas.microsoft.com/office/powerpoint/2010/main" val="2238930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Methods of class Math (Cont.)</a:t>
            </a:r>
          </a:p>
        </p:txBody>
      </p:sp>
      <p:pic>
        <p:nvPicPr>
          <p:cNvPr id="4" name="table"/>
          <p:cNvPicPr>
            <a:picLocks noChangeAspect="1"/>
          </p:cNvPicPr>
          <p:nvPr/>
        </p:nvPicPr>
        <p:blipFill>
          <a:blip r:embed="rId2"/>
          <a:stretch>
            <a:fillRect/>
          </a:stretch>
        </p:blipFill>
        <p:spPr>
          <a:xfrm>
            <a:off x="152400" y="838200"/>
            <a:ext cx="8610600" cy="5125720"/>
          </a:xfrm>
          <a:prstGeom prst="rect">
            <a:avLst/>
          </a:prstGeom>
        </p:spPr>
      </p:pic>
      <p:sp>
        <p:nvSpPr>
          <p:cNvPr id="5" name="Rectangle 4"/>
          <p:cNvSpPr/>
          <p:nvPr/>
        </p:nvSpPr>
        <p:spPr>
          <a:xfrm>
            <a:off x="0" y="1219200"/>
            <a:ext cx="9144000" cy="114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6" name="Rectangle 5"/>
          <p:cNvSpPr/>
          <p:nvPr/>
        </p:nvSpPr>
        <p:spPr>
          <a:xfrm>
            <a:off x="0" y="2362200"/>
            <a:ext cx="9144000" cy="1219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7" name="Rectangle 6"/>
          <p:cNvSpPr/>
          <p:nvPr/>
        </p:nvSpPr>
        <p:spPr>
          <a:xfrm>
            <a:off x="0" y="3581400"/>
            <a:ext cx="9144000" cy="1219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8" name="Rectangle 7"/>
          <p:cNvSpPr/>
          <p:nvPr/>
        </p:nvSpPr>
        <p:spPr>
          <a:xfrm>
            <a:off x="0" y="4800600"/>
            <a:ext cx="9144000" cy="1219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Tree>
    <p:extLst>
      <p:ext uri="{BB962C8B-B14F-4D97-AF65-F5344CB8AC3E}">
        <p14:creationId xmlns:p14="http://schemas.microsoft.com/office/powerpoint/2010/main" val="11138177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Methods of class Math (Cont</a:t>
            </a:r>
            <a:r>
              <a:rPr lang="en-US" dirty="0" smtClean="0"/>
              <a:t>.)</a:t>
            </a:r>
            <a:endParaRPr lang="en-US" dirty="0"/>
          </a:p>
        </p:txBody>
      </p:sp>
      <p:pic>
        <p:nvPicPr>
          <p:cNvPr id="4" name="table"/>
          <p:cNvPicPr>
            <a:picLocks noChangeAspect="1"/>
          </p:cNvPicPr>
          <p:nvPr/>
        </p:nvPicPr>
        <p:blipFill>
          <a:blip r:embed="rId2"/>
          <a:stretch>
            <a:fillRect/>
          </a:stretch>
        </p:blipFill>
        <p:spPr>
          <a:xfrm>
            <a:off x="152400" y="817033"/>
            <a:ext cx="8610600" cy="5491480"/>
          </a:xfrm>
          <a:prstGeom prst="rect">
            <a:avLst/>
          </a:prstGeom>
        </p:spPr>
      </p:pic>
      <p:sp>
        <p:nvSpPr>
          <p:cNvPr id="5" name="Rectangle 4"/>
          <p:cNvSpPr/>
          <p:nvPr/>
        </p:nvSpPr>
        <p:spPr>
          <a:xfrm>
            <a:off x="0" y="2417233"/>
            <a:ext cx="9144000" cy="114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6" name="Rectangle 5"/>
          <p:cNvSpPr/>
          <p:nvPr/>
        </p:nvSpPr>
        <p:spPr>
          <a:xfrm>
            <a:off x="0" y="3560233"/>
            <a:ext cx="9144000" cy="990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7" name="Rectangle 6"/>
          <p:cNvSpPr/>
          <p:nvPr/>
        </p:nvSpPr>
        <p:spPr>
          <a:xfrm>
            <a:off x="0" y="4550833"/>
            <a:ext cx="9144000" cy="838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8" name="Rectangle 7"/>
          <p:cNvSpPr/>
          <p:nvPr/>
        </p:nvSpPr>
        <p:spPr>
          <a:xfrm>
            <a:off x="0" y="5389033"/>
            <a:ext cx="9144000" cy="990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9" name="Rectangle 8"/>
          <p:cNvSpPr/>
          <p:nvPr/>
        </p:nvSpPr>
        <p:spPr>
          <a:xfrm>
            <a:off x="0" y="1198033"/>
            <a:ext cx="9144000" cy="1219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Tree>
    <p:extLst>
      <p:ext uri="{BB962C8B-B14F-4D97-AF65-F5344CB8AC3E}">
        <p14:creationId xmlns:p14="http://schemas.microsoft.com/office/powerpoint/2010/main" val="5723345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Methods of class Math (Cont.)</a:t>
            </a:r>
          </a:p>
        </p:txBody>
      </p:sp>
      <p:pic>
        <p:nvPicPr>
          <p:cNvPr id="4" name="table"/>
          <p:cNvPicPr>
            <a:picLocks noChangeAspect="1"/>
          </p:cNvPicPr>
          <p:nvPr/>
        </p:nvPicPr>
        <p:blipFill>
          <a:blip r:embed="rId2"/>
          <a:stretch>
            <a:fillRect/>
          </a:stretch>
        </p:blipFill>
        <p:spPr>
          <a:xfrm>
            <a:off x="152400" y="821267"/>
            <a:ext cx="8610600" cy="5125720"/>
          </a:xfrm>
          <a:prstGeom prst="rect">
            <a:avLst/>
          </a:prstGeom>
        </p:spPr>
      </p:pic>
      <p:sp>
        <p:nvSpPr>
          <p:cNvPr id="5" name="Rectangle 4"/>
          <p:cNvSpPr/>
          <p:nvPr/>
        </p:nvSpPr>
        <p:spPr>
          <a:xfrm>
            <a:off x="0" y="1202267"/>
            <a:ext cx="9144000" cy="114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6" name="Rectangle 5"/>
          <p:cNvSpPr/>
          <p:nvPr/>
        </p:nvSpPr>
        <p:spPr>
          <a:xfrm>
            <a:off x="0" y="2345267"/>
            <a:ext cx="9144000" cy="1219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7" name="Rectangle 6"/>
          <p:cNvSpPr/>
          <p:nvPr/>
        </p:nvSpPr>
        <p:spPr>
          <a:xfrm>
            <a:off x="0" y="3564467"/>
            <a:ext cx="9144000" cy="1219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8" name="Rectangle 7"/>
          <p:cNvSpPr/>
          <p:nvPr/>
        </p:nvSpPr>
        <p:spPr>
          <a:xfrm>
            <a:off x="0" y="4783667"/>
            <a:ext cx="9144000" cy="1219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Tree>
    <p:extLst>
      <p:ext uri="{BB962C8B-B14F-4D97-AF65-F5344CB8AC3E}">
        <p14:creationId xmlns:p14="http://schemas.microsoft.com/office/powerpoint/2010/main" val="231082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Methods of class Math (Cont.)</a:t>
            </a:r>
          </a:p>
        </p:txBody>
      </p:sp>
      <p:pic>
        <p:nvPicPr>
          <p:cNvPr id="4" name="table"/>
          <p:cNvPicPr>
            <a:picLocks noChangeAspect="1"/>
          </p:cNvPicPr>
          <p:nvPr/>
        </p:nvPicPr>
        <p:blipFill>
          <a:blip r:embed="rId2"/>
          <a:stretch>
            <a:fillRect/>
          </a:stretch>
        </p:blipFill>
        <p:spPr>
          <a:xfrm>
            <a:off x="152400" y="908108"/>
            <a:ext cx="8610600" cy="2473960"/>
          </a:xfrm>
          <a:prstGeom prst="rect">
            <a:avLst/>
          </a:prstGeom>
        </p:spPr>
      </p:pic>
      <p:sp>
        <p:nvSpPr>
          <p:cNvPr id="5" name="Rectangle 4"/>
          <p:cNvSpPr/>
          <p:nvPr/>
        </p:nvSpPr>
        <p:spPr>
          <a:xfrm>
            <a:off x="0" y="1289108"/>
            <a:ext cx="9144000" cy="114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6" name="Rectangle 5"/>
          <p:cNvSpPr/>
          <p:nvPr/>
        </p:nvSpPr>
        <p:spPr>
          <a:xfrm>
            <a:off x="0" y="2432108"/>
            <a:ext cx="9144000" cy="1219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Tree>
    <p:extLst>
      <p:ext uri="{BB962C8B-B14F-4D97-AF65-F5344CB8AC3E}">
        <p14:creationId xmlns:p14="http://schemas.microsoft.com/office/powerpoint/2010/main" val="1072878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Math Example</a:t>
            </a:r>
            <a:endParaRPr lang="en-US" dirty="0"/>
          </a:p>
        </p:txBody>
      </p:sp>
      <p:sp>
        <p:nvSpPr>
          <p:cNvPr id="4" name="TextBox 4"/>
          <p:cNvSpPr txBox="1"/>
          <p:nvPr/>
        </p:nvSpPr>
        <p:spPr>
          <a:xfrm>
            <a:off x="331365" y="1112818"/>
            <a:ext cx="7620000" cy="3416320"/>
          </a:xfrm>
          <a:prstGeom prst="rect">
            <a:avLst/>
          </a:prstGeom>
          <a:noFill/>
          <a:ln w="19050">
            <a:solidFill>
              <a:schemeClr val="accent1"/>
            </a:solidFill>
            <a:prstDash val="dash"/>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smtClean="0">
                <a:solidFill>
                  <a:srgbClr val="7F0055"/>
                </a:solidFill>
                <a:latin typeface="Consolas"/>
              </a:rPr>
              <a:t>public</a:t>
            </a:r>
            <a:r>
              <a:rPr lang="en-US" b="1" dirty="0" smtClean="0">
                <a:solidFill>
                  <a:srgbClr val="000000"/>
                </a:solidFill>
                <a:latin typeface="Consolas"/>
              </a:rPr>
              <a:t> </a:t>
            </a:r>
            <a:r>
              <a:rPr lang="en-US" b="1" dirty="0" smtClean="0">
                <a:solidFill>
                  <a:srgbClr val="7F0055"/>
                </a:solidFill>
                <a:latin typeface="Consolas"/>
              </a:rPr>
              <a:t>class</a:t>
            </a:r>
            <a:r>
              <a:rPr lang="en-US" b="1" dirty="0" smtClean="0">
                <a:solidFill>
                  <a:srgbClr val="000000"/>
                </a:solidFill>
                <a:latin typeface="Consolas"/>
              </a:rPr>
              <a:t> </a:t>
            </a:r>
            <a:r>
              <a:rPr lang="en-US" b="1" dirty="0" err="1" smtClean="0">
                <a:solidFill>
                  <a:srgbClr val="000000"/>
                </a:solidFill>
                <a:latin typeface="Consolas"/>
              </a:rPr>
              <a:t>MathDemo</a:t>
            </a:r>
            <a:r>
              <a:rPr lang="en-US" b="1" dirty="0" smtClean="0">
                <a:solidFill>
                  <a:srgbClr val="000000"/>
                </a:solidFill>
                <a:latin typeface="Consolas"/>
              </a:rPr>
              <a:t> {</a:t>
            </a:r>
          </a:p>
          <a:p>
            <a:pPr lvl="1"/>
            <a:r>
              <a:rPr lang="en-US" b="1" dirty="0" smtClean="0">
                <a:solidFill>
                  <a:srgbClr val="7F0055"/>
                </a:solidFill>
                <a:latin typeface="Consolas"/>
              </a:rPr>
              <a:t>public</a:t>
            </a:r>
            <a:r>
              <a:rPr lang="en-US" b="1" dirty="0" smtClean="0">
                <a:solidFill>
                  <a:srgbClr val="000000"/>
                </a:solidFill>
                <a:latin typeface="Consolas"/>
              </a:rPr>
              <a:t> </a:t>
            </a:r>
            <a:r>
              <a:rPr lang="en-US" b="1" dirty="0" smtClean="0">
                <a:solidFill>
                  <a:srgbClr val="7F0055"/>
                </a:solidFill>
                <a:latin typeface="Consolas"/>
              </a:rPr>
              <a:t>static</a:t>
            </a:r>
            <a:r>
              <a:rPr lang="en-US" b="1" dirty="0" smtClean="0">
                <a:solidFill>
                  <a:srgbClr val="000000"/>
                </a:solidFill>
                <a:latin typeface="Consolas"/>
              </a:rPr>
              <a:t> </a:t>
            </a:r>
            <a:r>
              <a:rPr lang="en-US" b="1" dirty="0" smtClean="0">
                <a:solidFill>
                  <a:srgbClr val="7F0055"/>
                </a:solidFill>
                <a:latin typeface="Consolas"/>
              </a:rPr>
              <a:t>void</a:t>
            </a:r>
            <a:r>
              <a:rPr lang="en-US" b="1" dirty="0" smtClean="0">
                <a:solidFill>
                  <a:srgbClr val="000000"/>
                </a:solidFill>
                <a:latin typeface="Consolas"/>
              </a:rPr>
              <a:t> main(String[] </a:t>
            </a:r>
            <a:r>
              <a:rPr lang="en-US" b="1" dirty="0" err="1" smtClean="0">
                <a:solidFill>
                  <a:srgbClr val="6A3E3E"/>
                </a:solidFill>
                <a:latin typeface="Consolas"/>
              </a:rPr>
              <a:t>args</a:t>
            </a:r>
            <a:r>
              <a:rPr lang="en-US" b="1" dirty="0" smtClean="0">
                <a:solidFill>
                  <a:srgbClr val="000000"/>
                </a:solidFill>
                <a:latin typeface="Consolas"/>
              </a:rPr>
              <a:t>) {</a:t>
            </a:r>
          </a:p>
          <a:p>
            <a:pPr lvl="2"/>
            <a:r>
              <a:rPr lang="en-US" b="1" dirty="0" smtClean="0">
                <a:solidFill>
                  <a:srgbClr val="7F0055"/>
                </a:solidFill>
                <a:latin typeface="Consolas"/>
              </a:rPr>
              <a:t>double</a:t>
            </a:r>
            <a:r>
              <a:rPr lang="en-US" b="1" dirty="0" smtClean="0">
                <a:solidFill>
                  <a:srgbClr val="000000"/>
                </a:solidFill>
                <a:latin typeface="Consolas"/>
              </a:rPr>
              <a:t> </a:t>
            </a:r>
            <a:r>
              <a:rPr lang="en-US" b="1" dirty="0" err="1" smtClean="0">
                <a:solidFill>
                  <a:srgbClr val="6A3E3E"/>
                </a:solidFill>
                <a:latin typeface="Consolas"/>
              </a:rPr>
              <a:t>sinValue</a:t>
            </a:r>
            <a:r>
              <a:rPr lang="en-US" b="1" dirty="0" smtClean="0">
                <a:solidFill>
                  <a:srgbClr val="000000"/>
                </a:solidFill>
                <a:latin typeface="Consolas"/>
              </a:rPr>
              <a:t> = Math.</a:t>
            </a:r>
            <a:r>
              <a:rPr lang="en-US" b="1" i="1" dirty="0" smtClean="0">
                <a:solidFill>
                  <a:srgbClr val="000000"/>
                </a:solidFill>
                <a:latin typeface="Consolas"/>
              </a:rPr>
              <a:t>sin(</a:t>
            </a:r>
            <a:r>
              <a:rPr lang="en-US" b="1" i="1" dirty="0" err="1" smtClean="0">
                <a:solidFill>
                  <a:srgbClr val="000000"/>
                </a:solidFill>
                <a:latin typeface="Consolas"/>
              </a:rPr>
              <a:t>Math.</a:t>
            </a:r>
            <a:r>
              <a:rPr lang="en-US" b="1" i="1" dirty="0" err="1" smtClean="0">
                <a:solidFill>
                  <a:srgbClr val="0000C0"/>
                </a:solidFill>
                <a:latin typeface="Consolas"/>
              </a:rPr>
              <a:t>PI</a:t>
            </a:r>
            <a:r>
              <a:rPr lang="en-US" b="1" i="1" dirty="0" smtClean="0">
                <a:solidFill>
                  <a:srgbClr val="000000"/>
                </a:solidFill>
                <a:latin typeface="Consolas"/>
              </a:rPr>
              <a:t> / 2);</a:t>
            </a:r>
          </a:p>
          <a:p>
            <a:pPr lvl="2"/>
            <a:r>
              <a:rPr lang="en-US" b="1" dirty="0" smtClean="0">
                <a:solidFill>
                  <a:srgbClr val="7F0055"/>
                </a:solidFill>
                <a:latin typeface="Consolas"/>
              </a:rPr>
              <a:t>double</a:t>
            </a:r>
            <a:r>
              <a:rPr lang="en-US" b="1" dirty="0" smtClean="0">
                <a:solidFill>
                  <a:srgbClr val="000000"/>
                </a:solidFill>
                <a:latin typeface="Consolas"/>
              </a:rPr>
              <a:t> </a:t>
            </a:r>
            <a:r>
              <a:rPr lang="en-US" b="1" dirty="0" err="1" smtClean="0">
                <a:solidFill>
                  <a:srgbClr val="6A3E3E"/>
                </a:solidFill>
                <a:latin typeface="Consolas"/>
              </a:rPr>
              <a:t>cosValue</a:t>
            </a:r>
            <a:r>
              <a:rPr lang="en-US" b="1" dirty="0" smtClean="0">
                <a:solidFill>
                  <a:srgbClr val="000000"/>
                </a:solidFill>
                <a:latin typeface="Consolas"/>
              </a:rPr>
              <a:t> = Math.</a:t>
            </a:r>
            <a:r>
              <a:rPr lang="en-US" b="1" i="1" dirty="0" smtClean="0">
                <a:solidFill>
                  <a:srgbClr val="000000"/>
                </a:solidFill>
                <a:latin typeface="Consolas"/>
              </a:rPr>
              <a:t>cos(</a:t>
            </a:r>
            <a:r>
              <a:rPr lang="en-US" b="1" i="1" dirty="0" err="1" smtClean="0">
                <a:solidFill>
                  <a:srgbClr val="000000"/>
                </a:solidFill>
                <a:latin typeface="Consolas"/>
              </a:rPr>
              <a:t>Math.toRadians</a:t>
            </a:r>
            <a:r>
              <a:rPr lang="en-US" b="1" i="1" dirty="0" smtClean="0">
                <a:solidFill>
                  <a:srgbClr val="000000"/>
                </a:solidFill>
                <a:latin typeface="Consolas"/>
              </a:rPr>
              <a:t>(80));</a:t>
            </a:r>
          </a:p>
          <a:p>
            <a:pPr lvl="2"/>
            <a:r>
              <a:rPr lang="en-US" b="1" dirty="0" err="1" smtClean="0">
                <a:solidFill>
                  <a:srgbClr val="7F0055"/>
                </a:solidFill>
                <a:latin typeface="Consolas"/>
              </a:rPr>
              <a:t>int</a:t>
            </a:r>
            <a:r>
              <a:rPr lang="en-US" b="1" dirty="0" smtClean="0">
                <a:solidFill>
                  <a:srgbClr val="000000"/>
                </a:solidFill>
                <a:latin typeface="Consolas"/>
              </a:rPr>
              <a:t> </a:t>
            </a:r>
            <a:r>
              <a:rPr lang="en-US" b="1" dirty="0" err="1" smtClean="0">
                <a:solidFill>
                  <a:srgbClr val="6A3E3E"/>
                </a:solidFill>
                <a:latin typeface="Consolas"/>
              </a:rPr>
              <a:t>randomNumber</a:t>
            </a:r>
            <a:r>
              <a:rPr lang="en-US" b="1" dirty="0" smtClean="0">
                <a:solidFill>
                  <a:srgbClr val="000000"/>
                </a:solidFill>
                <a:latin typeface="Consolas"/>
              </a:rPr>
              <a:t> = (</a:t>
            </a:r>
            <a:r>
              <a:rPr lang="en-US" b="1" dirty="0" err="1" smtClean="0">
                <a:solidFill>
                  <a:srgbClr val="7F0055"/>
                </a:solidFill>
                <a:latin typeface="Consolas"/>
              </a:rPr>
              <a:t>int</a:t>
            </a:r>
            <a:r>
              <a:rPr lang="en-US" b="1" dirty="0" smtClean="0">
                <a:solidFill>
                  <a:srgbClr val="000000"/>
                </a:solidFill>
                <a:latin typeface="Consolas"/>
              </a:rPr>
              <a:t>)(</a:t>
            </a:r>
            <a:r>
              <a:rPr lang="en-US" b="1" dirty="0" err="1" smtClean="0">
                <a:solidFill>
                  <a:srgbClr val="000000"/>
                </a:solidFill>
                <a:latin typeface="Consolas"/>
              </a:rPr>
              <a:t>Math.</a:t>
            </a:r>
            <a:r>
              <a:rPr lang="en-US" b="1" i="1" dirty="0" err="1" smtClean="0">
                <a:solidFill>
                  <a:srgbClr val="000000"/>
                </a:solidFill>
                <a:latin typeface="Consolas"/>
              </a:rPr>
              <a:t>random</a:t>
            </a:r>
            <a:r>
              <a:rPr lang="en-US" b="1" i="1" dirty="0" smtClean="0">
                <a:solidFill>
                  <a:srgbClr val="000000"/>
                </a:solidFill>
                <a:latin typeface="Consolas"/>
              </a:rPr>
              <a:t>() * 100);</a:t>
            </a:r>
          </a:p>
          <a:p>
            <a:pPr lvl="2"/>
            <a:r>
              <a:rPr lang="en-US" dirty="0" smtClean="0">
                <a:solidFill>
                  <a:srgbClr val="3F7F5F"/>
                </a:solidFill>
                <a:latin typeface="Consolas"/>
              </a:rPr>
              <a:t>// values in Math class must be given in Radians</a:t>
            </a:r>
          </a:p>
          <a:p>
            <a:pPr lvl="2"/>
            <a:r>
              <a:rPr lang="en-US" dirty="0" smtClean="0">
                <a:solidFill>
                  <a:srgbClr val="3F7F5F"/>
                </a:solidFill>
                <a:latin typeface="Consolas"/>
              </a:rPr>
              <a:t>// (not in degree)</a:t>
            </a:r>
          </a:p>
          <a:p>
            <a:pPr lvl="2"/>
            <a:r>
              <a:rPr lang="en-US" dirty="0" err="1" smtClean="0">
                <a:solidFill>
                  <a:srgbClr val="000000"/>
                </a:solidFill>
                <a:latin typeface="Consolas"/>
              </a:rPr>
              <a:t>System.</a:t>
            </a:r>
            <a:r>
              <a:rPr lang="en-US" b="1" i="1" dirty="0" err="1" smtClean="0">
                <a:solidFill>
                  <a:srgbClr val="0000C0"/>
                </a:solidFill>
                <a:latin typeface="Consolas"/>
              </a:rPr>
              <a:t>out</a:t>
            </a:r>
            <a:r>
              <a:rPr lang="en-US" b="1" i="1" dirty="0" err="1" smtClean="0">
                <a:solidFill>
                  <a:srgbClr val="000000"/>
                </a:solidFill>
                <a:latin typeface="Consolas"/>
              </a:rPr>
              <a:t>.println</a:t>
            </a:r>
            <a:r>
              <a:rPr lang="en-US" b="1" i="1" dirty="0" smtClean="0">
                <a:solidFill>
                  <a:srgbClr val="000000"/>
                </a:solidFill>
                <a:latin typeface="Consolas"/>
              </a:rPr>
              <a:t>(</a:t>
            </a:r>
            <a:r>
              <a:rPr lang="en-US" b="1" i="1" dirty="0" smtClean="0">
                <a:solidFill>
                  <a:srgbClr val="2A00FF"/>
                </a:solidFill>
                <a:latin typeface="Consolas"/>
              </a:rPr>
              <a:t>"sin(90) = "</a:t>
            </a:r>
            <a:r>
              <a:rPr lang="en-US" b="1" i="1" dirty="0" smtClean="0">
                <a:solidFill>
                  <a:srgbClr val="000000"/>
                </a:solidFill>
                <a:latin typeface="Consolas"/>
              </a:rPr>
              <a:t> + </a:t>
            </a:r>
            <a:r>
              <a:rPr lang="en-US" b="1" i="1" dirty="0" err="1" smtClean="0">
                <a:solidFill>
                  <a:srgbClr val="6A3E3E"/>
                </a:solidFill>
                <a:latin typeface="Consolas"/>
              </a:rPr>
              <a:t>sinValue</a:t>
            </a:r>
            <a:r>
              <a:rPr lang="en-US" b="1" i="1" dirty="0" smtClean="0">
                <a:solidFill>
                  <a:srgbClr val="000000"/>
                </a:solidFill>
                <a:latin typeface="Consolas"/>
              </a:rPr>
              <a:t>);</a:t>
            </a:r>
          </a:p>
          <a:p>
            <a:pPr lvl="2"/>
            <a:r>
              <a:rPr lang="en-US" dirty="0" err="1" smtClean="0">
                <a:solidFill>
                  <a:srgbClr val="000000"/>
                </a:solidFill>
                <a:latin typeface="Consolas"/>
              </a:rPr>
              <a:t>System.</a:t>
            </a:r>
            <a:r>
              <a:rPr lang="en-US" b="1" i="1" dirty="0" err="1" smtClean="0">
                <a:solidFill>
                  <a:srgbClr val="0000C0"/>
                </a:solidFill>
                <a:latin typeface="Consolas"/>
              </a:rPr>
              <a:t>out</a:t>
            </a:r>
            <a:r>
              <a:rPr lang="en-US" b="1" i="1" dirty="0" err="1" smtClean="0">
                <a:solidFill>
                  <a:srgbClr val="000000"/>
                </a:solidFill>
                <a:latin typeface="Consolas"/>
              </a:rPr>
              <a:t>.println</a:t>
            </a:r>
            <a:r>
              <a:rPr lang="en-US" b="1" i="1" dirty="0" smtClean="0">
                <a:solidFill>
                  <a:srgbClr val="000000"/>
                </a:solidFill>
                <a:latin typeface="Consolas"/>
              </a:rPr>
              <a:t>(</a:t>
            </a:r>
            <a:r>
              <a:rPr lang="en-US" b="1" i="1" dirty="0" smtClean="0">
                <a:solidFill>
                  <a:srgbClr val="2A00FF"/>
                </a:solidFill>
                <a:latin typeface="Consolas"/>
              </a:rPr>
              <a:t>"cos(80) = "</a:t>
            </a:r>
            <a:r>
              <a:rPr lang="en-US" b="1" i="1" dirty="0" smtClean="0">
                <a:solidFill>
                  <a:srgbClr val="000000"/>
                </a:solidFill>
                <a:latin typeface="Consolas"/>
              </a:rPr>
              <a:t> + </a:t>
            </a:r>
            <a:r>
              <a:rPr lang="en-US" b="1" i="1" dirty="0" err="1" smtClean="0">
                <a:solidFill>
                  <a:srgbClr val="6A3E3E"/>
                </a:solidFill>
                <a:latin typeface="Consolas"/>
              </a:rPr>
              <a:t>cosValue</a:t>
            </a:r>
            <a:r>
              <a:rPr lang="en-US" b="1" i="1" dirty="0" smtClean="0">
                <a:solidFill>
                  <a:srgbClr val="000000"/>
                </a:solidFill>
                <a:latin typeface="Consolas"/>
              </a:rPr>
              <a:t>);</a:t>
            </a:r>
          </a:p>
          <a:p>
            <a:pPr lvl="2"/>
            <a:r>
              <a:rPr lang="en-US" dirty="0" err="1" smtClean="0">
                <a:solidFill>
                  <a:srgbClr val="000000"/>
                </a:solidFill>
                <a:latin typeface="Consolas"/>
              </a:rPr>
              <a:t>System.</a:t>
            </a:r>
            <a:r>
              <a:rPr lang="en-US" b="1" i="1" dirty="0" err="1" smtClean="0">
                <a:solidFill>
                  <a:srgbClr val="0000C0"/>
                </a:solidFill>
                <a:latin typeface="Consolas"/>
              </a:rPr>
              <a:t>out</a:t>
            </a:r>
            <a:r>
              <a:rPr lang="en-US" b="1" i="1" dirty="0" err="1" smtClean="0">
                <a:solidFill>
                  <a:srgbClr val="000000"/>
                </a:solidFill>
                <a:latin typeface="Consolas"/>
              </a:rPr>
              <a:t>.println</a:t>
            </a:r>
            <a:r>
              <a:rPr lang="en-US" b="1" i="1" dirty="0" smtClean="0">
                <a:solidFill>
                  <a:srgbClr val="000000"/>
                </a:solidFill>
                <a:latin typeface="Consolas"/>
              </a:rPr>
              <a:t>(</a:t>
            </a:r>
            <a:r>
              <a:rPr lang="en-US" b="1" i="1" dirty="0" smtClean="0">
                <a:solidFill>
                  <a:srgbClr val="2A00FF"/>
                </a:solidFill>
                <a:latin typeface="Consolas"/>
              </a:rPr>
              <a:t>"Random = "</a:t>
            </a:r>
            <a:r>
              <a:rPr lang="en-US" b="1" i="1" dirty="0" smtClean="0">
                <a:solidFill>
                  <a:srgbClr val="000000"/>
                </a:solidFill>
                <a:latin typeface="Consolas"/>
              </a:rPr>
              <a:t> + </a:t>
            </a:r>
            <a:r>
              <a:rPr lang="en-US" b="1" i="1" dirty="0" err="1" smtClean="0">
                <a:solidFill>
                  <a:srgbClr val="6A3E3E"/>
                </a:solidFill>
                <a:latin typeface="Consolas"/>
              </a:rPr>
              <a:t>randomNumber</a:t>
            </a:r>
            <a:r>
              <a:rPr lang="en-US" b="1" i="1" dirty="0" smtClean="0">
                <a:solidFill>
                  <a:srgbClr val="000000"/>
                </a:solidFill>
                <a:latin typeface="Consolas"/>
              </a:rPr>
              <a:t>);</a:t>
            </a:r>
          </a:p>
          <a:p>
            <a:pPr lvl="1"/>
            <a:r>
              <a:rPr lang="en-US" dirty="0" smtClean="0">
                <a:solidFill>
                  <a:srgbClr val="000000"/>
                </a:solidFill>
                <a:latin typeface="Consolas"/>
              </a:rPr>
              <a:t>}</a:t>
            </a:r>
          </a:p>
          <a:p>
            <a:r>
              <a:rPr lang="en-US" dirty="0" smtClean="0">
                <a:solidFill>
                  <a:srgbClr val="000000"/>
                </a:solidFill>
                <a:latin typeface="Consolas"/>
              </a:rPr>
              <a:t>}</a:t>
            </a:r>
          </a:p>
        </p:txBody>
      </p:sp>
      <p:pic>
        <p:nvPicPr>
          <p:cNvPr id="3" name="Picture 2"/>
          <p:cNvPicPr>
            <a:picLocks noChangeAspect="1"/>
          </p:cNvPicPr>
          <p:nvPr/>
        </p:nvPicPr>
        <p:blipFill>
          <a:blip r:embed="rId2"/>
          <a:stretch>
            <a:fillRect/>
          </a:stretch>
        </p:blipFill>
        <p:spPr>
          <a:xfrm>
            <a:off x="1424517" y="4118504"/>
            <a:ext cx="7309568" cy="2341563"/>
          </a:xfrm>
          <a:prstGeom prst="rect">
            <a:avLst/>
          </a:prstGeom>
        </p:spPr>
      </p:pic>
    </p:spTree>
    <p:extLst>
      <p:ext uri="{BB962C8B-B14F-4D97-AF65-F5344CB8AC3E}">
        <p14:creationId xmlns:p14="http://schemas.microsoft.com/office/powerpoint/2010/main" val="629063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Objects of a class Car</a:t>
            </a:r>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7200" y="1143000"/>
            <a:ext cx="2177143" cy="1524000"/>
          </a:xfrm>
          <a:prstGeom prst="rect">
            <a:avLst/>
          </a:prstGeom>
        </p:spPr>
      </p:pic>
      <p:sp>
        <p:nvSpPr>
          <p:cNvPr id="5" name="TextBox 4"/>
          <p:cNvSpPr txBox="1"/>
          <p:nvPr/>
        </p:nvSpPr>
        <p:spPr>
          <a:xfrm>
            <a:off x="658585" y="2482334"/>
            <a:ext cx="1774372" cy="461665"/>
          </a:xfrm>
          <a:prstGeom prst="rect">
            <a:avLst/>
          </a:prstGeom>
          <a:noFill/>
        </p:spPr>
        <p:txBody>
          <a:bodyPr wrap="square" rtlCol="0">
            <a:spAutoFit/>
          </a:bodyPr>
          <a:lstStyle/>
          <a:p>
            <a:r>
              <a:rPr lang="en-IN" sz="2400" dirty="0" smtClean="0"/>
              <a:t>Honda City</a:t>
            </a:r>
            <a:endParaRPr lang="en-IN" sz="2400" dirty="0"/>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29003" y="1339780"/>
            <a:ext cx="2177143" cy="1130439"/>
          </a:xfrm>
          <a:prstGeom prst="rect">
            <a:avLst/>
          </a:prstGeom>
        </p:spPr>
      </p:pic>
      <p:sp>
        <p:nvSpPr>
          <p:cNvPr id="7" name="TextBox 6"/>
          <p:cNvSpPr txBox="1"/>
          <p:nvPr/>
        </p:nvSpPr>
        <p:spPr>
          <a:xfrm>
            <a:off x="3630388" y="2482334"/>
            <a:ext cx="1774372" cy="461665"/>
          </a:xfrm>
          <a:prstGeom prst="rect">
            <a:avLst/>
          </a:prstGeom>
          <a:noFill/>
        </p:spPr>
        <p:txBody>
          <a:bodyPr wrap="square" rtlCol="0">
            <a:spAutoFit/>
          </a:bodyPr>
          <a:lstStyle/>
          <a:p>
            <a:r>
              <a:rPr lang="en-IN" sz="2400" dirty="0" smtClean="0"/>
              <a:t>Hyundai i20</a:t>
            </a:r>
            <a:endParaRPr lang="en-IN" sz="2400" dirty="0"/>
          </a:p>
        </p:txBody>
      </p:sp>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46371" y="1275016"/>
            <a:ext cx="2177143" cy="1219724"/>
          </a:xfrm>
          <a:prstGeom prst="rect">
            <a:avLst/>
          </a:prstGeom>
        </p:spPr>
      </p:pic>
      <p:sp>
        <p:nvSpPr>
          <p:cNvPr id="9" name="TextBox 8"/>
          <p:cNvSpPr txBox="1"/>
          <p:nvPr/>
        </p:nvSpPr>
        <p:spPr>
          <a:xfrm>
            <a:off x="6547756" y="2462212"/>
            <a:ext cx="1774372" cy="461665"/>
          </a:xfrm>
          <a:prstGeom prst="rect">
            <a:avLst/>
          </a:prstGeom>
          <a:noFill/>
        </p:spPr>
        <p:txBody>
          <a:bodyPr wrap="square" rtlCol="0">
            <a:spAutoFit/>
          </a:bodyPr>
          <a:lstStyle/>
          <a:p>
            <a:r>
              <a:rPr lang="en-IN" sz="2400" dirty="0" smtClean="0"/>
              <a:t>Sumo Grand </a:t>
            </a:r>
            <a:endParaRPr lang="en-IN" sz="2400" dirty="0"/>
          </a:p>
        </p:txBody>
      </p:sp>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068282" y="3343469"/>
            <a:ext cx="2177143" cy="933061"/>
          </a:xfrm>
          <a:prstGeom prst="rect">
            <a:avLst/>
          </a:prstGeom>
        </p:spPr>
      </p:pic>
      <p:sp>
        <p:nvSpPr>
          <p:cNvPr id="11" name="TextBox 10"/>
          <p:cNvSpPr txBox="1"/>
          <p:nvPr/>
        </p:nvSpPr>
        <p:spPr>
          <a:xfrm>
            <a:off x="1962146" y="4387334"/>
            <a:ext cx="2389415" cy="461665"/>
          </a:xfrm>
          <a:prstGeom prst="rect">
            <a:avLst/>
          </a:prstGeom>
          <a:noFill/>
        </p:spPr>
        <p:txBody>
          <a:bodyPr wrap="square" rtlCol="0">
            <a:spAutoFit/>
          </a:bodyPr>
          <a:lstStyle/>
          <a:p>
            <a:r>
              <a:rPr lang="en-IN" sz="2400" dirty="0" smtClean="0"/>
              <a:t>Mercedes E </a:t>
            </a:r>
            <a:r>
              <a:rPr lang="en-IN" sz="2400" dirty="0"/>
              <a:t>class</a:t>
            </a:r>
          </a:p>
        </p:txBody>
      </p:sp>
      <p:pic>
        <p:nvPicPr>
          <p:cNvPr id="12" name="Picture 1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833257" y="3303031"/>
            <a:ext cx="2177143" cy="1047750"/>
          </a:xfrm>
          <a:prstGeom prst="rect">
            <a:avLst/>
          </a:prstGeom>
        </p:spPr>
      </p:pic>
      <p:sp>
        <p:nvSpPr>
          <p:cNvPr id="13" name="TextBox 12"/>
          <p:cNvSpPr txBox="1"/>
          <p:nvPr/>
        </p:nvSpPr>
        <p:spPr>
          <a:xfrm>
            <a:off x="5059135" y="4404240"/>
            <a:ext cx="1725386" cy="461665"/>
          </a:xfrm>
          <a:prstGeom prst="rect">
            <a:avLst/>
          </a:prstGeom>
          <a:noFill/>
        </p:spPr>
        <p:txBody>
          <a:bodyPr wrap="square" rtlCol="0">
            <a:spAutoFit/>
          </a:bodyPr>
          <a:lstStyle/>
          <a:p>
            <a:r>
              <a:rPr lang="en-IN" sz="2400" dirty="0"/>
              <a:t>Swift  </a:t>
            </a:r>
            <a:r>
              <a:rPr lang="en-IN" sz="2400" dirty="0" err="1" smtClean="0"/>
              <a:t>Dzire</a:t>
            </a:r>
            <a:endParaRPr lang="en-IN" sz="2400" dirty="0"/>
          </a:p>
        </p:txBody>
      </p:sp>
    </p:spTree>
    <p:extLst>
      <p:ext uri="{BB962C8B-B14F-4D97-AF65-F5344CB8AC3E}">
        <p14:creationId xmlns:p14="http://schemas.microsoft.com/office/powerpoint/2010/main" val="138103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9" grpId="0"/>
      <p:bldP spid="11" grpId="0"/>
      <p:bldP spid="13"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Wrapper classes</a:t>
            </a:r>
            <a:endParaRPr lang="en-US" dirty="0"/>
          </a:p>
        </p:txBody>
      </p:sp>
      <p:sp>
        <p:nvSpPr>
          <p:cNvPr id="3" name="Content Placeholder 2"/>
          <p:cNvSpPr>
            <a:spLocks noGrp="1"/>
          </p:cNvSpPr>
          <p:nvPr>
            <p:ph idx="1"/>
          </p:nvPr>
        </p:nvSpPr>
        <p:spPr/>
        <p:txBody>
          <a:bodyPr/>
          <a:lstStyle/>
          <a:p>
            <a:r>
              <a:rPr lang="en-US" dirty="0"/>
              <a:t>A Wrapper class is a class whose object </a:t>
            </a:r>
            <a:r>
              <a:rPr lang="en-US" b="1" dirty="0"/>
              <a:t>wraps</a:t>
            </a:r>
            <a:r>
              <a:rPr lang="en-US" dirty="0"/>
              <a:t> or </a:t>
            </a:r>
            <a:r>
              <a:rPr lang="en-US" b="1" dirty="0"/>
              <a:t>contains</a:t>
            </a:r>
            <a:r>
              <a:rPr lang="en-US" dirty="0"/>
              <a:t> a </a:t>
            </a:r>
            <a:r>
              <a:rPr lang="en-US" b="1" dirty="0"/>
              <a:t>primitive datatypes</a:t>
            </a:r>
            <a:r>
              <a:rPr lang="en-US" dirty="0"/>
              <a:t>. </a:t>
            </a:r>
          </a:p>
          <a:p>
            <a:r>
              <a:rPr lang="en-US" dirty="0"/>
              <a:t>When we create an </a:t>
            </a:r>
            <a:r>
              <a:rPr lang="en-US" b="1" dirty="0"/>
              <a:t>object</a:t>
            </a:r>
            <a:r>
              <a:rPr lang="en-US" dirty="0"/>
              <a:t> to a wrapper class, it </a:t>
            </a:r>
            <a:r>
              <a:rPr lang="en-US" b="1" dirty="0"/>
              <a:t>contains</a:t>
            </a:r>
            <a:r>
              <a:rPr lang="en-US" dirty="0"/>
              <a:t> a </a:t>
            </a:r>
            <a:r>
              <a:rPr lang="en-US" b="1" dirty="0"/>
              <a:t>field</a:t>
            </a:r>
            <a:r>
              <a:rPr lang="en-US" dirty="0"/>
              <a:t> and in this field, we can store a primitive datatypes. </a:t>
            </a:r>
          </a:p>
          <a:p>
            <a:r>
              <a:rPr lang="en-US" dirty="0"/>
              <a:t>In other words, we can </a:t>
            </a:r>
            <a:r>
              <a:rPr lang="en-US" b="1" dirty="0"/>
              <a:t>wrap</a:t>
            </a:r>
            <a:r>
              <a:rPr lang="en-US" dirty="0"/>
              <a:t> a </a:t>
            </a:r>
            <a:r>
              <a:rPr lang="en-US" b="1" dirty="0"/>
              <a:t>primitive</a:t>
            </a:r>
            <a:r>
              <a:rPr lang="en-US" dirty="0"/>
              <a:t> value into a wrapper </a:t>
            </a:r>
            <a:r>
              <a:rPr lang="en-US" b="1" dirty="0"/>
              <a:t>class</a:t>
            </a:r>
            <a:r>
              <a:rPr lang="en-US" dirty="0"/>
              <a:t> </a:t>
            </a:r>
            <a:r>
              <a:rPr lang="en-US" b="1" dirty="0"/>
              <a:t>object</a:t>
            </a:r>
            <a:r>
              <a:rPr lang="en-US" dirty="0"/>
              <a:t>.</a:t>
            </a:r>
          </a:p>
          <a:p>
            <a:r>
              <a:rPr lang="en-IN" dirty="0"/>
              <a:t>Use of wrapper class :</a:t>
            </a:r>
          </a:p>
          <a:p>
            <a:pPr lvl="1"/>
            <a:r>
              <a:rPr lang="en-US" dirty="0"/>
              <a:t>They </a:t>
            </a:r>
            <a:r>
              <a:rPr lang="en-US" b="1" dirty="0"/>
              <a:t>convert</a:t>
            </a:r>
            <a:r>
              <a:rPr lang="en-US" dirty="0"/>
              <a:t> primitive </a:t>
            </a:r>
            <a:r>
              <a:rPr lang="en-US" b="1" dirty="0"/>
              <a:t>datatypes</a:t>
            </a:r>
            <a:r>
              <a:rPr lang="en-US" dirty="0"/>
              <a:t> into </a:t>
            </a:r>
            <a:r>
              <a:rPr lang="en-US" b="1" dirty="0"/>
              <a:t>objects</a:t>
            </a:r>
            <a:r>
              <a:rPr lang="en-US" dirty="0"/>
              <a:t>.</a:t>
            </a:r>
          </a:p>
          <a:p>
            <a:pPr lvl="1"/>
            <a:r>
              <a:rPr lang="en-US" dirty="0"/>
              <a:t>The classes in </a:t>
            </a:r>
            <a:r>
              <a:rPr lang="en-US" b="1" dirty="0" err="1"/>
              <a:t>java.util</a:t>
            </a:r>
            <a:r>
              <a:rPr lang="en-US" dirty="0"/>
              <a:t> package handles </a:t>
            </a:r>
            <a:r>
              <a:rPr lang="en-US" b="1" dirty="0"/>
              <a:t>only objects</a:t>
            </a:r>
            <a:r>
              <a:rPr lang="en-US" dirty="0"/>
              <a:t> and hence wrapper classes help in this case also.</a:t>
            </a:r>
          </a:p>
          <a:p>
            <a:pPr lvl="1"/>
            <a:r>
              <a:rPr lang="en-US" dirty="0"/>
              <a:t>Data structures in the </a:t>
            </a:r>
            <a:r>
              <a:rPr lang="en-US" b="1" dirty="0"/>
              <a:t>Collection framework</a:t>
            </a:r>
            <a:r>
              <a:rPr lang="en-US" dirty="0"/>
              <a:t>, such as </a:t>
            </a:r>
            <a:r>
              <a:rPr lang="en-US" dirty="0" err="1"/>
              <a:t>ArrayList</a:t>
            </a:r>
            <a:r>
              <a:rPr lang="en-US" dirty="0"/>
              <a:t> and Vector, store </a:t>
            </a:r>
            <a:r>
              <a:rPr lang="en-US" b="1" dirty="0"/>
              <a:t>only objects </a:t>
            </a:r>
            <a:r>
              <a:rPr lang="en-US" dirty="0"/>
              <a:t>(reference types) and not primitive types.</a:t>
            </a:r>
          </a:p>
          <a:p>
            <a:pPr lvl="1"/>
            <a:r>
              <a:rPr lang="en-US" dirty="0"/>
              <a:t>An object is needed to support </a:t>
            </a:r>
            <a:r>
              <a:rPr lang="en-US" b="1" dirty="0"/>
              <a:t>synchronization </a:t>
            </a:r>
            <a:r>
              <a:rPr lang="en-US" dirty="0"/>
              <a:t>in</a:t>
            </a:r>
            <a:r>
              <a:rPr lang="en-US" b="1" dirty="0"/>
              <a:t> multithreading</a:t>
            </a:r>
            <a:r>
              <a:rPr lang="en-US" dirty="0"/>
              <a:t>.</a:t>
            </a:r>
          </a:p>
          <a:p>
            <a:endParaRPr lang="en-US" dirty="0"/>
          </a:p>
        </p:txBody>
      </p:sp>
    </p:spTree>
    <p:extLst>
      <p:ext uri="{BB962C8B-B14F-4D97-AF65-F5344CB8AC3E}">
        <p14:creationId xmlns:p14="http://schemas.microsoft.com/office/powerpoint/2010/main" val="2262087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Wrapper </a:t>
            </a:r>
            <a:r>
              <a:rPr lang="en-US" dirty="0" smtClean="0"/>
              <a:t>classes (Cont.)</a:t>
            </a:r>
            <a:endParaRPr lang="en-US" dirty="0"/>
          </a:p>
        </p:txBody>
      </p:sp>
      <p:graphicFrame>
        <p:nvGraphicFramePr>
          <p:cNvPr id="4" name="Content Placeholder 4"/>
          <p:cNvGraphicFramePr>
            <a:graphicFrameLocks noGrp="1"/>
          </p:cNvGraphicFramePr>
          <p:nvPr>
            <p:ph idx="1"/>
            <p:extLst/>
          </p:nvPr>
        </p:nvGraphicFramePr>
        <p:xfrm>
          <a:off x="165217" y="922713"/>
          <a:ext cx="11189968" cy="3337560"/>
        </p:xfrm>
        <a:graphic>
          <a:graphicData uri="http://schemas.openxmlformats.org/drawingml/2006/table">
            <a:tbl>
              <a:tblPr firstRow="1" bandRow="1">
                <a:tableStyleId>{00A15C55-8517-42AA-B614-E9B94910E393}</a:tableStyleId>
              </a:tblPr>
              <a:tblGrid>
                <a:gridCol w="2889429">
                  <a:extLst>
                    <a:ext uri="{9D8B030D-6E8A-4147-A177-3AD203B41FA5}">
                      <a16:colId xmlns:a16="http://schemas.microsoft.com/office/drawing/2014/main" xmlns="" val="20000"/>
                    </a:ext>
                  </a:extLst>
                </a:gridCol>
                <a:gridCol w="2206473">
                  <a:extLst>
                    <a:ext uri="{9D8B030D-6E8A-4147-A177-3AD203B41FA5}">
                      <a16:colId xmlns:a16="http://schemas.microsoft.com/office/drawing/2014/main" xmlns="" val="20001"/>
                    </a:ext>
                  </a:extLst>
                </a:gridCol>
                <a:gridCol w="6094066">
                  <a:extLst>
                    <a:ext uri="{9D8B030D-6E8A-4147-A177-3AD203B41FA5}">
                      <a16:colId xmlns:a16="http://schemas.microsoft.com/office/drawing/2014/main" xmlns="" val="20002"/>
                    </a:ext>
                  </a:extLst>
                </a:gridCol>
              </a:tblGrid>
              <a:tr h="370840">
                <a:tc>
                  <a:txBody>
                    <a:bodyPr/>
                    <a:lstStyle/>
                    <a:p>
                      <a:r>
                        <a:rPr lang="en-IN" u="none" dirty="0" smtClean="0"/>
                        <a:t>Primitive </a:t>
                      </a:r>
                      <a:r>
                        <a:rPr lang="en-IN" u="none" dirty="0" err="1" smtClean="0"/>
                        <a:t>datatype</a:t>
                      </a:r>
                      <a:endParaRPr lang="en-US" u="none" dirty="0"/>
                    </a:p>
                  </a:txBody>
                  <a:tcPr/>
                </a:tc>
                <a:tc>
                  <a:txBody>
                    <a:bodyPr/>
                    <a:lstStyle/>
                    <a:p>
                      <a:r>
                        <a:rPr lang="en-IN" u="none" dirty="0" smtClean="0"/>
                        <a:t>Wrapper class</a:t>
                      </a:r>
                      <a:endParaRPr lang="en-US" u="none" dirty="0"/>
                    </a:p>
                  </a:txBody>
                  <a:tcPr/>
                </a:tc>
                <a:tc>
                  <a:txBody>
                    <a:bodyPr/>
                    <a:lstStyle/>
                    <a:p>
                      <a:r>
                        <a:rPr lang="en-IN" u="none" dirty="0" smtClean="0"/>
                        <a:t>Example</a:t>
                      </a:r>
                      <a:endParaRPr lang="en-US" u="none" dirty="0"/>
                    </a:p>
                  </a:txBody>
                  <a:tcPr/>
                </a:tc>
                <a:extLst>
                  <a:ext uri="{0D108BD9-81ED-4DB2-BD59-A6C34878D82A}">
                    <a16:rowId xmlns:a16="http://schemas.microsoft.com/office/drawing/2014/main" xmlns="" val="10000"/>
                  </a:ext>
                </a:extLst>
              </a:tr>
              <a:tr h="370840">
                <a:tc>
                  <a:txBody>
                    <a:bodyPr/>
                    <a:lstStyle/>
                    <a:p>
                      <a:r>
                        <a:rPr lang="en-IN" u="none" dirty="0" smtClean="0"/>
                        <a:t>byte</a:t>
                      </a:r>
                      <a:endParaRPr lang="en-US" u="none" dirty="0"/>
                    </a:p>
                  </a:txBody>
                  <a:tcPr/>
                </a:tc>
                <a:tc>
                  <a:txBody>
                    <a:bodyPr/>
                    <a:lstStyle/>
                    <a:p>
                      <a:r>
                        <a:rPr lang="en-IN" u="none" dirty="0" smtClean="0"/>
                        <a:t>Byte</a:t>
                      </a:r>
                      <a:endParaRPr lang="en-US" u="none" dirty="0"/>
                    </a:p>
                  </a:txBody>
                  <a:tcPr/>
                </a:tc>
                <a:tc>
                  <a:txBody>
                    <a:bodyPr/>
                    <a:lstStyle/>
                    <a:p>
                      <a:pPr algn="l"/>
                      <a:r>
                        <a:rPr lang="pl-PL" sz="1800" u="none" dirty="0" smtClean="0"/>
                        <a:t>Byte b = new Byte((byte) 10);</a:t>
                      </a:r>
                      <a:endParaRPr lang="pl-PL" sz="1800" b="1" u="none" dirty="0" smtClean="0">
                        <a:solidFill>
                          <a:srgbClr val="000000"/>
                        </a:solidFill>
                        <a:latin typeface="Consolas"/>
                      </a:endParaRPr>
                    </a:p>
                  </a:txBody>
                  <a:tcPr/>
                </a:tc>
                <a:extLst>
                  <a:ext uri="{0D108BD9-81ED-4DB2-BD59-A6C34878D82A}">
                    <a16:rowId xmlns:a16="http://schemas.microsoft.com/office/drawing/2014/main" xmlns="" val="10001"/>
                  </a:ext>
                </a:extLst>
              </a:tr>
              <a:tr h="370840">
                <a:tc>
                  <a:txBody>
                    <a:bodyPr/>
                    <a:lstStyle/>
                    <a:p>
                      <a:r>
                        <a:rPr lang="en-IN" u="none" dirty="0" smtClean="0"/>
                        <a:t>short</a:t>
                      </a:r>
                      <a:endParaRPr lang="en-US" u="none" dirty="0"/>
                    </a:p>
                  </a:txBody>
                  <a:tcPr/>
                </a:tc>
                <a:tc>
                  <a:txBody>
                    <a:bodyPr/>
                    <a:lstStyle/>
                    <a:p>
                      <a:r>
                        <a:rPr lang="en-IN" u="none" dirty="0" smtClean="0"/>
                        <a:t>Short</a:t>
                      </a:r>
                    </a:p>
                  </a:txBody>
                  <a:tcPr/>
                </a:tc>
                <a:tc>
                  <a:txBody>
                    <a:bodyPr/>
                    <a:lstStyle/>
                    <a:p>
                      <a:pPr algn="l"/>
                      <a:r>
                        <a:rPr lang="en-US" sz="1800" dirty="0" smtClean="0"/>
                        <a:t>Short </a:t>
                      </a:r>
                      <a:r>
                        <a:rPr lang="en-US" sz="1800" u="none" dirty="0" smtClean="0"/>
                        <a:t>s = new Short((short) 10);</a:t>
                      </a:r>
                      <a:endParaRPr lang="en-US" sz="1800" b="1" u="none" dirty="0" smtClean="0">
                        <a:solidFill>
                          <a:srgbClr val="000000"/>
                        </a:solidFill>
                        <a:latin typeface="Consolas"/>
                      </a:endParaRPr>
                    </a:p>
                  </a:txBody>
                  <a:tcPr/>
                </a:tc>
                <a:extLst>
                  <a:ext uri="{0D108BD9-81ED-4DB2-BD59-A6C34878D82A}">
                    <a16:rowId xmlns:a16="http://schemas.microsoft.com/office/drawing/2014/main" xmlns="" val="10002"/>
                  </a:ext>
                </a:extLst>
              </a:tr>
              <a:tr h="370840">
                <a:tc>
                  <a:txBody>
                    <a:bodyPr/>
                    <a:lstStyle/>
                    <a:p>
                      <a:r>
                        <a:rPr lang="en-IN" u="none" dirty="0" err="1" smtClean="0"/>
                        <a:t>int</a:t>
                      </a:r>
                      <a:endParaRPr lang="en-US" u="none" dirty="0"/>
                    </a:p>
                  </a:txBody>
                  <a:tcPr/>
                </a:tc>
                <a:tc>
                  <a:txBody>
                    <a:bodyPr/>
                    <a:lstStyle/>
                    <a:p>
                      <a:r>
                        <a:rPr lang="en-IN" u="none" dirty="0" smtClean="0"/>
                        <a:t>Integer</a:t>
                      </a:r>
                    </a:p>
                  </a:txBody>
                  <a:tcPr/>
                </a:tc>
                <a:tc>
                  <a:txBody>
                    <a:bodyPr/>
                    <a:lstStyle/>
                    <a:p>
                      <a:pPr algn="l"/>
                      <a:r>
                        <a:rPr lang="en-US" sz="1800" dirty="0" smtClean="0"/>
                        <a:t>Integer </a:t>
                      </a:r>
                      <a:r>
                        <a:rPr lang="en-US" sz="1800" u="none" dirty="0" err="1" smtClean="0"/>
                        <a:t>i</a:t>
                      </a:r>
                      <a:r>
                        <a:rPr lang="en-US" sz="1800" u="none" dirty="0" smtClean="0"/>
                        <a:t> = new Integer(10);</a:t>
                      </a:r>
                      <a:endParaRPr lang="en-US" sz="1800" b="1" u="none" dirty="0" smtClean="0">
                        <a:solidFill>
                          <a:srgbClr val="000000"/>
                        </a:solidFill>
                        <a:latin typeface="Consolas"/>
                      </a:endParaRPr>
                    </a:p>
                  </a:txBody>
                  <a:tcPr/>
                </a:tc>
                <a:extLst>
                  <a:ext uri="{0D108BD9-81ED-4DB2-BD59-A6C34878D82A}">
                    <a16:rowId xmlns:a16="http://schemas.microsoft.com/office/drawing/2014/main" xmlns="" val="10003"/>
                  </a:ext>
                </a:extLst>
              </a:tr>
              <a:tr h="370840">
                <a:tc>
                  <a:txBody>
                    <a:bodyPr/>
                    <a:lstStyle/>
                    <a:p>
                      <a:r>
                        <a:rPr lang="en-IN" u="none" dirty="0" smtClean="0"/>
                        <a:t>long</a:t>
                      </a:r>
                      <a:endParaRPr lang="en-US" u="none" dirty="0"/>
                    </a:p>
                  </a:txBody>
                  <a:tcPr/>
                </a:tc>
                <a:tc>
                  <a:txBody>
                    <a:bodyPr/>
                    <a:lstStyle/>
                    <a:p>
                      <a:r>
                        <a:rPr lang="en-IN" u="none" dirty="0" smtClean="0"/>
                        <a:t>Long</a:t>
                      </a:r>
                    </a:p>
                  </a:txBody>
                  <a:tcPr/>
                </a:tc>
                <a:tc>
                  <a:txBody>
                    <a:bodyPr/>
                    <a:lstStyle/>
                    <a:p>
                      <a:pPr algn="l"/>
                      <a:r>
                        <a:rPr lang="en-US" sz="1800" dirty="0" smtClean="0"/>
                        <a:t>Long </a:t>
                      </a:r>
                      <a:r>
                        <a:rPr lang="en-US" sz="1800" u="none" dirty="0" smtClean="0"/>
                        <a:t>l = new Long(10);</a:t>
                      </a:r>
                      <a:endParaRPr lang="en-US" sz="1800" b="1" u="none" dirty="0" smtClean="0">
                        <a:solidFill>
                          <a:srgbClr val="000000"/>
                        </a:solidFill>
                        <a:latin typeface="Consolas"/>
                      </a:endParaRPr>
                    </a:p>
                  </a:txBody>
                  <a:tcPr/>
                </a:tc>
                <a:extLst>
                  <a:ext uri="{0D108BD9-81ED-4DB2-BD59-A6C34878D82A}">
                    <a16:rowId xmlns:a16="http://schemas.microsoft.com/office/drawing/2014/main" xmlns="" val="10004"/>
                  </a:ext>
                </a:extLst>
              </a:tr>
              <a:tr h="370840">
                <a:tc>
                  <a:txBody>
                    <a:bodyPr/>
                    <a:lstStyle/>
                    <a:p>
                      <a:r>
                        <a:rPr lang="en-IN" u="none" dirty="0" smtClean="0"/>
                        <a:t>float</a:t>
                      </a:r>
                      <a:endParaRPr lang="en-US" u="none" dirty="0"/>
                    </a:p>
                  </a:txBody>
                  <a:tcPr/>
                </a:tc>
                <a:tc>
                  <a:txBody>
                    <a:bodyPr/>
                    <a:lstStyle/>
                    <a:p>
                      <a:r>
                        <a:rPr lang="en-IN" u="none" dirty="0" smtClean="0"/>
                        <a:t>Float</a:t>
                      </a:r>
                    </a:p>
                  </a:txBody>
                  <a:tcPr/>
                </a:tc>
                <a:tc>
                  <a:txBody>
                    <a:bodyPr/>
                    <a:lstStyle/>
                    <a:p>
                      <a:pPr algn="l"/>
                      <a:r>
                        <a:rPr lang="en-US" sz="1800" dirty="0" smtClean="0"/>
                        <a:t>Float </a:t>
                      </a:r>
                      <a:r>
                        <a:rPr lang="en-US" sz="1800" u="none" dirty="0" smtClean="0"/>
                        <a:t>f = new Float(10.0);</a:t>
                      </a:r>
                      <a:endParaRPr lang="en-US" sz="1800" b="0" u="none" dirty="0" smtClean="0">
                        <a:solidFill>
                          <a:srgbClr val="000000"/>
                        </a:solidFill>
                        <a:latin typeface="Consolas"/>
                      </a:endParaRPr>
                    </a:p>
                  </a:txBody>
                  <a:tcPr/>
                </a:tc>
                <a:extLst>
                  <a:ext uri="{0D108BD9-81ED-4DB2-BD59-A6C34878D82A}">
                    <a16:rowId xmlns:a16="http://schemas.microsoft.com/office/drawing/2014/main" xmlns="" val="10005"/>
                  </a:ext>
                </a:extLst>
              </a:tr>
              <a:tr h="370840">
                <a:tc>
                  <a:txBody>
                    <a:bodyPr/>
                    <a:lstStyle/>
                    <a:p>
                      <a:r>
                        <a:rPr lang="en-IN" u="none" dirty="0" smtClean="0"/>
                        <a:t>double</a:t>
                      </a:r>
                      <a:endParaRPr lang="en-US" u="none" dirty="0"/>
                    </a:p>
                  </a:txBody>
                  <a:tcPr/>
                </a:tc>
                <a:tc>
                  <a:txBody>
                    <a:bodyPr/>
                    <a:lstStyle/>
                    <a:p>
                      <a:r>
                        <a:rPr lang="en-IN" u="none" dirty="0" smtClean="0"/>
                        <a:t>Double</a:t>
                      </a:r>
                    </a:p>
                  </a:txBody>
                  <a:tcPr/>
                </a:tc>
                <a:tc>
                  <a:txBody>
                    <a:bodyPr/>
                    <a:lstStyle/>
                    <a:p>
                      <a:pPr algn="l"/>
                      <a:r>
                        <a:rPr lang="en-US" sz="1800" dirty="0" smtClean="0"/>
                        <a:t>Double </a:t>
                      </a:r>
                      <a:r>
                        <a:rPr lang="en-US" sz="1800" u="none" dirty="0" smtClean="0"/>
                        <a:t>d = new Double(10.2);</a:t>
                      </a:r>
                      <a:endParaRPr lang="en-US" sz="1800" b="1" u="none" dirty="0" smtClean="0">
                        <a:solidFill>
                          <a:srgbClr val="000000"/>
                        </a:solidFill>
                        <a:latin typeface="Consolas"/>
                      </a:endParaRPr>
                    </a:p>
                  </a:txBody>
                  <a:tcPr/>
                </a:tc>
                <a:extLst>
                  <a:ext uri="{0D108BD9-81ED-4DB2-BD59-A6C34878D82A}">
                    <a16:rowId xmlns:a16="http://schemas.microsoft.com/office/drawing/2014/main" xmlns="" val="10006"/>
                  </a:ext>
                </a:extLst>
              </a:tr>
              <a:tr h="370840">
                <a:tc>
                  <a:txBody>
                    <a:bodyPr/>
                    <a:lstStyle/>
                    <a:p>
                      <a:r>
                        <a:rPr lang="en-IN" u="none" dirty="0" smtClean="0"/>
                        <a:t>char</a:t>
                      </a:r>
                      <a:endParaRPr lang="en-US" u="none" dirty="0"/>
                    </a:p>
                  </a:txBody>
                  <a:tcPr/>
                </a:tc>
                <a:tc>
                  <a:txBody>
                    <a:bodyPr/>
                    <a:lstStyle/>
                    <a:p>
                      <a:r>
                        <a:rPr lang="en-IN" u="none" dirty="0" smtClean="0"/>
                        <a:t>Character</a:t>
                      </a:r>
                    </a:p>
                  </a:txBody>
                  <a:tcPr/>
                </a:tc>
                <a:tc>
                  <a:txBody>
                    <a:bodyPr/>
                    <a:lstStyle/>
                    <a:p>
                      <a:pPr algn="l"/>
                      <a:r>
                        <a:rPr lang="en-US" sz="1800" dirty="0" smtClean="0"/>
                        <a:t>Character </a:t>
                      </a:r>
                      <a:r>
                        <a:rPr lang="en-US" sz="1800" u="none" dirty="0" smtClean="0"/>
                        <a:t>c = new Character('a');</a:t>
                      </a:r>
                      <a:endParaRPr lang="en-US" sz="1800" b="1" u="none" dirty="0" smtClean="0">
                        <a:solidFill>
                          <a:srgbClr val="000000"/>
                        </a:solidFill>
                        <a:latin typeface="Consolas"/>
                      </a:endParaRPr>
                    </a:p>
                  </a:txBody>
                  <a:tcPr/>
                </a:tc>
                <a:extLst>
                  <a:ext uri="{0D108BD9-81ED-4DB2-BD59-A6C34878D82A}">
                    <a16:rowId xmlns:a16="http://schemas.microsoft.com/office/drawing/2014/main" xmlns="" val="10007"/>
                  </a:ext>
                </a:extLst>
              </a:tr>
              <a:tr h="370840">
                <a:tc>
                  <a:txBody>
                    <a:bodyPr/>
                    <a:lstStyle/>
                    <a:p>
                      <a:r>
                        <a:rPr lang="en-IN" u="none" dirty="0" err="1" smtClean="0"/>
                        <a:t>boolean</a:t>
                      </a:r>
                      <a:endParaRPr lang="en-US" u="none" dirty="0"/>
                    </a:p>
                  </a:txBody>
                  <a:tcPr/>
                </a:tc>
                <a:tc>
                  <a:txBody>
                    <a:bodyPr/>
                    <a:lstStyle/>
                    <a:p>
                      <a:r>
                        <a:rPr lang="en-IN" u="none" dirty="0" smtClean="0"/>
                        <a:t>Boolean</a:t>
                      </a:r>
                    </a:p>
                  </a:txBody>
                  <a:tcPr/>
                </a:tc>
                <a:tc>
                  <a:txBody>
                    <a:bodyPr/>
                    <a:lstStyle/>
                    <a:p>
                      <a:pPr algn="l"/>
                      <a:r>
                        <a:rPr lang="en-US" sz="1800" dirty="0" smtClean="0"/>
                        <a:t>Boolean </a:t>
                      </a:r>
                      <a:r>
                        <a:rPr lang="en-US" sz="1800" u="none" dirty="0" smtClean="0"/>
                        <a:t>b = new Boolean(true);</a:t>
                      </a:r>
                      <a:endParaRPr lang="en-US" sz="1800" b="1" u="none" dirty="0" smtClean="0">
                        <a:solidFill>
                          <a:srgbClr val="000000"/>
                        </a:solidFill>
                        <a:latin typeface="Consolas"/>
                      </a:endParaRPr>
                    </a:p>
                  </a:txBody>
                  <a:tcPr/>
                </a:tc>
                <a:extLst>
                  <a:ext uri="{0D108BD9-81ED-4DB2-BD59-A6C34878D82A}">
                    <a16:rowId xmlns:a16="http://schemas.microsoft.com/office/drawing/2014/main" xmlns="" val="10008"/>
                  </a:ext>
                </a:extLst>
              </a:tr>
            </a:tbl>
          </a:graphicData>
        </a:graphic>
      </p:graphicFrame>
      <p:sp>
        <p:nvSpPr>
          <p:cNvPr id="5" name="Content Placeholder 2"/>
          <p:cNvSpPr txBox="1">
            <a:spLocks/>
          </p:cNvSpPr>
          <p:nvPr/>
        </p:nvSpPr>
        <p:spPr>
          <a:xfrm>
            <a:off x="190500" y="4495800"/>
            <a:ext cx="6916882" cy="1905000"/>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14000"/>
              </a:lnSpc>
              <a:spcBef>
                <a:spcPct val="20000"/>
              </a:spcBef>
              <a:spcAft>
                <a:spcPts val="0"/>
              </a:spcAft>
              <a:buClrTx/>
              <a:buSzTx/>
              <a:buFont typeface="Wingdings" panose="05000000000000000000" pitchFamily="2" charset="2"/>
              <a:buChar char="§"/>
              <a:tabLst/>
              <a:defRPr/>
            </a:pPr>
            <a:r>
              <a:rPr kumimoji="0" lang="en-IN" sz="2000" b="1" i="0" u="none" strike="noStrike" kern="1200" cap="none" spc="0" normalizeH="0" baseline="0" noProof="0" dirty="0" smtClean="0">
                <a:ln>
                  <a:noFill/>
                </a:ln>
                <a:solidFill>
                  <a:schemeClr val="tx1"/>
                </a:solidFill>
                <a:effectLst/>
                <a:uLnTx/>
                <a:uFillTx/>
                <a:latin typeface="+mj-lt"/>
                <a:ea typeface="Times New Roman" panose="02020603050405020304" pitchFamily="18" charset="0"/>
                <a:cs typeface="Times New Roman" panose="02020603050405020304" pitchFamily="18" charset="0"/>
              </a:rPr>
              <a:t>Common Fields</a:t>
            </a:r>
            <a:r>
              <a:rPr kumimoji="0" lang="en-IN" sz="2000" b="0" i="0" u="none" strike="noStrike" kern="1200" cap="none" spc="0" normalizeH="0" baseline="0" noProof="0" dirty="0" smtClean="0">
                <a:ln>
                  <a:noFill/>
                </a:ln>
                <a:solidFill>
                  <a:schemeClr val="tx1"/>
                </a:solidFill>
                <a:effectLst/>
                <a:uLnTx/>
                <a:uFillTx/>
                <a:latin typeface="+mj-lt"/>
                <a:ea typeface="Times New Roman" panose="02020603050405020304" pitchFamily="18" charset="0"/>
                <a:cs typeface="Times New Roman" panose="02020603050405020304" pitchFamily="18" charset="0"/>
              </a:rPr>
              <a:t> (Except Boolean):</a:t>
            </a:r>
          </a:p>
          <a:p>
            <a:pPr marL="800100" lvl="1" indent="-342900">
              <a:lnSpc>
                <a:spcPct val="114000"/>
              </a:lnSpc>
              <a:spcBef>
                <a:spcPct val="20000"/>
              </a:spcBef>
              <a:buFont typeface="Wingdings" panose="05000000000000000000" pitchFamily="2" charset="2"/>
              <a:buChar char="§"/>
            </a:pPr>
            <a:r>
              <a:rPr lang="en-IN" dirty="0" smtClean="0">
                <a:latin typeface="Consolas" panose="020B0609020204030204" pitchFamily="49" charset="0"/>
                <a:ea typeface="Times New Roman" panose="02020603050405020304" pitchFamily="18" charset="0"/>
                <a:cs typeface="Times New Roman" panose="02020603050405020304" pitchFamily="18" charset="0"/>
              </a:rPr>
              <a:t>MIN_VALUE </a:t>
            </a:r>
            <a:r>
              <a:rPr lang="en-IN" dirty="0" smtClean="0">
                <a:latin typeface="+mj-lt"/>
                <a:ea typeface="Times New Roman" panose="02020603050405020304" pitchFamily="18" charset="0"/>
                <a:cs typeface="Times New Roman" panose="02020603050405020304" pitchFamily="18" charset="0"/>
              </a:rPr>
              <a:t>: </a:t>
            </a:r>
            <a:r>
              <a:rPr lang="en-IN" dirty="0" smtClean="0">
                <a:ea typeface="Times New Roman" panose="02020603050405020304" pitchFamily="18" charset="0"/>
                <a:cs typeface="Times New Roman" panose="02020603050405020304" pitchFamily="18" charset="0"/>
              </a:rPr>
              <a:t>will return the minimum value it can store.</a:t>
            </a:r>
            <a:endParaRPr lang="en-IN" dirty="0" smtClean="0">
              <a:latin typeface="+mj-lt"/>
              <a:ea typeface="Times New Roman" panose="02020603050405020304" pitchFamily="18" charset="0"/>
              <a:cs typeface="Times New Roman" panose="02020603050405020304" pitchFamily="18" charset="0"/>
            </a:endParaRPr>
          </a:p>
          <a:p>
            <a:pPr marL="800100" lvl="1" indent="-342900">
              <a:lnSpc>
                <a:spcPct val="114000"/>
              </a:lnSpc>
              <a:spcBef>
                <a:spcPct val="20000"/>
              </a:spcBef>
              <a:buFont typeface="Wingdings" panose="05000000000000000000" pitchFamily="2" charset="2"/>
              <a:buChar char="§"/>
            </a:pPr>
            <a:r>
              <a:rPr kumimoji="0" lang="en-IN" b="0" i="0" u="none" strike="noStrike" kern="1200" cap="none" spc="0" normalizeH="0" baseline="0" noProof="0" dirty="0" smtClean="0">
                <a:ln>
                  <a:noFill/>
                </a:ln>
                <a:solidFill>
                  <a:schemeClr val="tx1"/>
                </a:solidFill>
                <a:effectLst/>
                <a:uLnTx/>
                <a:uFillTx/>
                <a:latin typeface="Consolas" panose="020B0609020204030204" pitchFamily="49" charset="0"/>
                <a:ea typeface="Times New Roman" panose="02020603050405020304" pitchFamily="18" charset="0"/>
                <a:cs typeface="Times New Roman" panose="02020603050405020304" pitchFamily="18" charset="0"/>
              </a:rPr>
              <a:t>MAX_VALUE</a:t>
            </a:r>
            <a:r>
              <a:rPr kumimoji="0" lang="en-IN" b="0" i="0" u="none" strike="noStrike" kern="1200" cap="none" spc="0" normalizeH="0" noProof="0" dirty="0" smtClean="0">
                <a:ln>
                  <a:noFill/>
                </a:ln>
                <a:solidFill>
                  <a:schemeClr val="tx1"/>
                </a:solidFill>
                <a:effectLst/>
                <a:uLnTx/>
                <a:uFillTx/>
                <a:latin typeface="Consolas" panose="020B0609020204030204" pitchFamily="49" charset="0"/>
                <a:ea typeface="Times New Roman" panose="02020603050405020304" pitchFamily="18" charset="0"/>
                <a:cs typeface="Times New Roman" panose="02020603050405020304" pitchFamily="18" charset="0"/>
              </a:rPr>
              <a:t> </a:t>
            </a:r>
            <a:r>
              <a:rPr kumimoji="0" lang="en-IN" b="0" i="0" u="none" strike="noStrike" kern="1200" cap="none" spc="0" normalizeH="0" noProof="0" dirty="0" smtClean="0">
                <a:ln>
                  <a:noFill/>
                </a:ln>
                <a:solidFill>
                  <a:schemeClr val="tx1"/>
                </a:solidFill>
                <a:effectLst/>
                <a:uLnTx/>
                <a:uFillTx/>
                <a:latin typeface="+mj-lt"/>
                <a:ea typeface="Times New Roman" panose="02020603050405020304" pitchFamily="18" charset="0"/>
                <a:cs typeface="Times New Roman" panose="02020603050405020304" pitchFamily="18" charset="0"/>
              </a:rPr>
              <a:t>: will return the maximum value it can store.</a:t>
            </a:r>
            <a:endParaRPr kumimoji="0" lang="en-US" b="0" i="0" u="none" strike="noStrike" kern="1200" cap="none" spc="0" normalizeH="0" baseline="0" noProof="0" dirty="0">
              <a:ln>
                <a:noFill/>
              </a:ln>
              <a:solidFill>
                <a:schemeClr val="tx1"/>
              </a:solidFill>
              <a:effectLst/>
              <a:uLnTx/>
              <a:uFillTx/>
              <a:latin typeface="+mj-lt"/>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07527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bldLvl="5"/>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Parsing the String</a:t>
            </a:r>
            <a:endParaRPr lang="en-US" dirty="0"/>
          </a:p>
        </p:txBody>
      </p:sp>
      <p:sp>
        <p:nvSpPr>
          <p:cNvPr id="3" name="Content Placeholder 2"/>
          <p:cNvSpPr>
            <a:spLocks noGrp="1"/>
          </p:cNvSpPr>
          <p:nvPr>
            <p:ph idx="1"/>
          </p:nvPr>
        </p:nvSpPr>
        <p:spPr/>
        <p:txBody>
          <a:bodyPr/>
          <a:lstStyle/>
          <a:p>
            <a:r>
              <a:rPr lang="en-IN" dirty="0"/>
              <a:t>Using </a:t>
            </a:r>
            <a:r>
              <a:rPr lang="en-IN" b="1" dirty="0"/>
              <a:t>wrapper class</a:t>
            </a:r>
            <a:r>
              <a:rPr lang="en-IN" dirty="0"/>
              <a:t> we can </a:t>
            </a:r>
            <a:r>
              <a:rPr lang="en-IN" b="1" dirty="0"/>
              <a:t>parse string </a:t>
            </a:r>
            <a:r>
              <a:rPr lang="en-IN" dirty="0"/>
              <a:t>to any </a:t>
            </a:r>
            <a:r>
              <a:rPr lang="en-IN" b="1" dirty="0"/>
              <a:t>primitive datatype (Except char)</a:t>
            </a:r>
            <a:r>
              <a:rPr lang="en-IN" dirty="0"/>
              <a:t>.</a:t>
            </a:r>
            <a:endParaRPr lang="en-US" dirty="0"/>
          </a:p>
          <a:p>
            <a:endParaRPr lang="en-US" dirty="0"/>
          </a:p>
        </p:txBody>
      </p:sp>
      <p:sp>
        <p:nvSpPr>
          <p:cNvPr id="4" name="TextBox 3"/>
          <p:cNvSpPr txBox="1"/>
          <p:nvPr/>
        </p:nvSpPr>
        <p:spPr>
          <a:xfrm>
            <a:off x="557646" y="1501833"/>
            <a:ext cx="7696200" cy="2862322"/>
          </a:xfrm>
          <a:prstGeom prst="rect">
            <a:avLst/>
          </a:prstGeom>
          <a:noFill/>
          <a:ln w="19050">
            <a:solidFill>
              <a:schemeClr val="accent1"/>
            </a:solidFill>
            <a:prstDash val="dash"/>
          </a:ln>
        </p:spPr>
        <p:txBody>
          <a:bodyPr wrap="square" rtlCol="0">
            <a:spAutoFit/>
          </a:bodyPr>
          <a:lstStyle/>
          <a:p>
            <a:pPr lvl="1"/>
            <a:endParaRPr lang="en-US" b="1" dirty="0" smtClean="0">
              <a:solidFill>
                <a:srgbClr val="7F0055"/>
              </a:solidFill>
              <a:latin typeface="Consolas"/>
            </a:endParaRPr>
          </a:p>
          <a:p>
            <a:pPr lvl="1"/>
            <a:r>
              <a:rPr lang="en-US" b="1" dirty="0" smtClean="0">
                <a:solidFill>
                  <a:srgbClr val="7F0055"/>
                </a:solidFill>
                <a:latin typeface="Consolas"/>
              </a:rPr>
              <a:t>byte</a:t>
            </a:r>
            <a:r>
              <a:rPr lang="en-US" b="1" dirty="0" smtClean="0">
                <a:solidFill>
                  <a:srgbClr val="000000"/>
                </a:solidFill>
                <a:latin typeface="Consolas"/>
              </a:rPr>
              <a:t> </a:t>
            </a:r>
            <a:r>
              <a:rPr lang="en-US" b="1" dirty="0" smtClean="0">
                <a:solidFill>
                  <a:srgbClr val="6A3E3E"/>
                </a:solidFill>
                <a:latin typeface="Consolas"/>
              </a:rPr>
              <a:t>b1</a:t>
            </a:r>
            <a:r>
              <a:rPr lang="en-US" b="1" dirty="0" smtClean="0">
                <a:solidFill>
                  <a:srgbClr val="000000"/>
                </a:solidFill>
                <a:latin typeface="Consolas"/>
              </a:rPr>
              <a:t> = </a:t>
            </a:r>
            <a:r>
              <a:rPr lang="en-US" b="1" dirty="0" err="1" smtClean="0">
                <a:solidFill>
                  <a:srgbClr val="000000"/>
                </a:solidFill>
                <a:latin typeface="Consolas"/>
              </a:rPr>
              <a:t>Byte.</a:t>
            </a:r>
            <a:r>
              <a:rPr lang="en-US" b="1" i="1" dirty="0" err="1" smtClean="0">
                <a:solidFill>
                  <a:srgbClr val="000000"/>
                </a:solidFill>
                <a:latin typeface="Consolas"/>
              </a:rPr>
              <a:t>parseByte</a:t>
            </a:r>
            <a:r>
              <a:rPr lang="en-US" b="1" i="1" dirty="0" smtClean="0">
                <a:solidFill>
                  <a:srgbClr val="000000"/>
                </a:solidFill>
                <a:latin typeface="Consolas"/>
              </a:rPr>
              <a:t>(</a:t>
            </a:r>
            <a:r>
              <a:rPr lang="en-US" b="1" i="1" dirty="0" smtClean="0">
                <a:solidFill>
                  <a:srgbClr val="2A00FF"/>
                </a:solidFill>
                <a:latin typeface="Consolas"/>
              </a:rPr>
              <a:t>"10"</a:t>
            </a:r>
            <a:r>
              <a:rPr lang="en-US" b="1" i="1" dirty="0" smtClean="0">
                <a:solidFill>
                  <a:srgbClr val="000000"/>
                </a:solidFill>
                <a:latin typeface="Consolas"/>
              </a:rPr>
              <a:t>);</a:t>
            </a:r>
          </a:p>
          <a:p>
            <a:pPr lvl="1"/>
            <a:r>
              <a:rPr lang="en-US" b="1" dirty="0" smtClean="0">
                <a:solidFill>
                  <a:srgbClr val="7F0055"/>
                </a:solidFill>
                <a:latin typeface="Consolas"/>
              </a:rPr>
              <a:t>short</a:t>
            </a:r>
            <a:r>
              <a:rPr lang="en-US" b="1" dirty="0" smtClean="0">
                <a:solidFill>
                  <a:srgbClr val="000000"/>
                </a:solidFill>
                <a:latin typeface="Consolas"/>
              </a:rPr>
              <a:t> </a:t>
            </a:r>
            <a:r>
              <a:rPr lang="en-US" b="1" dirty="0" smtClean="0">
                <a:solidFill>
                  <a:srgbClr val="6A3E3E"/>
                </a:solidFill>
                <a:latin typeface="Consolas"/>
              </a:rPr>
              <a:t>s</a:t>
            </a:r>
            <a:r>
              <a:rPr lang="en-US" b="1" dirty="0" smtClean="0">
                <a:solidFill>
                  <a:srgbClr val="000000"/>
                </a:solidFill>
                <a:latin typeface="Consolas"/>
              </a:rPr>
              <a:t> = </a:t>
            </a:r>
            <a:r>
              <a:rPr lang="en-US" b="1" dirty="0" err="1" smtClean="0">
                <a:solidFill>
                  <a:srgbClr val="000000"/>
                </a:solidFill>
                <a:latin typeface="Consolas"/>
              </a:rPr>
              <a:t>Short.</a:t>
            </a:r>
            <a:r>
              <a:rPr lang="en-US" b="1" i="1" dirty="0" err="1" smtClean="0">
                <a:solidFill>
                  <a:srgbClr val="000000"/>
                </a:solidFill>
                <a:latin typeface="Consolas"/>
              </a:rPr>
              <a:t>parseShort</a:t>
            </a:r>
            <a:r>
              <a:rPr lang="en-US" b="1" i="1" dirty="0" smtClean="0">
                <a:solidFill>
                  <a:srgbClr val="000000"/>
                </a:solidFill>
                <a:latin typeface="Consolas"/>
              </a:rPr>
              <a:t>(</a:t>
            </a:r>
            <a:r>
              <a:rPr lang="en-US" b="1" i="1" dirty="0" smtClean="0">
                <a:solidFill>
                  <a:srgbClr val="2A00FF"/>
                </a:solidFill>
                <a:latin typeface="Consolas"/>
              </a:rPr>
              <a:t>"10"</a:t>
            </a:r>
            <a:r>
              <a:rPr lang="en-US" b="1" i="1" dirty="0" smtClean="0">
                <a:solidFill>
                  <a:srgbClr val="000000"/>
                </a:solidFill>
                <a:latin typeface="Consolas"/>
              </a:rPr>
              <a:t>);</a:t>
            </a:r>
          </a:p>
          <a:p>
            <a:pPr lvl="1"/>
            <a:r>
              <a:rPr lang="en-US" b="1" dirty="0" err="1" smtClean="0">
                <a:solidFill>
                  <a:srgbClr val="7F0055"/>
                </a:solidFill>
                <a:latin typeface="Consolas"/>
              </a:rPr>
              <a:t>int</a:t>
            </a:r>
            <a:r>
              <a:rPr lang="en-US" b="1" dirty="0" smtClean="0">
                <a:solidFill>
                  <a:srgbClr val="000000"/>
                </a:solidFill>
                <a:latin typeface="Consolas"/>
              </a:rPr>
              <a:t> </a:t>
            </a:r>
            <a:r>
              <a:rPr lang="en-US" b="1" dirty="0" err="1" smtClean="0">
                <a:solidFill>
                  <a:srgbClr val="6A3E3E"/>
                </a:solidFill>
                <a:latin typeface="Consolas"/>
              </a:rPr>
              <a:t>i</a:t>
            </a:r>
            <a:r>
              <a:rPr lang="en-US" b="1" dirty="0" smtClean="0">
                <a:solidFill>
                  <a:srgbClr val="000000"/>
                </a:solidFill>
                <a:latin typeface="Consolas"/>
              </a:rPr>
              <a:t> = </a:t>
            </a:r>
            <a:r>
              <a:rPr lang="en-US" b="1" dirty="0" err="1" smtClean="0">
                <a:solidFill>
                  <a:srgbClr val="000000"/>
                </a:solidFill>
                <a:latin typeface="Consolas"/>
              </a:rPr>
              <a:t>Integer.</a:t>
            </a:r>
            <a:r>
              <a:rPr lang="en-US" b="1" i="1" dirty="0" err="1" smtClean="0">
                <a:solidFill>
                  <a:srgbClr val="000000"/>
                </a:solidFill>
                <a:latin typeface="Consolas"/>
              </a:rPr>
              <a:t>parseInt</a:t>
            </a:r>
            <a:r>
              <a:rPr lang="en-US" b="1" i="1" dirty="0" smtClean="0">
                <a:solidFill>
                  <a:srgbClr val="000000"/>
                </a:solidFill>
                <a:latin typeface="Consolas"/>
              </a:rPr>
              <a:t>(</a:t>
            </a:r>
            <a:r>
              <a:rPr lang="en-US" b="1" i="1" dirty="0" smtClean="0">
                <a:solidFill>
                  <a:srgbClr val="2A00FF"/>
                </a:solidFill>
                <a:latin typeface="Consolas"/>
              </a:rPr>
              <a:t>"10"</a:t>
            </a:r>
            <a:r>
              <a:rPr lang="en-US" b="1" i="1" dirty="0" smtClean="0">
                <a:solidFill>
                  <a:srgbClr val="000000"/>
                </a:solidFill>
                <a:latin typeface="Consolas"/>
              </a:rPr>
              <a:t>);</a:t>
            </a:r>
          </a:p>
          <a:p>
            <a:pPr lvl="1"/>
            <a:r>
              <a:rPr lang="en-US" b="1" dirty="0" smtClean="0">
                <a:solidFill>
                  <a:srgbClr val="7F0055"/>
                </a:solidFill>
                <a:latin typeface="Consolas"/>
              </a:rPr>
              <a:t>long</a:t>
            </a:r>
            <a:r>
              <a:rPr lang="en-US" b="1" dirty="0" smtClean="0">
                <a:solidFill>
                  <a:srgbClr val="000000"/>
                </a:solidFill>
                <a:latin typeface="Consolas"/>
              </a:rPr>
              <a:t> </a:t>
            </a:r>
            <a:r>
              <a:rPr lang="en-US" b="1" dirty="0" smtClean="0">
                <a:solidFill>
                  <a:srgbClr val="6A3E3E"/>
                </a:solidFill>
                <a:latin typeface="Consolas"/>
              </a:rPr>
              <a:t>l</a:t>
            </a:r>
            <a:r>
              <a:rPr lang="en-US" b="1" dirty="0" smtClean="0">
                <a:solidFill>
                  <a:srgbClr val="000000"/>
                </a:solidFill>
                <a:latin typeface="Consolas"/>
              </a:rPr>
              <a:t> = </a:t>
            </a:r>
            <a:r>
              <a:rPr lang="en-US" b="1" dirty="0" err="1" smtClean="0">
                <a:solidFill>
                  <a:srgbClr val="000000"/>
                </a:solidFill>
                <a:latin typeface="Consolas"/>
              </a:rPr>
              <a:t>Long.</a:t>
            </a:r>
            <a:r>
              <a:rPr lang="en-US" b="1" i="1" dirty="0" err="1" smtClean="0">
                <a:solidFill>
                  <a:srgbClr val="000000"/>
                </a:solidFill>
                <a:latin typeface="Consolas"/>
              </a:rPr>
              <a:t>parseLong</a:t>
            </a:r>
            <a:r>
              <a:rPr lang="en-US" b="1" i="1" dirty="0" smtClean="0">
                <a:solidFill>
                  <a:srgbClr val="000000"/>
                </a:solidFill>
                <a:latin typeface="Consolas"/>
              </a:rPr>
              <a:t>(</a:t>
            </a:r>
            <a:r>
              <a:rPr lang="en-US" b="1" i="1" dirty="0" smtClean="0">
                <a:solidFill>
                  <a:srgbClr val="2A00FF"/>
                </a:solidFill>
                <a:latin typeface="Consolas"/>
              </a:rPr>
              <a:t>"10"</a:t>
            </a:r>
            <a:r>
              <a:rPr lang="en-US" b="1" i="1" dirty="0" smtClean="0">
                <a:solidFill>
                  <a:srgbClr val="000000"/>
                </a:solidFill>
                <a:latin typeface="Consolas"/>
              </a:rPr>
              <a:t>);</a:t>
            </a:r>
          </a:p>
          <a:p>
            <a:pPr lvl="1"/>
            <a:r>
              <a:rPr lang="en-US" b="1" dirty="0" smtClean="0">
                <a:solidFill>
                  <a:srgbClr val="7F0055"/>
                </a:solidFill>
                <a:latin typeface="Consolas"/>
              </a:rPr>
              <a:t>float</a:t>
            </a:r>
            <a:r>
              <a:rPr lang="en-US" b="1" dirty="0" smtClean="0">
                <a:solidFill>
                  <a:srgbClr val="000000"/>
                </a:solidFill>
                <a:latin typeface="Consolas"/>
              </a:rPr>
              <a:t> </a:t>
            </a:r>
            <a:r>
              <a:rPr lang="en-US" b="1" dirty="0" smtClean="0">
                <a:solidFill>
                  <a:srgbClr val="6A3E3E"/>
                </a:solidFill>
                <a:latin typeface="Consolas"/>
              </a:rPr>
              <a:t>f</a:t>
            </a:r>
            <a:r>
              <a:rPr lang="en-US" b="1" dirty="0" smtClean="0">
                <a:solidFill>
                  <a:srgbClr val="000000"/>
                </a:solidFill>
                <a:latin typeface="Consolas"/>
              </a:rPr>
              <a:t> = </a:t>
            </a:r>
            <a:r>
              <a:rPr lang="en-US" b="1" dirty="0" err="1" smtClean="0">
                <a:solidFill>
                  <a:srgbClr val="000000"/>
                </a:solidFill>
                <a:latin typeface="Consolas"/>
              </a:rPr>
              <a:t>Float.</a:t>
            </a:r>
            <a:r>
              <a:rPr lang="en-US" b="1" i="1" dirty="0" err="1" smtClean="0">
                <a:solidFill>
                  <a:srgbClr val="000000"/>
                </a:solidFill>
                <a:latin typeface="Consolas"/>
              </a:rPr>
              <a:t>parseFloat</a:t>
            </a:r>
            <a:r>
              <a:rPr lang="en-US" b="1" i="1" dirty="0" smtClean="0">
                <a:solidFill>
                  <a:srgbClr val="000000"/>
                </a:solidFill>
                <a:latin typeface="Consolas"/>
              </a:rPr>
              <a:t>(</a:t>
            </a:r>
            <a:r>
              <a:rPr lang="en-US" b="1" i="1" dirty="0" smtClean="0">
                <a:solidFill>
                  <a:srgbClr val="2A00FF"/>
                </a:solidFill>
                <a:latin typeface="Consolas"/>
              </a:rPr>
              <a:t>"10.5"</a:t>
            </a:r>
            <a:r>
              <a:rPr lang="en-US" b="1" i="1" dirty="0" smtClean="0">
                <a:solidFill>
                  <a:srgbClr val="000000"/>
                </a:solidFill>
                <a:latin typeface="Consolas"/>
              </a:rPr>
              <a:t>);</a:t>
            </a:r>
          </a:p>
          <a:p>
            <a:pPr lvl="1"/>
            <a:r>
              <a:rPr lang="en-US" b="1" dirty="0" smtClean="0">
                <a:solidFill>
                  <a:srgbClr val="7F0055"/>
                </a:solidFill>
                <a:latin typeface="Consolas"/>
              </a:rPr>
              <a:t>double</a:t>
            </a:r>
            <a:r>
              <a:rPr lang="en-US" b="1" dirty="0" smtClean="0">
                <a:solidFill>
                  <a:srgbClr val="000000"/>
                </a:solidFill>
                <a:latin typeface="Consolas"/>
              </a:rPr>
              <a:t> </a:t>
            </a:r>
            <a:r>
              <a:rPr lang="en-US" b="1" dirty="0" smtClean="0">
                <a:solidFill>
                  <a:srgbClr val="6A3E3E"/>
                </a:solidFill>
                <a:latin typeface="Consolas"/>
              </a:rPr>
              <a:t>d</a:t>
            </a:r>
            <a:r>
              <a:rPr lang="en-US" b="1" dirty="0" smtClean="0">
                <a:solidFill>
                  <a:srgbClr val="000000"/>
                </a:solidFill>
                <a:latin typeface="Consolas"/>
              </a:rPr>
              <a:t> = </a:t>
            </a:r>
            <a:r>
              <a:rPr lang="en-US" b="1" dirty="0" err="1" smtClean="0">
                <a:solidFill>
                  <a:srgbClr val="000000"/>
                </a:solidFill>
                <a:latin typeface="Consolas"/>
              </a:rPr>
              <a:t>Double.</a:t>
            </a:r>
            <a:r>
              <a:rPr lang="en-US" b="1" i="1" dirty="0" err="1" smtClean="0">
                <a:solidFill>
                  <a:srgbClr val="000000"/>
                </a:solidFill>
                <a:latin typeface="Consolas"/>
              </a:rPr>
              <a:t>parseDouble</a:t>
            </a:r>
            <a:r>
              <a:rPr lang="en-US" b="1" i="1" dirty="0" smtClean="0">
                <a:solidFill>
                  <a:srgbClr val="000000"/>
                </a:solidFill>
                <a:latin typeface="Consolas"/>
              </a:rPr>
              <a:t>(</a:t>
            </a:r>
            <a:r>
              <a:rPr lang="en-US" b="1" i="1" dirty="0" smtClean="0">
                <a:solidFill>
                  <a:srgbClr val="2A00FF"/>
                </a:solidFill>
                <a:latin typeface="Consolas"/>
              </a:rPr>
              <a:t>"10.5"</a:t>
            </a:r>
            <a:r>
              <a:rPr lang="en-US" b="1" i="1" dirty="0" smtClean="0">
                <a:solidFill>
                  <a:srgbClr val="000000"/>
                </a:solidFill>
                <a:latin typeface="Consolas"/>
              </a:rPr>
              <a:t>);</a:t>
            </a:r>
          </a:p>
          <a:p>
            <a:pPr lvl="1"/>
            <a:r>
              <a:rPr lang="en-US" b="1" dirty="0" err="1" smtClean="0">
                <a:solidFill>
                  <a:srgbClr val="7F0055"/>
                </a:solidFill>
                <a:latin typeface="Consolas"/>
              </a:rPr>
              <a:t>boolean</a:t>
            </a:r>
            <a:r>
              <a:rPr lang="en-US" b="1" dirty="0" smtClean="0">
                <a:solidFill>
                  <a:srgbClr val="000000"/>
                </a:solidFill>
                <a:latin typeface="Consolas"/>
              </a:rPr>
              <a:t> </a:t>
            </a:r>
            <a:r>
              <a:rPr lang="en-US" b="1" dirty="0" smtClean="0">
                <a:solidFill>
                  <a:srgbClr val="6A3E3E"/>
                </a:solidFill>
                <a:latin typeface="Consolas"/>
              </a:rPr>
              <a:t>b2</a:t>
            </a:r>
            <a:r>
              <a:rPr lang="en-US" b="1" dirty="0" smtClean="0">
                <a:solidFill>
                  <a:srgbClr val="000000"/>
                </a:solidFill>
                <a:latin typeface="Consolas"/>
              </a:rPr>
              <a:t> = </a:t>
            </a:r>
            <a:r>
              <a:rPr lang="en-US" b="1" dirty="0" err="1" smtClean="0">
                <a:solidFill>
                  <a:srgbClr val="000000"/>
                </a:solidFill>
                <a:latin typeface="Consolas"/>
              </a:rPr>
              <a:t>Boolean.</a:t>
            </a:r>
            <a:r>
              <a:rPr lang="en-US" b="1" i="1" dirty="0" err="1" smtClean="0">
                <a:solidFill>
                  <a:srgbClr val="000000"/>
                </a:solidFill>
                <a:latin typeface="Consolas"/>
              </a:rPr>
              <a:t>parseBoolean</a:t>
            </a:r>
            <a:r>
              <a:rPr lang="en-US" b="1" i="1" dirty="0" smtClean="0">
                <a:solidFill>
                  <a:srgbClr val="000000"/>
                </a:solidFill>
                <a:latin typeface="Consolas"/>
              </a:rPr>
              <a:t>(</a:t>
            </a:r>
            <a:r>
              <a:rPr lang="en-US" b="1" i="1" dirty="0" smtClean="0">
                <a:solidFill>
                  <a:srgbClr val="2A00FF"/>
                </a:solidFill>
                <a:latin typeface="Consolas"/>
              </a:rPr>
              <a:t>"true"</a:t>
            </a:r>
            <a:r>
              <a:rPr lang="en-US" b="1" i="1" dirty="0" smtClean="0">
                <a:solidFill>
                  <a:srgbClr val="000000"/>
                </a:solidFill>
                <a:latin typeface="Consolas"/>
              </a:rPr>
              <a:t>);</a:t>
            </a:r>
          </a:p>
          <a:p>
            <a:pPr lvl="1"/>
            <a:r>
              <a:rPr lang="en-US" b="1" dirty="0" smtClean="0">
                <a:solidFill>
                  <a:srgbClr val="7F0055"/>
                </a:solidFill>
                <a:latin typeface="Consolas"/>
              </a:rPr>
              <a:t>char</a:t>
            </a:r>
            <a:r>
              <a:rPr lang="en-US" b="1" dirty="0" smtClean="0">
                <a:solidFill>
                  <a:srgbClr val="000000"/>
                </a:solidFill>
                <a:latin typeface="Consolas"/>
              </a:rPr>
              <a:t> </a:t>
            </a:r>
            <a:r>
              <a:rPr lang="en-US" b="1" dirty="0" smtClean="0">
                <a:solidFill>
                  <a:srgbClr val="6A3E3E"/>
                </a:solidFill>
                <a:latin typeface="Consolas"/>
              </a:rPr>
              <a:t>c</a:t>
            </a:r>
            <a:r>
              <a:rPr lang="en-US" b="1" dirty="0" smtClean="0">
                <a:solidFill>
                  <a:srgbClr val="000000"/>
                </a:solidFill>
                <a:latin typeface="Consolas"/>
              </a:rPr>
              <a:t> = </a:t>
            </a:r>
            <a:r>
              <a:rPr lang="en-US" b="1" dirty="0" err="1" smtClean="0">
                <a:solidFill>
                  <a:srgbClr val="000000"/>
                </a:solidFill>
                <a:latin typeface="Consolas"/>
              </a:rPr>
              <a:t>Character.parseCharacter</a:t>
            </a:r>
            <a:r>
              <a:rPr lang="en-US" b="1" dirty="0" smtClean="0">
                <a:solidFill>
                  <a:srgbClr val="000000"/>
                </a:solidFill>
                <a:latin typeface="Consolas"/>
              </a:rPr>
              <a:t>(</a:t>
            </a:r>
            <a:r>
              <a:rPr lang="en-US" b="1" dirty="0" smtClean="0">
                <a:solidFill>
                  <a:srgbClr val="2A00FF"/>
                </a:solidFill>
                <a:latin typeface="Consolas"/>
              </a:rPr>
              <a:t>'a'</a:t>
            </a:r>
            <a:r>
              <a:rPr lang="en-US" b="1" dirty="0" smtClean="0">
                <a:solidFill>
                  <a:srgbClr val="000000"/>
                </a:solidFill>
                <a:latin typeface="Consolas"/>
              </a:rPr>
              <a:t>);</a:t>
            </a:r>
          </a:p>
          <a:p>
            <a:pPr lvl="1"/>
            <a:endParaRPr lang="en-US" b="1" i="1" dirty="0" smtClean="0">
              <a:solidFill>
                <a:srgbClr val="000000"/>
              </a:solidFill>
              <a:latin typeface="Consolas"/>
            </a:endParaRPr>
          </a:p>
        </p:txBody>
      </p:sp>
      <p:sp>
        <p:nvSpPr>
          <p:cNvPr id="5" name="Line Callout 1 4"/>
          <p:cNvSpPr/>
          <p:nvPr/>
        </p:nvSpPr>
        <p:spPr>
          <a:xfrm>
            <a:off x="6005946" y="1882833"/>
            <a:ext cx="2667000" cy="990600"/>
          </a:xfrm>
          <a:prstGeom prst="borderCallout1">
            <a:avLst>
              <a:gd name="adj1" fmla="val 50000"/>
              <a:gd name="adj2" fmla="val -119"/>
              <a:gd name="adj3" fmla="val 63702"/>
              <a:gd name="adj4" fmla="val -37976"/>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tx1"/>
                </a:solidFill>
              </a:rPr>
              <a:t>Note : for Integer class we have </a:t>
            </a:r>
            <a:r>
              <a:rPr lang="en-IN" b="1" dirty="0" err="1" smtClean="0">
                <a:solidFill>
                  <a:srgbClr val="FF0000"/>
                </a:solidFill>
              </a:rPr>
              <a:t>parseInt</a:t>
            </a:r>
            <a:r>
              <a:rPr lang="en-IN" dirty="0" smtClean="0">
                <a:solidFill>
                  <a:schemeClr val="tx1"/>
                </a:solidFill>
              </a:rPr>
              <a:t> not </a:t>
            </a:r>
            <a:r>
              <a:rPr lang="en-IN" b="1" dirty="0" err="1" smtClean="0">
                <a:solidFill>
                  <a:srgbClr val="FF0000"/>
                </a:solidFill>
              </a:rPr>
              <a:t>parseInteger</a:t>
            </a:r>
            <a:endParaRPr lang="en-US" b="1" dirty="0">
              <a:solidFill>
                <a:srgbClr val="FF0000"/>
              </a:solidFill>
            </a:endParaRPr>
          </a:p>
        </p:txBody>
      </p:sp>
    </p:spTree>
    <p:extLst>
      <p:ext uri="{BB962C8B-B14F-4D97-AF65-F5344CB8AC3E}">
        <p14:creationId xmlns:p14="http://schemas.microsoft.com/office/powerpoint/2010/main" val="662305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1" nodeType="clickEffect">
                                  <p:stCondLst>
                                    <p:cond delay="0"/>
                                  </p:stCondLst>
                                  <p:childTnLst>
                                    <p:set>
                                      <p:cBhvr>
                                        <p:cTn id="26" dur="1" fill="hold">
                                          <p:stCondLst>
                                            <p:cond delay="0"/>
                                          </p:stCondLst>
                                        </p:cTn>
                                        <p:tgtEl>
                                          <p:spTgt spid="5"/>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bldLvl="5" animBg="1"/>
      <p:bldP spid="5" grpId="0" animBg="1"/>
      <p:bldP spid="5" grpId="1"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BigInteger</a:t>
            </a:r>
            <a:r>
              <a:rPr lang="en-US" dirty="0" smtClean="0"/>
              <a:t> and </a:t>
            </a:r>
            <a:r>
              <a:rPr lang="en-US" dirty="0" err="1" smtClean="0"/>
              <a:t>BigDecimal</a:t>
            </a:r>
            <a:endParaRPr lang="en-US" dirty="0"/>
          </a:p>
        </p:txBody>
      </p:sp>
      <p:sp>
        <p:nvSpPr>
          <p:cNvPr id="3" name="Content Placeholder 2"/>
          <p:cNvSpPr>
            <a:spLocks noGrp="1"/>
          </p:cNvSpPr>
          <p:nvPr>
            <p:ph idx="1"/>
          </p:nvPr>
        </p:nvSpPr>
        <p:spPr/>
        <p:txBody>
          <a:bodyPr/>
          <a:lstStyle/>
          <a:p>
            <a:r>
              <a:rPr lang="en-US" dirty="0" smtClean="0"/>
              <a:t>The </a:t>
            </a:r>
            <a:r>
              <a:rPr lang="en-US" b="1" dirty="0" err="1" smtClean="0"/>
              <a:t>BigInteger</a:t>
            </a:r>
            <a:r>
              <a:rPr lang="en-US" dirty="0" smtClean="0"/>
              <a:t> </a:t>
            </a:r>
            <a:r>
              <a:rPr lang="en-US" dirty="0"/>
              <a:t>class </a:t>
            </a:r>
            <a:r>
              <a:rPr lang="en-US" dirty="0" smtClean="0"/>
              <a:t>found in </a:t>
            </a:r>
            <a:r>
              <a:rPr lang="en-US" dirty="0" err="1" smtClean="0">
                <a:latin typeface="Consolas" panose="020B0609020204030204" pitchFamily="49" charset="0"/>
              </a:rPr>
              <a:t>java.math</a:t>
            </a:r>
            <a:r>
              <a:rPr lang="en-US" dirty="0" smtClean="0"/>
              <a:t> package is </a:t>
            </a:r>
            <a:r>
              <a:rPr lang="en-US" dirty="0"/>
              <a:t>used for mathematical operation which involves very big integer calculations that are outside the limit of all available primitive data </a:t>
            </a:r>
            <a:r>
              <a:rPr lang="en-US" dirty="0" smtClean="0"/>
              <a:t>types. </a:t>
            </a:r>
          </a:p>
          <a:p>
            <a:pPr lvl="1"/>
            <a:r>
              <a:rPr lang="en-US" dirty="0" smtClean="0"/>
              <a:t>For </a:t>
            </a:r>
            <a:r>
              <a:rPr lang="en-US" dirty="0"/>
              <a:t>example factorial of 100 contains 158 digits in it so we can’t store it in any primitive data type available</a:t>
            </a:r>
            <a:r>
              <a:rPr lang="en-US" dirty="0" smtClean="0"/>
              <a:t>.</a:t>
            </a:r>
          </a:p>
          <a:p>
            <a:pPr lvl="1"/>
            <a:r>
              <a:rPr lang="en-US" dirty="0"/>
              <a:t>There is no theoretical limit on the upper bound of the range because memory is allocated </a:t>
            </a:r>
            <a:r>
              <a:rPr lang="en-US" dirty="0" smtClean="0"/>
              <a:t>dynamically</a:t>
            </a:r>
          </a:p>
          <a:p>
            <a:pPr lvl="1"/>
            <a:endParaRPr lang="en-US" dirty="0" smtClean="0"/>
          </a:p>
          <a:p>
            <a:pPr lvl="1"/>
            <a:endParaRPr lang="en-US" dirty="0"/>
          </a:p>
          <a:p>
            <a:pPr lvl="1"/>
            <a:endParaRPr lang="en-US" dirty="0" smtClean="0"/>
          </a:p>
          <a:p>
            <a:pPr lvl="1"/>
            <a:endParaRPr lang="en-US" dirty="0"/>
          </a:p>
          <a:p>
            <a:pPr lvl="1"/>
            <a:endParaRPr lang="en-US" dirty="0" smtClean="0"/>
          </a:p>
          <a:p>
            <a:pPr marL="457200" lvl="1" indent="0">
              <a:buNone/>
            </a:pPr>
            <a:endParaRPr lang="en-US" dirty="0" smtClean="0"/>
          </a:p>
          <a:p>
            <a:r>
              <a:rPr lang="en-US" dirty="0" smtClean="0"/>
              <a:t>The </a:t>
            </a:r>
            <a:r>
              <a:rPr lang="en-US" b="1" dirty="0" err="1"/>
              <a:t>BigDecimal</a:t>
            </a:r>
            <a:r>
              <a:rPr lang="en-US" dirty="0"/>
              <a:t> </a:t>
            </a:r>
            <a:r>
              <a:rPr lang="en-US" dirty="0" smtClean="0"/>
              <a:t>class</a:t>
            </a:r>
            <a:r>
              <a:rPr lang="en-US" dirty="0"/>
              <a:t> found in </a:t>
            </a:r>
            <a:r>
              <a:rPr lang="en-US" dirty="0" err="1">
                <a:latin typeface="Consolas" panose="020B0609020204030204" pitchFamily="49" charset="0"/>
              </a:rPr>
              <a:t>java.math</a:t>
            </a:r>
            <a:r>
              <a:rPr lang="en-US" dirty="0"/>
              <a:t> package</a:t>
            </a:r>
            <a:r>
              <a:rPr lang="en-US" dirty="0" smtClean="0"/>
              <a:t> </a:t>
            </a:r>
            <a:r>
              <a:rPr lang="en-US" dirty="0"/>
              <a:t>provides operation for arithmetic, comparison, hashing, rounding, manipulation and format conversion. </a:t>
            </a:r>
            <a:endParaRPr lang="en-US" dirty="0" smtClean="0"/>
          </a:p>
          <a:p>
            <a:pPr lvl="1"/>
            <a:r>
              <a:rPr lang="en-US" dirty="0" smtClean="0"/>
              <a:t>This </a:t>
            </a:r>
            <a:r>
              <a:rPr lang="en-US" dirty="0"/>
              <a:t>method can handle very small and very big floating point numbers with great precision.</a:t>
            </a:r>
          </a:p>
        </p:txBody>
      </p:sp>
      <p:sp>
        <p:nvSpPr>
          <p:cNvPr id="4" name="Rectangle 3"/>
          <p:cNvSpPr/>
          <p:nvPr/>
        </p:nvSpPr>
        <p:spPr>
          <a:xfrm>
            <a:off x="493781" y="2614814"/>
            <a:ext cx="11202225" cy="2031325"/>
          </a:xfrm>
          <a:prstGeom prst="rect">
            <a:avLst/>
          </a:prstGeom>
          <a:ln w="19050">
            <a:solidFill>
              <a:schemeClr val="accent1"/>
            </a:solidFill>
            <a:prstDash val="dash"/>
          </a:ln>
        </p:spPr>
        <p:txBody>
          <a:bodyPr wrap="square">
            <a:spAutoFit/>
          </a:bodyPr>
          <a:lstStyle/>
          <a:p>
            <a:r>
              <a:rPr lang="en-US" b="1" dirty="0">
                <a:solidFill>
                  <a:srgbClr val="7F0055"/>
                </a:solidFill>
                <a:latin typeface="Consolas" panose="020B0609020204030204" pitchFamily="49" charset="0"/>
              </a:rPr>
              <a:t>import</a:t>
            </a:r>
            <a:r>
              <a:rPr lang="en-US" b="1" dirty="0">
                <a:solidFill>
                  <a:srgbClr val="000000"/>
                </a:solidFill>
                <a:latin typeface="Consolas" panose="020B0609020204030204" pitchFamily="49" charset="0"/>
              </a:rPr>
              <a:t> </a:t>
            </a:r>
            <a:r>
              <a:rPr lang="en-US" b="1" dirty="0" err="1">
                <a:solidFill>
                  <a:srgbClr val="000000"/>
                </a:solidFill>
                <a:latin typeface="Consolas" panose="020B0609020204030204" pitchFamily="49" charset="0"/>
              </a:rPr>
              <a:t>java.math.BigInteger</a:t>
            </a:r>
            <a:r>
              <a:rPr lang="en-US" b="1" dirty="0" smtClean="0">
                <a:solidFill>
                  <a:srgbClr val="000000"/>
                </a:solidFill>
                <a:latin typeface="Consolas" panose="020B0609020204030204" pitchFamily="49" charset="0"/>
              </a:rPr>
              <a:t>;</a:t>
            </a:r>
            <a:endParaRPr lang="en-US" dirty="0">
              <a:latin typeface="Consolas" panose="020B0609020204030204" pitchFamily="49" charset="0"/>
            </a:endParaRPr>
          </a:p>
          <a:p>
            <a:r>
              <a:rPr lang="en-US" b="1" dirty="0">
                <a:solidFill>
                  <a:srgbClr val="7F0055"/>
                </a:solidFill>
                <a:latin typeface="Consolas" panose="020B0609020204030204" pitchFamily="49" charset="0"/>
              </a:rPr>
              <a:t>public</a:t>
            </a:r>
            <a:r>
              <a:rPr lang="en-US" b="1" dirty="0">
                <a:solidFill>
                  <a:srgbClr val="000000"/>
                </a:solidFill>
                <a:latin typeface="Consolas" panose="020B0609020204030204" pitchFamily="49" charset="0"/>
              </a:rPr>
              <a:t> </a:t>
            </a:r>
            <a:r>
              <a:rPr lang="en-US" b="1" dirty="0">
                <a:solidFill>
                  <a:srgbClr val="7F0055"/>
                </a:solidFill>
                <a:latin typeface="Consolas" panose="020B0609020204030204" pitchFamily="49" charset="0"/>
              </a:rPr>
              <a:t>class</a:t>
            </a:r>
            <a:r>
              <a:rPr lang="en-US" b="1" dirty="0">
                <a:solidFill>
                  <a:srgbClr val="000000"/>
                </a:solidFill>
                <a:latin typeface="Consolas" panose="020B0609020204030204" pitchFamily="49" charset="0"/>
              </a:rPr>
              <a:t> </a:t>
            </a:r>
            <a:r>
              <a:rPr lang="en-US" b="1" dirty="0" err="1">
                <a:solidFill>
                  <a:srgbClr val="000000"/>
                </a:solidFill>
                <a:latin typeface="Consolas" panose="020B0609020204030204" pitchFamily="49" charset="0"/>
              </a:rPr>
              <a:t>DemoBigNumbers</a:t>
            </a:r>
            <a:r>
              <a:rPr lang="en-US" b="1" dirty="0">
                <a:solidFill>
                  <a:srgbClr val="000000"/>
                </a:solidFill>
                <a:latin typeface="Consolas" panose="020B0609020204030204" pitchFamily="49" charset="0"/>
              </a:rPr>
              <a:t> {</a:t>
            </a:r>
          </a:p>
          <a:p>
            <a:pPr lvl="1"/>
            <a:r>
              <a:rPr lang="en-US" b="1" dirty="0">
                <a:solidFill>
                  <a:srgbClr val="7F0055"/>
                </a:solidFill>
                <a:latin typeface="Consolas" panose="020B0609020204030204" pitchFamily="49" charset="0"/>
              </a:rPr>
              <a:t>public</a:t>
            </a:r>
            <a:r>
              <a:rPr lang="en-US" b="1" dirty="0">
                <a:solidFill>
                  <a:srgbClr val="000000"/>
                </a:solidFill>
                <a:latin typeface="Consolas" panose="020B0609020204030204" pitchFamily="49" charset="0"/>
              </a:rPr>
              <a:t> </a:t>
            </a:r>
            <a:r>
              <a:rPr lang="en-US" b="1" dirty="0">
                <a:solidFill>
                  <a:srgbClr val="7F0055"/>
                </a:solidFill>
                <a:latin typeface="Consolas" panose="020B0609020204030204" pitchFamily="49" charset="0"/>
              </a:rPr>
              <a:t>static</a:t>
            </a:r>
            <a:r>
              <a:rPr lang="en-US" b="1" dirty="0">
                <a:solidFill>
                  <a:srgbClr val="000000"/>
                </a:solidFill>
                <a:latin typeface="Consolas" panose="020B0609020204030204" pitchFamily="49" charset="0"/>
              </a:rPr>
              <a:t> </a:t>
            </a:r>
            <a:r>
              <a:rPr lang="en-US" b="1" dirty="0">
                <a:solidFill>
                  <a:srgbClr val="7F0055"/>
                </a:solidFill>
                <a:latin typeface="Consolas" panose="020B0609020204030204" pitchFamily="49" charset="0"/>
              </a:rPr>
              <a:t>void</a:t>
            </a:r>
            <a:r>
              <a:rPr lang="en-US" b="1" dirty="0">
                <a:solidFill>
                  <a:srgbClr val="000000"/>
                </a:solidFill>
                <a:latin typeface="Consolas" panose="020B0609020204030204" pitchFamily="49" charset="0"/>
              </a:rPr>
              <a:t> main(String[] </a:t>
            </a:r>
            <a:r>
              <a:rPr lang="en-US" b="1" dirty="0" err="1">
                <a:solidFill>
                  <a:srgbClr val="6A3E3E"/>
                </a:solidFill>
                <a:latin typeface="Consolas" panose="020B0609020204030204" pitchFamily="49" charset="0"/>
              </a:rPr>
              <a:t>args</a:t>
            </a:r>
            <a:r>
              <a:rPr lang="en-US" b="1" dirty="0">
                <a:solidFill>
                  <a:srgbClr val="000000"/>
                </a:solidFill>
                <a:latin typeface="Consolas" panose="020B0609020204030204" pitchFamily="49" charset="0"/>
              </a:rPr>
              <a:t>) {</a:t>
            </a:r>
          </a:p>
          <a:p>
            <a:pPr lvl="2"/>
            <a:r>
              <a:rPr lang="en-US" dirty="0" err="1">
                <a:solidFill>
                  <a:srgbClr val="000000"/>
                </a:solidFill>
                <a:latin typeface="Consolas" panose="020B0609020204030204" pitchFamily="49" charset="0"/>
              </a:rPr>
              <a:t>BigInteger</a:t>
            </a:r>
            <a:r>
              <a:rPr lang="en-US" dirty="0">
                <a:solidFill>
                  <a:srgbClr val="000000"/>
                </a:solidFill>
                <a:latin typeface="Consolas" panose="020B0609020204030204" pitchFamily="49" charset="0"/>
              </a:rPr>
              <a:t> </a:t>
            </a:r>
            <a:r>
              <a:rPr lang="en-US" dirty="0">
                <a:solidFill>
                  <a:srgbClr val="6A3E3E"/>
                </a:solidFill>
                <a:latin typeface="Consolas" panose="020B0609020204030204" pitchFamily="49" charset="0"/>
              </a:rPr>
              <a:t>bi</a:t>
            </a:r>
            <a:r>
              <a:rPr lang="en-US" dirty="0">
                <a:solidFill>
                  <a:srgbClr val="000000"/>
                </a:solidFill>
                <a:latin typeface="Consolas" panose="020B0609020204030204" pitchFamily="49" charset="0"/>
              </a:rPr>
              <a:t> = </a:t>
            </a:r>
            <a:r>
              <a:rPr lang="en-US" b="1" dirty="0">
                <a:solidFill>
                  <a:srgbClr val="7F0055"/>
                </a:solidFill>
                <a:latin typeface="Consolas" panose="020B0609020204030204" pitchFamily="49" charset="0"/>
              </a:rPr>
              <a:t>new</a:t>
            </a:r>
            <a:r>
              <a:rPr lang="en-US" b="1" dirty="0">
                <a:solidFill>
                  <a:srgbClr val="000000"/>
                </a:solidFill>
                <a:latin typeface="Consolas" panose="020B0609020204030204" pitchFamily="49" charset="0"/>
              </a:rPr>
              <a:t> </a:t>
            </a:r>
            <a:r>
              <a:rPr lang="en-US" b="1" dirty="0" err="1">
                <a:solidFill>
                  <a:srgbClr val="000000"/>
                </a:solidFill>
                <a:latin typeface="Consolas" panose="020B0609020204030204" pitchFamily="49" charset="0"/>
              </a:rPr>
              <a:t>BigInteger</a:t>
            </a:r>
            <a:r>
              <a:rPr lang="en-US" b="1" dirty="0">
                <a:solidFill>
                  <a:srgbClr val="000000"/>
                </a:solidFill>
                <a:latin typeface="Consolas" panose="020B0609020204030204" pitchFamily="49" charset="0"/>
              </a:rPr>
              <a:t>(</a:t>
            </a:r>
            <a:r>
              <a:rPr lang="en-US" b="1" dirty="0">
                <a:solidFill>
                  <a:srgbClr val="2A00FF"/>
                </a:solidFill>
                <a:latin typeface="Consolas" panose="020B0609020204030204" pitchFamily="49" charset="0"/>
              </a:rPr>
              <a:t>"1234567891234567891234567890"</a:t>
            </a:r>
            <a:r>
              <a:rPr lang="en-US" b="1" dirty="0">
                <a:solidFill>
                  <a:srgbClr val="000000"/>
                </a:solidFill>
                <a:latin typeface="Consolas" panose="020B0609020204030204" pitchFamily="49" charset="0"/>
              </a:rPr>
              <a:t>);</a:t>
            </a:r>
          </a:p>
          <a:p>
            <a:pPr lvl="2"/>
            <a:r>
              <a:rPr lang="en-US" dirty="0" err="1">
                <a:solidFill>
                  <a:srgbClr val="000000"/>
                </a:solidFill>
                <a:latin typeface="Consolas" panose="020B0609020204030204" pitchFamily="49" charset="0"/>
              </a:rPr>
              <a:t>System.</a:t>
            </a:r>
            <a:r>
              <a:rPr lang="en-US" b="1" i="1" dirty="0" err="1">
                <a:solidFill>
                  <a:srgbClr val="0000C0"/>
                </a:solidFill>
                <a:latin typeface="Consolas" panose="020B0609020204030204" pitchFamily="49" charset="0"/>
              </a:rPr>
              <a:t>out</a:t>
            </a:r>
            <a:r>
              <a:rPr lang="en-US" b="1" i="1" dirty="0" err="1">
                <a:solidFill>
                  <a:srgbClr val="000000"/>
                </a:solidFill>
                <a:latin typeface="Consolas" panose="020B0609020204030204" pitchFamily="49" charset="0"/>
              </a:rPr>
              <a:t>.println</a:t>
            </a:r>
            <a:r>
              <a:rPr lang="en-US" b="1" i="1" dirty="0">
                <a:solidFill>
                  <a:srgbClr val="000000"/>
                </a:solidFill>
                <a:latin typeface="Consolas" panose="020B0609020204030204" pitchFamily="49" charset="0"/>
              </a:rPr>
              <a:t>(</a:t>
            </a:r>
            <a:r>
              <a:rPr lang="en-US" b="1" i="1" dirty="0">
                <a:solidFill>
                  <a:srgbClr val="6A3E3E"/>
                </a:solidFill>
                <a:latin typeface="Consolas" panose="020B0609020204030204" pitchFamily="49" charset="0"/>
              </a:rPr>
              <a:t>bi</a:t>
            </a:r>
            <a:r>
              <a:rPr lang="en-US" b="1" i="1" dirty="0" smtClean="0">
                <a:solidFill>
                  <a:srgbClr val="000000"/>
                </a:solidFill>
                <a:latin typeface="Consolas" panose="020B0609020204030204" pitchFamily="49" charset="0"/>
              </a:rPr>
              <a:t>); </a:t>
            </a:r>
            <a:r>
              <a:rPr lang="en-US" dirty="0" smtClean="0">
                <a:solidFill>
                  <a:srgbClr val="3F7F5F"/>
                </a:solidFill>
                <a:latin typeface="Consolas" panose="020B0609020204030204" pitchFamily="49" charset="0"/>
              </a:rPr>
              <a:t>// will return 1234567891234567891234567890</a:t>
            </a:r>
            <a:endParaRPr lang="en-US" b="1" i="1" dirty="0">
              <a:solidFill>
                <a:srgbClr val="000000"/>
              </a:solidFill>
              <a:latin typeface="Consolas" panose="020B0609020204030204" pitchFamily="49" charset="0"/>
            </a:endParaRPr>
          </a:p>
          <a:p>
            <a:pPr lvl="1"/>
            <a:r>
              <a:rPr lang="en-US" dirty="0">
                <a:solidFill>
                  <a:srgbClr val="000000"/>
                </a:solidFill>
                <a:latin typeface="Consolas" panose="020B0609020204030204" pitchFamily="49" charset="0"/>
              </a:rPr>
              <a:t>}</a:t>
            </a:r>
          </a:p>
          <a:p>
            <a:r>
              <a:rPr lang="en-US" dirty="0" smtClean="0">
                <a:solidFill>
                  <a:srgbClr val="000000"/>
                </a:solidFill>
                <a:latin typeface="Consolas" panose="020B0609020204030204" pitchFamily="49" charset="0"/>
              </a:rPr>
              <a:t>}</a:t>
            </a:r>
            <a:endParaRPr lang="en-US" dirty="0">
              <a:solidFill>
                <a:srgbClr val="000000"/>
              </a:solidFill>
              <a:latin typeface="Consolas" panose="020B0609020204030204" pitchFamily="49" charset="0"/>
            </a:endParaRPr>
          </a:p>
        </p:txBody>
      </p:sp>
      <p:sp>
        <p:nvSpPr>
          <p:cNvPr id="6" name="Rectangle 5"/>
          <p:cNvSpPr/>
          <p:nvPr/>
        </p:nvSpPr>
        <p:spPr>
          <a:xfrm>
            <a:off x="493780" y="5785968"/>
            <a:ext cx="8916227" cy="646331"/>
          </a:xfrm>
          <a:prstGeom prst="rect">
            <a:avLst/>
          </a:prstGeom>
          <a:ln w="19050">
            <a:solidFill>
              <a:schemeClr val="accent1"/>
            </a:solidFill>
            <a:prstDash val="dash"/>
          </a:ln>
        </p:spPr>
        <p:txBody>
          <a:bodyPr wrap="square">
            <a:spAutoFit/>
          </a:bodyPr>
          <a:lstStyle/>
          <a:p>
            <a:r>
              <a:rPr lang="en-US" dirty="0" err="1">
                <a:solidFill>
                  <a:srgbClr val="000000"/>
                </a:solidFill>
                <a:latin typeface="Consolas" panose="020B0609020204030204" pitchFamily="49" charset="0"/>
              </a:rPr>
              <a:t>BigDecimal</a:t>
            </a:r>
            <a:r>
              <a:rPr lang="en-US" dirty="0">
                <a:solidFill>
                  <a:srgbClr val="000000"/>
                </a:solidFill>
                <a:latin typeface="Consolas" panose="020B0609020204030204" pitchFamily="49" charset="0"/>
              </a:rPr>
              <a:t> </a:t>
            </a:r>
            <a:r>
              <a:rPr lang="en-US" dirty="0" err="1">
                <a:solidFill>
                  <a:srgbClr val="6A3E3E"/>
                </a:solidFill>
                <a:latin typeface="Consolas" panose="020B0609020204030204" pitchFamily="49" charset="0"/>
              </a:rPr>
              <a:t>bd</a:t>
            </a:r>
            <a:r>
              <a:rPr lang="en-US" dirty="0">
                <a:solidFill>
                  <a:srgbClr val="000000"/>
                </a:solidFill>
                <a:latin typeface="Consolas" panose="020B0609020204030204" pitchFamily="49" charset="0"/>
              </a:rPr>
              <a:t> = </a:t>
            </a:r>
            <a:r>
              <a:rPr lang="en-US" b="1" dirty="0">
                <a:solidFill>
                  <a:srgbClr val="7F0055"/>
                </a:solidFill>
                <a:latin typeface="Consolas" panose="020B0609020204030204" pitchFamily="49" charset="0"/>
              </a:rPr>
              <a:t>new</a:t>
            </a:r>
            <a:r>
              <a:rPr lang="en-US" b="1" dirty="0">
                <a:solidFill>
                  <a:srgbClr val="000000"/>
                </a:solidFill>
                <a:latin typeface="Consolas" panose="020B0609020204030204" pitchFamily="49" charset="0"/>
              </a:rPr>
              <a:t> </a:t>
            </a:r>
            <a:r>
              <a:rPr lang="en-US" b="1" dirty="0" err="1">
                <a:solidFill>
                  <a:srgbClr val="000000"/>
                </a:solidFill>
                <a:latin typeface="Consolas" panose="020B0609020204030204" pitchFamily="49" charset="0"/>
              </a:rPr>
              <a:t>BigDecimal</a:t>
            </a:r>
            <a:r>
              <a:rPr lang="en-US" b="1" dirty="0">
                <a:solidFill>
                  <a:srgbClr val="000000"/>
                </a:solidFill>
                <a:latin typeface="Consolas" panose="020B0609020204030204" pitchFamily="49" charset="0"/>
              </a:rPr>
              <a:t>(</a:t>
            </a:r>
            <a:r>
              <a:rPr lang="en-US" b="1" dirty="0">
                <a:solidFill>
                  <a:srgbClr val="2A00FF"/>
                </a:solidFill>
                <a:latin typeface="Consolas" panose="020B0609020204030204" pitchFamily="49" charset="0"/>
              </a:rPr>
              <a:t>"111111.000000000000000000025"</a:t>
            </a:r>
            <a:r>
              <a:rPr lang="en-US" b="1" dirty="0">
                <a:solidFill>
                  <a:srgbClr val="000000"/>
                </a:solidFill>
                <a:latin typeface="Consolas" panose="020B0609020204030204" pitchFamily="49" charset="0"/>
              </a:rPr>
              <a:t>);</a:t>
            </a:r>
          </a:p>
          <a:p>
            <a:r>
              <a:rPr lang="en-US" dirty="0" err="1">
                <a:solidFill>
                  <a:srgbClr val="000000"/>
                </a:solidFill>
                <a:latin typeface="Consolas" panose="020B0609020204030204" pitchFamily="49" charset="0"/>
              </a:rPr>
              <a:t>System.</a:t>
            </a:r>
            <a:r>
              <a:rPr lang="en-US" b="1" i="1" dirty="0" err="1">
                <a:solidFill>
                  <a:srgbClr val="0000C0"/>
                </a:solidFill>
                <a:latin typeface="Consolas" panose="020B0609020204030204" pitchFamily="49" charset="0"/>
              </a:rPr>
              <a:t>out</a:t>
            </a:r>
            <a:r>
              <a:rPr lang="en-US" b="1" i="1" dirty="0" err="1">
                <a:solidFill>
                  <a:srgbClr val="000000"/>
                </a:solidFill>
                <a:latin typeface="Consolas" panose="020B0609020204030204" pitchFamily="49" charset="0"/>
              </a:rPr>
              <a:t>.println</a:t>
            </a:r>
            <a:r>
              <a:rPr lang="en-US" b="1" i="1" dirty="0">
                <a:solidFill>
                  <a:srgbClr val="000000"/>
                </a:solidFill>
                <a:latin typeface="Consolas" panose="020B0609020204030204" pitchFamily="49" charset="0"/>
              </a:rPr>
              <a:t>(</a:t>
            </a:r>
            <a:r>
              <a:rPr lang="en-US" b="1" i="1" dirty="0" err="1">
                <a:solidFill>
                  <a:srgbClr val="6A3E3E"/>
                </a:solidFill>
                <a:latin typeface="Consolas" panose="020B0609020204030204" pitchFamily="49" charset="0"/>
              </a:rPr>
              <a:t>bd</a:t>
            </a:r>
            <a:r>
              <a:rPr lang="en-US" b="1" i="1" dirty="0">
                <a:solidFill>
                  <a:srgbClr val="000000"/>
                </a:solidFill>
                <a:latin typeface="Consolas" panose="020B0609020204030204" pitchFamily="49" charset="0"/>
              </a:rPr>
              <a:t>); </a:t>
            </a:r>
            <a:r>
              <a:rPr lang="en-US" b="1" i="1" dirty="0">
                <a:solidFill>
                  <a:srgbClr val="3F7F5F"/>
                </a:solidFill>
                <a:latin typeface="Consolas" panose="020B0609020204030204" pitchFamily="49" charset="0"/>
              </a:rPr>
              <a:t>//111111.000000000000000000025</a:t>
            </a:r>
            <a:endParaRPr lang="en-US" dirty="0">
              <a:solidFill>
                <a:srgbClr val="000000"/>
              </a:solidFill>
              <a:latin typeface="Consolas" panose="020B0609020204030204" pitchFamily="49" charset="0"/>
            </a:endParaRPr>
          </a:p>
        </p:txBody>
      </p:sp>
    </p:spTree>
    <p:extLst>
      <p:ext uri="{BB962C8B-B14F-4D97-AF65-F5344CB8AC3E}">
        <p14:creationId xmlns:p14="http://schemas.microsoft.com/office/powerpoint/2010/main" val="3151533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bg/>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9" end="9"/>
                                            </p:txEl>
                                          </p:spTgt>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6">
                                            <p:bg/>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uiExpand="1" build="p" bldLvl="5" animBg="1"/>
      <p:bldP spid="6" grpId="0" build="p" bldLvl="5"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Programs</a:t>
            </a:r>
            <a:endParaRPr lang="en-US" dirty="0"/>
          </a:p>
        </p:txBody>
      </p:sp>
      <p:sp>
        <p:nvSpPr>
          <p:cNvPr id="3" name="Content Placeholder 2"/>
          <p:cNvSpPr>
            <a:spLocks noGrp="1"/>
          </p:cNvSpPr>
          <p:nvPr>
            <p:ph idx="1"/>
          </p:nvPr>
        </p:nvSpPr>
        <p:spPr/>
        <p:txBody>
          <a:bodyPr/>
          <a:lstStyle/>
          <a:p>
            <a:pPr algn="l"/>
            <a:r>
              <a:rPr lang="en-US" dirty="0"/>
              <a:t>Write a class named Rectangle to represent a rectangle. It contains following members:</a:t>
            </a:r>
            <a:br>
              <a:rPr lang="en-US" dirty="0"/>
            </a:br>
            <a:r>
              <a:rPr lang="en-US" dirty="0"/>
              <a:t>Data: width (double) and height (double) that specify the width and height of the rectangle.</a:t>
            </a:r>
            <a:br>
              <a:rPr lang="en-US" dirty="0"/>
            </a:br>
            <a:r>
              <a:rPr lang="en-US" dirty="0"/>
              <a:t>Methods:</a:t>
            </a:r>
            <a:br>
              <a:rPr lang="en-US" dirty="0"/>
            </a:br>
            <a:r>
              <a:rPr lang="en-US" dirty="0"/>
              <a:t>1. A no-</a:t>
            </a:r>
            <a:r>
              <a:rPr lang="en-US" dirty="0" err="1"/>
              <a:t>arg</a:t>
            </a:r>
            <a:r>
              <a:rPr lang="en-US" dirty="0"/>
              <a:t> constructor that creates a default rectangle.</a:t>
            </a:r>
            <a:br>
              <a:rPr lang="en-US" dirty="0"/>
            </a:br>
            <a:r>
              <a:rPr lang="en-US" dirty="0" smtClean="0"/>
              <a:t>2. A </a:t>
            </a:r>
            <a:r>
              <a:rPr lang="en-US" dirty="0"/>
              <a:t>constructor that creates a rectangle with the specified width and height.</a:t>
            </a:r>
            <a:br>
              <a:rPr lang="en-US" dirty="0"/>
            </a:br>
            <a:r>
              <a:rPr lang="en-US" dirty="0" smtClean="0"/>
              <a:t>3. A </a:t>
            </a:r>
            <a:r>
              <a:rPr lang="en-US" dirty="0"/>
              <a:t>method named </a:t>
            </a:r>
            <a:r>
              <a:rPr lang="en-US" dirty="0" err="1"/>
              <a:t>getArea</a:t>
            </a:r>
            <a:r>
              <a:rPr lang="en-US" dirty="0"/>
              <a:t>() that returns the area of this </a:t>
            </a:r>
            <a:r>
              <a:rPr lang="en-US" dirty="0" smtClean="0"/>
              <a:t>rectangle.</a:t>
            </a:r>
            <a:br>
              <a:rPr lang="en-US" dirty="0" smtClean="0"/>
            </a:br>
            <a:r>
              <a:rPr lang="en-US" dirty="0" smtClean="0"/>
              <a:t>4</a:t>
            </a:r>
            <a:r>
              <a:rPr lang="en-US" dirty="0"/>
              <a:t>. A method named </a:t>
            </a:r>
            <a:r>
              <a:rPr lang="en-US" dirty="0" err="1"/>
              <a:t>getPerimeter</a:t>
            </a:r>
            <a:r>
              <a:rPr lang="en-US" dirty="0"/>
              <a:t>() that returns the perimeter. </a:t>
            </a:r>
            <a:endParaRPr lang="en-US" dirty="0" smtClean="0"/>
          </a:p>
          <a:p>
            <a:pPr algn="l"/>
            <a:r>
              <a:rPr lang="en-IN" dirty="0"/>
              <a:t>Write a program to create circle class with area function to find area of circle</a:t>
            </a:r>
            <a:r>
              <a:rPr lang="en-IN" dirty="0" smtClean="0"/>
              <a:t>.</a:t>
            </a:r>
          </a:p>
          <a:p>
            <a:pPr algn="l"/>
            <a:r>
              <a:rPr lang="en-IN" dirty="0"/>
              <a:t>Define time class with hour and minute. Also define addition method to add two time objects</a:t>
            </a:r>
            <a:r>
              <a:rPr lang="en-IN" dirty="0" smtClean="0"/>
              <a:t>.</a:t>
            </a:r>
          </a:p>
          <a:p>
            <a:pPr algn="l"/>
            <a:r>
              <a:rPr lang="en-US" dirty="0"/>
              <a:t>Declare a class called student having following data </a:t>
            </a:r>
            <a:r>
              <a:rPr lang="en-US" dirty="0" err="1">
                <a:latin typeface="Consolas" panose="020B0609020204030204" pitchFamily="49" charset="0"/>
              </a:rPr>
              <a:t>members:id_no</a:t>
            </a:r>
            <a:r>
              <a:rPr lang="en-US" dirty="0">
                <a:latin typeface="Consolas" panose="020B0609020204030204" pitchFamily="49" charset="0"/>
              </a:rPr>
              <a:t>, </a:t>
            </a:r>
            <a:r>
              <a:rPr lang="en-US" dirty="0" err="1">
                <a:latin typeface="Consolas" panose="020B0609020204030204" pitchFamily="49" charset="0"/>
              </a:rPr>
              <a:t>no_of_subjects_registered</a:t>
            </a:r>
            <a:r>
              <a:rPr lang="en-US" dirty="0">
                <a:latin typeface="Consolas" panose="020B0609020204030204" pitchFamily="49" charset="0"/>
              </a:rPr>
              <a:t>, </a:t>
            </a:r>
            <a:r>
              <a:rPr lang="en-US" dirty="0" err="1">
                <a:latin typeface="Consolas" panose="020B0609020204030204" pitchFamily="49" charset="0"/>
              </a:rPr>
              <a:t>subject_code</a:t>
            </a:r>
            <a:r>
              <a:rPr lang="en-US" dirty="0">
                <a:latin typeface="Consolas" panose="020B0609020204030204" pitchFamily="49" charset="0"/>
              </a:rPr>
              <a:t>, </a:t>
            </a:r>
            <a:r>
              <a:rPr lang="en-US" dirty="0" err="1">
                <a:latin typeface="Consolas" panose="020B0609020204030204" pitchFamily="49" charset="0"/>
              </a:rPr>
              <a:t>subject_credits</a:t>
            </a:r>
            <a:r>
              <a:rPr lang="en-US" dirty="0">
                <a:latin typeface="Consolas" panose="020B0609020204030204" pitchFamily="49" charset="0"/>
              </a:rPr>
              <a:t>, </a:t>
            </a:r>
            <a:r>
              <a:rPr lang="en-US" dirty="0" err="1">
                <a:latin typeface="Consolas" panose="020B0609020204030204" pitchFamily="49" charset="0"/>
              </a:rPr>
              <a:t>grade_obtained</a:t>
            </a:r>
            <a:r>
              <a:rPr lang="en-US" dirty="0">
                <a:latin typeface="Consolas" panose="020B0609020204030204" pitchFamily="49" charset="0"/>
              </a:rPr>
              <a:t> and </a:t>
            </a:r>
            <a:r>
              <a:rPr lang="en-US" dirty="0" err="1">
                <a:latin typeface="Consolas" panose="020B0609020204030204" pitchFamily="49" charset="0"/>
              </a:rPr>
              <a:t>spi</a:t>
            </a:r>
            <a:r>
              <a:rPr lang="en-US" dirty="0"/>
              <a:t>. Define constructor and </a:t>
            </a:r>
            <a:r>
              <a:rPr lang="en-US" dirty="0" err="1">
                <a:latin typeface="Consolas" panose="020B0609020204030204" pitchFamily="49" charset="0"/>
              </a:rPr>
              <a:t>calculate_spi</a:t>
            </a:r>
            <a:r>
              <a:rPr lang="en-US" dirty="0"/>
              <a:t> </a:t>
            </a:r>
            <a:r>
              <a:rPr lang="en-US" dirty="0" smtClean="0"/>
              <a:t>methods. Define </a:t>
            </a:r>
            <a:r>
              <a:rPr lang="en-US" dirty="0"/>
              <a:t>main to instantiate an array for objects of class student to process data of n </a:t>
            </a:r>
            <a:r>
              <a:rPr lang="en-US" dirty="0" smtClean="0"/>
              <a:t>students.</a:t>
            </a:r>
            <a:endParaRPr lang="en-US" dirty="0"/>
          </a:p>
        </p:txBody>
      </p:sp>
    </p:spTree>
    <p:extLst>
      <p:ext uri="{BB962C8B-B14F-4D97-AF65-F5344CB8AC3E}">
        <p14:creationId xmlns:p14="http://schemas.microsoft.com/office/powerpoint/2010/main" val="177619753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Rectangle Class</a:t>
            </a:r>
            <a:endParaRPr lang="en-US" dirty="0"/>
          </a:p>
        </p:txBody>
      </p:sp>
      <p:sp>
        <p:nvSpPr>
          <p:cNvPr id="3" name="Content Placeholder 2"/>
          <p:cNvSpPr>
            <a:spLocks noGrp="1"/>
          </p:cNvSpPr>
          <p:nvPr>
            <p:ph idx="1"/>
          </p:nvPr>
        </p:nvSpPr>
        <p:spPr>
          <a:xfrm>
            <a:off x="131180" y="863445"/>
            <a:ext cx="11929641" cy="2021072"/>
          </a:xfrm>
        </p:spPr>
        <p:txBody>
          <a:bodyPr/>
          <a:lstStyle/>
          <a:p>
            <a:r>
              <a:rPr lang="en-US" dirty="0" smtClean="0"/>
              <a:t>Properties in rectangle Class</a:t>
            </a:r>
          </a:p>
          <a:p>
            <a:pPr lvl="1"/>
            <a:r>
              <a:rPr lang="en-US" dirty="0" smtClean="0"/>
              <a:t>length</a:t>
            </a:r>
          </a:p>
          <a:p>
            <a:pPr lvl="1"/>
            <a:r>
              <a:rPr lang="en-US" dirty="0" smtClean="0"/>
              <a:t>width</a:t>
            </a:r>
          </a:p>
          <a:p>
            <a:pPr lvl="1"/>
            <a:r>
              <a:rPr lang="en-US" dirty="0" err="1" smtClean="0"/>
              <a:t>borderColor</a:t>
            </a:r>
            <a:endParaRPr lang="en-US" dirty="0" smtClean="0"/>
          </a:p>
          <a:p>
            <a:pPr lvl="1"/>
            <a:r>
              <a:rPr lang="en-US" dirty="0" err="1" smtClean="0"/>
              <a:t>backgroundColor</a:t>
            </a:r>
            <a:endParaRPr lang="en-US" dirty="0"/>
          </a:p>
        </p:txBody>
      </p:sp>
      <p:sp>
        <p:nvSpPr>
          <p:cNvPr id="4" name="Rectangle 3"/>
          <p:cNvSpPr/>
          <p:nvPr/>
        </p:nvSpPr>
        <p:spPr>
          <a:xfrm>
            <a:off x="698269" y="3333404"/>
            <a:ext cx="2294313" cy="130509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rPr>
              <a:t>length = 5</a:t>
            </a:r>
          </a:p>
          <a:p>
            <a:pPr algn="ctr"/>
            <a:r>
              <a:rPr lang="en-US" sz="1400" dirty="0" smtClean="0">
                <a:solidFill>
                  <a:schemeClr val="tx1"/>
                </a:solidFill>
              </a:rPr>
              <a:t>width = 2</a:t>
            </a:r>
          </a:p>
          <a:p>
            <a:pPr algn="ctr"/>
            <a:r>
              <a:rPr lang="en-US" sz="1400" dirty="0" err="1" smtClean="0">
                <a:solidFill>
                  <a:schemeClr val="tx1"/>
                </a:solidFill>
              </a:rPr>
              <a:t>borderColor</a:t>
            </a:r>
            <a:r>
              <a:rPr lang="en-US" sz="1400" dirty="0" smtClean="0">
                <a:solidFill>
                  <a:schemeClr val="tx1"/>
                </a:solidFill>
              </a:rPr>
              <a:t>=black</a:t>
            </a:r>
          </a:p>
          <a:p>
            <a:pPr algn="ctr"/>
            <a:r>
              <a:rPr lang="en-US" sz="1400" dirty="0" err="1" smtClean="0">
                <a:solidFill>
                  <a:schemeClr val="tx1"/>
                </a:solidFill>
              </a:rPr>
              <a:t>backgroundColor</a:t>
            </a:r>
            <a:r>
              <a:rPr lang="en-US" sz="1400" dirty="0" smtClean="0">
                <a:solidFill>
                  <a:schemeClr val="tx1"/>
                </a:solidFill>
              </a:rPr>
              <a:t>=white</a:t>
            </a:r>
            <a:endParaRPr lang="en-US" sz="1400" dirty="0">
              <a:solidFill>
                <a:schemeClr val="tx1"/>
              </a:solidFill>
            </a:endParaRPr>
          </a:p>
        </p:txBody>
      </p:sp>
      <p:sp>
        <p:nvSpPr>
          <p:cNvPr id="5" name="Rectangle 4"/>
          <p:cNvSpPr/>
          <p:nvPr/>
        </p:nvSpPr>
        <p:spPr>
          <a:xfrm>
            <a:off x="3162993" y="3316779"/>
            <a:ext cx="1521230" cy="28595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length = </a:t>
            </a:r>
            <a:r>
              <a:rPr lang="en-US" sz="1400" dirty="0" smtClean="0">
                <a:solidFill>
                  <a:schemeClr val="tx1"/>
                </a:solidFill>
              </a:rPr>
              <a:t>2</a:t>
            </a:r>
            <a:endParaRPr lang="en-US" sz="1400" dirty="0">
              <a:solidFill>
                <a:schemeClr val="tx1"/>
              </a:solidFill>
            </a:endParaRPr>
          </a:p>
          <a:p>
            <a:pPr algn="ctr"/>
            <a:r>
              <a:rPr lang="en-US" sz="1400" dirty="0">
                <a:solidFill>
                  <a:schemeClr val="tx1"/>
                </a:solidFill>
              </a:rPr>
              <a:t>width = </a:t>
            </a:r>
            <a:r>
              <a:rPr lang="en-US" sz="1400" dirty="0" smtClean="0">
                <a:solidFill>
                  <a:schemeClr val="tx1"/>
                </a:solidFill>
              </a:rPr>
              <a:t>5</a:t>
            </a:r>
            <a:endParaRPr lang="en-US" sz="1400" dirty="0">
              <a:solidFill>
                <a:schemeClr val="tx1"/>
              </a:solidFill>
            </a:endParaRPr>
          </a:p>
          <a:p>
            <a:pPr algn="ctr"/>
            <a:r>
              <a:rPr lang="en-US" sz="1400" dirty="0" err="1">
                <a:solidFill>
                  <a:schemeClr val="tx1"/>
                </a:solidFill>
              </a:rPr>
              <a:t>borderColor</a:t>
            </a:r>
            <a:r>
              <a:rPr lang="en-US" sz="1400" dirty="0">
                <a:solidFill>
                  <a:schemeClr val="tx1"/>
                </a:solidFill>
              </a:rPr>
              <a:t>=black</a:t>
            </a:r>
          </a:p>
          <a:p>
            <a:pPr algn="ctr"/>
            <a:r>
              <a:rPr lang="en-US" sz="1400" dirty="0" err="1" smtClean="0">
                <a:solidFill>
                  <a:schemeClr val="tx1"/>
                </a:solidFill>
              </a:rPr>
              <a:t>backgroundColor</a:t>
            </a:r>
            <a:r>
              <a:rPr lang="en-US" sz="1400" dirty="0" smtClean="0">
                <a:solidFill>
                  <a:schemeClr val="tx1"/>
                </a:solidFill>
              </a:rPr>
              <a:t>=white</a:t>
            </a:r>
            <a:endParaRPr lang="en-US" sz="1400" dirty="0">
              <a:solidFill>
                <a:schemeClr val="tx1"/>
              </a:solidFill>
            </a:endParaRPr>
          </a:p>
        </p:txBody>
      </p:sp>
      <p:sp>
        <p:nvSpPr>
          <p:cNvPr id="6" name="Rectangle 5"/>
          <p:cNvSpPr/>
          <p:nvPr/>
        </p:nvSpPr>
        <p:spPr>
          <a:xfrm>
            <a:off x="4854634" y="3333404"/>
            <a:ext cx="1479664" cy="130509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length = </a:t>
            </a:r>
            <a:r>
              <a:rPr lang="en-US" sz="1400" dirty="0" smtClean="0">
                <a:solidFill>
                  <a:schemeClr val="tx1"/>
                </a:solidFill>
              </a:rPr>
              <a:t>3</a:t>
            </a:r>
            <a:endParaRPr lang="en-US" sz="1400" dirty="0">
              <a:solidFill>
                <a:schemeClr val="tx1"/>
              </a:solidFill>
            </a:endParaRPr>
          </a:p>
          <a:p>
            <a:pPr algn="ctr"/>
            <a:r>
              <a:rPr lang="en-US" sz="1400" dirty="0">
                <a:solidFill>
                  <a:schemeClr val="tx1"/>
                </a:solidFill>
              </a:rPr>
              <a:t>width = </a:t>
            </a:r>
            <a:r>
              <a:rPr lang="en-US" sz="1400" dirty="0" smtClean="0">
                <a:solidFill>
                  <a:schemeClr val="tx1"/>
                </a:solidFill>
              </a:rPr>
              <a:t>3</a:t>
            </a:r>
            <a:endParaRPr lang="en-US" sz="1400" dirty="0">
              <a:solidFill>
                <a:schemeClr val="tx1"/>
              </a:solidFill>
            </a:endParaRPr>
          </a:p>
          <a:p>
            <a:pPr algn="ctr"/>
            <a:r>
              <a:rPr lang="en-US" sz="1400" dirty="0" err="1" smtClean="0">
                <a:solidFill>
                  <a:schemeClr val="tx1"/>
                </a:solidFill>
              </a:rPr>
              <a:t>borderColor</a:t>
            </a:r>
            <a:r>
              <a:rPr lang="en-US" sz="1400" dirty="0" smtClean="0">
                <a:solidFill>
                  <a:schemeClr val="tx1"/>
                </a:solidFill>
              </a:rPr>
              <a:t>=red</a:t>
            </a:r>
            <a:endParaRPr lang="en-US" sz="1400" dirty="0">
              <a:solidFill>
                <a:schemeClr val="tx1"/>
              </a:solidFill>
            </a:endParaRPr>
          </a:p>
          <a:p>
            <a:pPr algn="ctr"/>
            <a:r>
              <a:rPr lang="en-US" sz="1400" dirty="0" err="1" smtClean="0">
                <a:solidFill>
                  <a:schemeClr val="tx1"/>
                </a:solidFill>
              </a:rPr>
              <a:t>backgroundColor</a:t>
            </a:r>
            <a:r>
              <a:rPr lang="en-US" sz="1400" dirty="0" smtClean="0">
                <a:solidFill>
                  <a:schemeClr val="tx1"/>
                </a:solidFill>
              </a:rPr>
              <a:t>=white</a:t>
            </a:r>
            <a:endParaRPr lang="en-US" sz="1400" dirty="0">
              <a:solidFill>
                <a:schemeClr val="tx1"/>
              </a:solidFill>
            </a:endParaRPr>
          </a:p>
        </p:txBody>
      </p:sp>
      <p:sp>
        <p:nvSpPr>
          <p:cNvPr id="7" name="Rectangle 6"/>
          <p:cNvSpPr/>
          <p:nvPr/>
        </p:nvSpPr>
        <p:spPr>
          <a:xfrm>
            <a:off x="6504709" y="3333404"/>
            <a:ext cx="2294313" cy="1305098"/>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length = 5</a:t>
            </a:r>
          </a:p>
          <a:p>
            <a:pPr algn="ctr"/>
            <a:r>
              <a:rPr lang="en-US" sz="1400" dirty="0">
                <a:solidFill>
                  <a:schemeClr val="tx1"/>
                </a:solidFill>
              </a:rPr>
              <a:t>width = 2</a:t>
            </a:r>
          </a:p>
          <a:p>
            <a:pPr algn="ctr"/>
            <a:r>
              <a:rPr lang="en-US" sz="1400" dirty="0" err="1" smtClean="0">
                <a:solidFill>
                  <a:schemeClr val="tx1"/>
                </a:solidFill>
              </a:rPr>
              <a:t>borderColor</a:t>
            </a:r>
            <a:r>
              <a:rPr lang="en-US" sz="1400" dirty="0" smtClean="0">
                <a:solidFill>
                  <a:schemeClr val="tx1"/>
                </a:solidFill>
              </a:rPr>
              <a:t>=none</a:t>
            </a:r>
            <a:endParaRPr lang="en-US" sz="1400" dirty="0">
              <a:solidFill>
                <a:schemeClr val="tx1"/>
              </a:solidFill>
            </a:endParaRPr>
          </a:p>
          <a:p>
            <a:pPr algn="ctr"/>
            <a:r>
              <a:rPr lang="en-US" sz="1400" dirty="0" err="1" smtClean="0">
                <a:solidFill>
                  <a:schemeClr val="tx1"/>
                </a:solidFill>
              </a:rPr>
              <a:t>backgroundColor</a:t>
            </a:r>
            <a:r>
              <a:rPr lang="en-US" sz="1400" dirty="0" smtClean="0">
                <a:solidFill>
                  <a:schemeClr val="tx1"/>
                </a:solidFill>
              </a:rPr>
              <a:t>=yellow</a:t>
            </a:r>
            <a:endParaRPr lang="en-US" sz="1400" dirty="0">
              <a:solidFill>
                <a:schemeClr val="tx1"/>
              </a:solidFill>
            </a:endParaRPr>
          </a:p>
        </p:txBody>
      </p:sp>
    </p:spTree>
    <p:extLst>
      <p:ext uri="{BB962C8B-B14F-4D97-AF65-F5344CB8AC3E}">
        <p14:creationId xmlns:p14="http://schemas.microsoft.com/office/powerpoint/2010/main" val="1917656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latin typeface="+mj-lt"/>
              </a:rPr>
              <a:t>Attributes and operations</a:t>
            </a:r>
            <a:endParaRPr lang="en-IN" b="1" dirty="0">
              <a:latin typeface="+mj-lt"/>
            </a:endParaRPr>
          </a:p>
        </p:txBody>
      </p:sp>
      <p:pic>
        <p:nvPicPr>
          <p:cNvPr id="1026" name="Picture 2" descr="Image result for person cartoon"/>
          <p:cNvPicPr>
            <a:picLocks noGrp="1" noChangeAspect="1" noChangeArrowheads="1"/>
          </p:cNvPicPr>
          <p:nvPr>
            <p:ph idx="1"/>
          </p:nvPr>
        </p:nvPicPr>
        <p:blipFill>
          <a:blip r:embed="rId4" cstate="print">
            <a:extLst>
              <a:ext uri="{28A0092B-C50C-407E-A947-70E740481C1C}">
                <a14:useLocalDpi xmlns:a14="http://schemas.microsoft.com/office/drawing/2010/main" val="0"/>
              </a:ext>
            </a:extLst>
          </a:blip>
          <a:stretch>
            <a:fillRect/>
          </a:stretch>
        </p:blipFill>
        <p:spPr bwMode="auto">
          <a:xfrm>
            <a:off x="2237523" y="1037647"/>
            <a:ext cx="1928553" cy="1446415"/>
          </a:xfrm>
          <a:prstGeom prst="rect">
            <a:avLst/>
          </a:prstGeom>
          <a:noFill/>
          <a:extLst>
            <a:ext uri="{909E8E84-426E-40DD-AFC4-6F175D3DCCD1}">
              <a14:hiddenFill xmlns:a14="http://schemas.microsoft.com/office/drawing/2010/main">
                <a:solidFill>
                  <a:srgbClr val="FFFFFF"/>
                </a:solidFill>
              </a14:hiddenFill>
            </a:ext>
          </a:extLst>
        </p:spPr>
      </p:pic>
      <p:sp>
        <p:nvSpPr>
          <p:cNvPr id="9" name="AutoShape 4" descr="Image result"/>
          <p:cNvSpPr>
            <a:spLocks noChangeAspect="1" noChangeArrowheads="1"/>
          </p:cNvSpPr>
          <p:nvPr/>
        </p:nvSpPr>
        <p:spPr bwMode="auto">
          <a:xfrm>
            <a:off x="1679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1032" name="Picture 8" descr="Related imag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775200" y="1041400"/>
            <a:ext cx="1981200" cy="139700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2362200" y="2819401"/>
            <a:ext cx="1930400" cy="1200329"/>
          </a:xfrm>
          <a:prstGeom prst="rect">
            <a:avLst/>
          </a:prstGeom>
          <a:noFill/>
        </p:spPr>
        <p:txBody>
          <a:bodyPr wrap="square" rtlCol="0">
            <a:spAutoFit/>
          </a:bodyPr>
          <a:lstStyle/>
          <a:p>
            <a:r>
              <a:rPr lang="en-US" b="1" dirty="0"/>
              <a:t>Attributes:</a:t>
            </a:r>
          </a:p>
          <a:p>
            <a:r>
              <a:rPr lang="en-US" dirty="0"/>
              <a:t>Name</a:t>
            </a:r>
          </a:p>
          <a:p>
            <a:r>
              <a:rPr lang="en-US" dirty="0"/>
              <a:t>Age</a:t>
            </a:r>
          </a:p>
          <a:p>
            <a:r>
              <a:rPr lang="en-US" dirty="0"/>
              <a:t>Weight</a:t>
            </a:r>
            <a:endParaRPr lang="en-IN" dirty="0"/>
          </a:p>
        </p:txBody>
      </p:sp>
      <p:pic>
        <p:nvPicPr>
          <p:cNvPr id="14" name="Picture 4" descr="Image result"/>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49889" y="1041400"/>
            <a:ext cx="2949787" cy="1320800"/>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2413000" y="4191001"/>
            <a:ext cx="1930400" cy="1200329"/>
          </a:xfrm>
          <a:prstGeom prst="rect">
            <a:avLst/>
          </a:prstGeom>
          <a:noFill/>
        </p:spPr>
        <p:txBody>
          <a:bodyPr wrap="square" rtlCol="0">
            <a:spAutoFit/>
          </a:bodyPr>
          <a:lstStyle/>
          <a:p>
            <a:r>
              <a:rPr lang="en-US" b="1" dirty="0"/>
              <a:t>Operations:</a:t>
            </a:r>
          </a:p>
          <a:p>
            <a:r>
              <a:rPr lang="en-US" dirty="0"/>
              <a:t>Eat</a:t>
            </a:r>
          </a:p>
          <a:p>
            <a:r>
              <a:rPr lang="en-US" dirty="0"/>
              <a:t>Sleep	</a:t>
            </a:r>
          </a:p>
          <a:p>
            <a:r>
              <a:rPr lang="en-US" dirty="0"/>
              <a:t>Walk	</a:t>
            </a:r>
            <a:endParaRPr lang="en-IN" dirty="0"/>
          </a:p>
        </p:txBody>
      </p:sp>
      <p:sp>
        <p:nvSpPr>
          <p:cNvPr id="18" name="TextBox 17"/>
          <p:cNvSpPr txBox="1"/>
          <p:nvPr/>
        </p:nvSpPr>
        <p:spPr>
          <a:xfrm>
            <a:off x="4800600" y="2819401"/>
            <a:ext cx="1930400" cy="1200329"/>
          </a:xfrm>
          <a:prstGeom prst="rect">
            <a:avLst/>
          </a:prstGeom>
          <a:noFill/>
        </p:spPr>
        <p:txBody>
          <a:bodyPr wrap="square" rtlCol="0">
            <a:spAutoFit/>
          </a:bodyPr>
          <a:lstStyle/>
          <a:p>
            <a:r>
              <a:rPr lang="en-US" b="1" dirty="0"/>
              <a:t>Attributes:</a:t>
            </a:r>
          </a:p>
          <a:p>
            <a:r>
              <a:rPr lang="en-US" dirty="0"/>
              <a:t>Company</a:t>
            </a:r>
          </a:p>
          <a:p>
            <a:r>
              <a:rPr lang="en-US" dirty="0"/>
              <a:t>Model</a:t>
            </a:r>
          </a:p>
          <a:p>
            <a:r>
              <a:rPr lang="en-US" dirty="0"/>
              <a:t>Weight</a:t>
            </a:r>
            <a:endParaRPr lang="en-IN" dirty="0"/>
          </a:p>
        </p:txBody>
      </p:sp>
      <p:sp>
        <p:nvSpPr>
          <p:cNvPr id="19" name="TextBox 18"/>
          <p:cNvSpPr txBox="1"/>
          <p:nvPr/>
        </p:nvSpPr>
        <p:spPr>
          <a:xfrm>
            <a:off x="4851400" y="4191001"/>
            <a:ext cx="1930400" cy="1200329"/>
          </a:xfrm>
          <a:prstGeom prst="rect">
            <a:avLst/>
          </a:prstGeom>
          <a:noFill/>
        </p:spPr>
        <p:txBody>
          <a:bodyPr wrap="square" rtlCol="0">
            <a:spAutoFit/>
          </a:bodyPr>
          <a:lstStyle/>
          <a:p>
            <a:r>
              <a:rPr lang="en-US" b="1" dirty="0"/>
              <a:t>Operations:</a:t>
            </a:r>
          </a:p>
          <a:p>
            <a:r>
              <a:rPr lang="en-US" dirty="0"/>
              <a:t>Drive</a:t>
            </a:r>
          </a:p>
          <a:p>
            <a:r>
              <a:rPr lang="en-US" dirty="0"/>
              <a:t>Stop</a:t>
            </a:r>
          </a:p>
          <a:p>
            <a:r>
              <a:rPr lang="en-US" dirty="0" err="1"/>
              <a:t>FillFuel</a:t>
            </a:r>
            <a:endParaRPr lang="en-IN" dirty="0"/>
          </a:p>
        </p:txBody>
      </p:sp>
      <p:sp>
        <p:nvSpPr>
          <p:cNvPr id="20" name="TextBox 19"/>
          <p:cNvSpPr txBox="1"/>
          <p:nvPr/>
        </p:nvSpPr>
        <p:spPr>
          <a:xfrm>
            <a:off x="7620000" y="2819401"/>
            <a:ext cx="1930400" cy="1200329"/>
          </a:xfrm>
          <a:prstGeom prst="rect">
            <a:avLst/>
          </a:prstGeom>
          <a:noFill/>
        </p:spPr>
        <p:txBody>
          <a:bodyPr wrap="square" rtlCol="0">
            <a:spAutoFit/>
          </a:bodyPr>
          <a:lstStyle/>
          <a:p>
            <a:r>
              <a:rPr lang="en-US" b="1" dirty="0"/>
              <a:t>Attributes:</a:t>
            </a:r>
          </a:p>
          <a:p>
            <a:r>
              <a:rPr lang="en-US" dirty="0" err="1"/>
              <a:t>AccountNo</a:t>
            </a:r>
            <a:endParaRPr lang="en-US" dirty="0"/>
          </a:p>
          <a:p>
            <a:r>
              <a:rPr lang="en-US" dirty="0" err="1"/>
              <a:t>HolderName</a:t>
            </a:r>
            <a:endParaRPr lang="en-US" dirty="0"/>
          </a:p>
          <a:p>
            <a:r>
              <a:rPr lang="en-US" dirty="0"/>
              <a:t>Balance</a:t>
            </a:r>
          </a:p>
        </p:txBody>
      </p:sp>
      <p:sp>
        <p:nvSpPr>
          <p:cNvPr id="21" name="TextBox 20"/>
          <p:cNvSpPr txBox="1"/>
          <p:nvPr/>
        </p:nvSpPr>
        <p:spPr>
          <a:xfrm>
            <a:off x="7670800" y="4191001"/>
            <a:ext cx="1930400" cy="1200329"/>
          </a:xfrm>
          <a:prstGeom prst="rect">
            <a:avLst/>
          </a:prstGeom>
          <a:noFill/>
        </p:spPr>
        <p:txBody>
          <a:bodyPr wrap="square" rtlCol="0">
            <a:spAutoFit/>
          </a:bodyPr>
          <a:lstStyle/>
          <a:p>
            <a:r>
              <a:rPr lang="en-US" b="1" dirty="0"/>
              <a:t>Operations:</a:t>
            </a:r>
          </a:p>
          <a:p>
            <a:r>
              <a:rPr lang="en-US" dirty="0"/>
              <a:t>Deposit</a:t>
            </a:r>
          </a:p>
          <a:p>
            <a:r>
              <a:rPr lang="en-US" dirty="0"/>
              <a:t>Withdraw</a:t>
            </a:r>
          </a:p>
          <a:p>
            <a:r>
              <a:rPr lang="en-US" dirty="0"/>
              <a:t>Transfer</a:t>
            </a:r>
            <a:endParaRPr lang="en-IN" dirty="0"/>
          </a:p>
        </p:txBody>
      </p:sp>
      <p:sp>
        <p:nvSpPr>
          <p:cNvPr id="11" name="TextBox 10"/>
          <p:cNvSpPr txBox="1"/>
          <p:nvPr/>
        </p:nvSpPr>
        <p:spPr>
          <a:xfrm>
            <a:off x="2369586" y="5726669"/>
            <a:ext cx="7452828" cy="461665"/>
          </a:xfrm>
          <a:prstGeom prst="rect">
            <a:avLst/>
          </a:prstGeom>
          <a:noFill/>
        </p:spPr>
        <p:txBody>
          <a:bodyPr wrap="square" rtlCol="0">
            <a:spAutoFit/>
          </a:bodyPr>
          <a:lstStyle/>
          <a:p>
            <a:r>
              <a:rPr lang="en-US" sz="2400" dirty="0">
                <a:solidFill>
                  <a:srgbClr val="FF0000"/>
                </a:solidFill>
              </a:rPr>
              <a:t>Write down 5 objects with its attributes and operations </a:t>
            </a:r>
            <a:endParaRPr lang="en-IN" sz="2400" dirty="0">
              <a:solidFill>
                <a:srgbClr val="FF0000"/>
              </a:solidFill>
            </a:endParaRPr>
          </a:p>
        </p:txBody>
      </p:sp>
    </p:spTree>
    <p:custDataLst>
      <p:tags r:id="rId1"/>
    </p:custDataLst>
    <p:extLst>
      <p:ext uri="{BB962C8B-B14F-4D97-AF65-F5344CB8AC3E}">
        <p14:creationId xmlns:p14="http://schemas.microsoft.com/office/powerpoint/2010/main" val="35318515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03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0"/>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9" grpId="0"/>
      <p:bldP spid="20" grpId="0"/>
      <p:bldP spid="21" grpId="0"/>
      <p:bldP spid="11" grpId="0"/>
    </p:bldLst>
  </p:timing>
</p:sld>
</file>

<file path=ppt/tags/tag1.xml><?xml version="1.0" encoding="utf-8"?>
<p:tagLst xmlns:a="http://schemas.openxmlformats.org/drawingml/2006/main" xmlns:r="http://schemas.openxmlformats.org/officeDocument/2006/relationships" xmlns:p="http://schemas.openxmlformats.org/presentationml/2006/main">
  <p:tag name="TIMING" val="|2.8|0.8|1.5|1.7|0.9|1.4|1.6|0.8|2|2.1"/>
</p:tagLst>
</file>

<file path=ppt/tags/tag2.xml><?xml version="1.0" encoding="utf-8"?>
<p:tagLst xmlns:a="http://schemas.openxmlformats.org/drawingml/2006/main" xmlns:r="http://schemas.openxmlformats.org/officeDocument/2006/relationships" xmlns:p="http://schemas.openxmlformats.org/presentationml/2006/main">
  <p:tag name="TIMING" val="|0.8|1.2"/>
</p:tagLst>
</file>

<file path=ppt/tags/tag3.xml><?xml version="1.0" encoding="utf-8"?>
<p:tagLst xmlns:a="http://schemas.openxmlformats.org/drawingml/2006/main" xmlns:r="http://schemas.openxmlformats.org/officeDocument/2006/relationships" xmlns:p="http://schemas.openxmlformats.org/presentationml/2006/main">
  <p:tag name="TIMING" val="|1.6|1.2|1.1|1.1"/>
</p:tagLst>
</file>

<file path=ppt/tags/tag4.xml><?xml version="1.0" encoding="utf-8"?>
<p:tagLst xmlns:a="http://schemas.openxmlformats.org/drawingml/2006/main" xmlns:r="http://schemas.openxmlformats.org/officeDocument/2006/relationships" xmlns:p="http://schemas.openxmlformats.org/presentationml/2006/main">
  <p:tag name="TIMING" val="|0.6|0.4|0.3"/>
</p:tagLst>
</file>

<file path=ppt/tags/tag5.xml><?xml version="1.0" encoding="utf-8"?>
<p:tagLst xmlns:a="http://schemas.openxmlformats.org/drawingml/2006/main" xmlns:r="http://schemas.openxmlformats.org/officeDocument/2006/relationships" xmlns:p="http://schemas.openxmlformats.org/presentationml/2006/main">
  <p:tag name="TIMING" val="|0.7|3.9|5.2"/>
</p:tagLst>
</file>

<file path=ppt/tags/tag6.xml><?xml version="1.0" encoding="utf-8"?>
<p:tagLst xmlns:a="http://schemas.openxmlformats.org/drawingml/2006/main" xmlns:r="http://schemas.openxmlformats.org/officeDocument/2006/relationships" xmlns:p="http://schemas.openxmlformats.org/presentationml/2006/main">
  <p:tag name="TIMING" val="|0.4|0.2|0.2|0.2"/>
</p:tagLst>
</file>

<file path=ppt/theme/theme1.xml><?xml version="1.0" encoding="utf-8"?>
<a:theme xmlns:a="http://schemas.openxmlformats.org/drawingml/2006/main" name="Office Theme">
  <a:themeElements>
    <a:clrScheme name="Jay">
      <a:dk1>
        <a:srgbClr val="212121"/>
      </a:dk1>
      <a:lt1>
        <a:sysClr val="window" lastClr="FFFFFF"/>
      </a:lt1>
      <a:dk2>
        <a:srgbClr val="1D6FA9"/>
      </a:dk2>
      <a:lt2>
        <a:srgbClr val="FFFFFF"/>
      </a:lt2>
      <a:accent1>
        <a:srgbClr val="909090"/>
      </a:accent1>
      <a:accent2>
        <a:srgbClr val="00BBD3"/>
      </a:accent2>
      <a:accent3>
        <a:srgbClr val="8BC145"/>
      </a:accent3>
      <a:accent4>
        <a:srgbClr val="1D9A78"/>
      </a:accent4>
      <a:accent5>
        <a:srgbClr val="F19D19"/>
      </a:accent5>
      <a:accent6>
        <a:srgbClr val="B84742"/>
      </a:accent6>
      <a:hlink>
        <a:srgbClr val="70AD47"/>
      </a:hlink>
      <a:folHlink>
        <a:srgbClr val="ED7D31"/>
      </a:folHlink>
    </a:clrScheme>
    <a:fontScheme name="Custom 1">
      <a:majorFont>
        <a:latin typeface="Roboto Condensed"/>
        <a:ea typeface=""/>
        <a:cs typeface=""/>
      </a:majorFont>
      <a:minorFont>
        <a:latin typeface="Roboto Condense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5433</TotalTime>
  <Words>4917</Words>
  <Application>Microsoft Office PowerPoint</Application>
  <PresentationFormat>Widescreen</PresentationFormat>
  <Paragraphs>1164</Paragraphs>
  <Slides>74</Slides>
  <Notes>3</Notes>
  <HiddenSlides>0</HiddenSlides>
  <MMClips>0</MMClips>
  <ScaleCrop>false</ScaleCrop>
  <HeadingPairs>
    <vt:vector size="8" baseType="variant">
      <vt:variant>
        <vt:lpstr>Fonts Used</vt:lpstr>
      </vt:variant>
      <vt:variant>
        <vt:i4>16</vt:i4>
      </vt:variant>
      <vt:variant>
        <vt:lpstr>Theme</vt:lpstr>
      </vt:variant>
      <vt:variant>
        <vt:i4>1</vt:i4>
      </vt:variant>
      <vt:variant>
        <vt:lpstr>Embedded OLE Servers</vt:lpstr>
      </vt:variant>
      <vt:variant>
        <vt:i4>1</vt:i4>
      </vt:variant>
      <vt:variant>
        <vt:lpstr>Slide Titles</vt:lpstr>
      </vt:variant>
      <vt:variant>
        <vt:i4>74</vt:i4>
      </vt:variant>
    </vt:vector>
  </HeadingPairs>
  <TitlesOfParts>
    <vt:vector size="92" baseType="lpstr">
      <vt:lpstr>Calibri</vt:lpstr>
      <vt:lpstr>Shruti</vt:lpstr>
      <vt:lpstr>Roboto Condensed</vt:lpstr>
      <vt:lpstr>Times New Roman</vt:lpstr>
      <vt:lpstr>Open Sans</vt:lpstr>
      <vt:lpstr>Wingdings 3</vt:lpstr>
      <vt:lpstr>Times</vt:lpstr>
      <vt:lpstr>Wingdings</vt:lpstr>
      <vt:lpstr>Wingdings 2</vt:lpstr>
      <vt:lpstr>Courier New</vt:lpstr>
      <vt:lpstr>Open Sans Semibold</vt:lpstr>
      <vt:lpstr>Roboto Condensed Light</vt:lpstr>
      <vt:lpstr>Consolas</vt:lpstr>
      <vt:lpstr>Segoe UI Black</vt:lpstr>
      <vt:lpstr>Cambria</vt:lpstr>
      <vt:lpstr>Arial</vt:lpstr>
      <vt:lpstr>Office Theme</vt:lpstr>
      <vt:lpstr>Document</vt:lpstr>
      <vt:lpstr>Unit-02  Object Oriented Concepts</vt:lpstr>
      <vt:lpstr>PowerPoint Presentation</vt:lpstr>
      <vt:lpstr>Class</vt:lpstr>
      <vt:lpstr>Car Class</vt:lpstr>
      <vt:lpstr>Object</vt:lpstr>
      <vt:lpstr>Objects of Class Bird</vt:lpstr>
      <vt:lpstr>Objects of a class Car</vt:lpstr>
      <vt:lpstr>Rectangle Class</vt:lpstr>
      <vt:lpstr>Attributes and operations</vt:lpstr>
      <vt:lpstr>Class</vt:lpstr>
      <vt:lpstr>Procedural Vs. Object Oriented Programming</vt:lpstr>
      <vt:lpstr>Procedural Vs. Object Oriented Programming</vt:lpstr>
      <vt:lpstr>OOPs Concept</vt:lpstr>
      <vt:lpstr>Encapsulation</vt:lpstr>
      <vt:lpstr>Inheritance</vt:lpstr>
      <vt:lpstr>Another Example of Inheritance</vt:lpstr>
      <vt:lpstr>Abstraction</vt:lpstr>
      <vt:lpstr>Polymorphism</vt:lpstr>
      <vt:lpstr>Creating Object &amp; Accessing members</vt:lpstr>
      <vt:lpstr>PowerPoint Presentation</vt:lpstr>
      <vt:lpstr>Introducing methods</vt:lpstr>
      <vt:lpstr>Example (method)</vt:lpstr>
      <vt:lpstr>Constructor</vt:lpstr>
      <vt:lpstr>Default Constructor</vt:lpstr>
      <vt:lpstr>Parameterized Constructor</vt:lpstr>
      <vt:lpstr>this keyword</vt:lpstr>
      <vt:lpstr>PowerPoint Presentation</vt:lpstr>
      <vt:lpstr>Understanding the Scope of Variable</vt:lpstr>
      <vt:lpstr>Method Overloading</vt:lpstr>
      <vt:lpstr>static keyword</vt:lpstr>
      <vt:lpstr>PowerPoint Presentation</vt:lpstr>
      <vt:lpstr>static method</vt:lpstr>
      <vt:lpstr>PowerPoint Presentation</vt:lpstr>
      <vt:lpstr>static block</vt:lpstr>
      <vt:lpstr>Mutable and Immutable</vt:lpstr>
      <vt:lpstr>Passing Objects as Argument</vt:lpstr>
      <vt:lpstr>Array of Objects</vt:lpstr>
      <vt:lpstr>Package (Topic from Unit-07)</vt:lpstr>
      <vt:lpstr>Creating a package</vt:lpstr>
      <vt:lpstr>Package (Example)</vt:lpstr>
      <vt:lpstr>import keyword</vt:lpstr>
      <vt:lpstr>import (importing all class/interface)</vt:lpstr>
      <vt:lpstr>Static Import</vt:lpstr>
      <vt:lpstr>Access Control</vt:lpstr>
      <vt:lpstr>Nested Class</vt:lpstr>
      <vt:lpstr>Nested Class (Cont.)</vt:lpstr>
      <vt:lpstr>Inner classes</vt:lpstr>
      <vt:lpstr>Static Nested Classes</vt:lpstr>
      <vt:lpstr>String Class</vt:lpstr>
      <vt:lpstr>String Initialization</vt:lpstr>
      <vt:lpstr>String Immutability</vt:lpstr>
      <vt:lpstr>String Methods — length, charAt</vt:lpstr>
      <vt:lpstr>String Methods — substring</vt:lpstr>
      <vt:lpstr>String Methods — Concatenation</vt:lpstr>
      <vt:lpstr>String Methods — Find (indexOf)</vt:lpstr>
      <vt:lpstr>String Methods — Equality</vt:lpstr>
      <vt:lpstr>String Methods — Comparisons</vt:lpstr>
      <vt:lpstr>Comparison Examples</vt:lpstr>
      <vt:lpstr>String Methods — trim &amp; replace</vt:lpstr>
      <vt:lpstr>String Methods — Changing Case</vt:lpstr>
      <vt:lpstr>StringBuffer</vt:lpstr>
      <vt:lpstr>StringBuffer Methods</vt:lpstr>
      <vt:lpstr>Math class</vt:lpstr>
      <vt:lpstr>Methods of class Math</vt:lpstr>
      <vt:lpstr>Methods of class Math (Cont.)</vt:lpstr>
      <vt:lpstr>Methods of class Math (Cont.)</vt:lpstr>
      <vt:lpstr>Methods of class Math (Cont.)</vt:lpstr>
      <vt:lpstr>Methods of class Math (Cont.)</vt:lpstr>
      <vt:lpstr>Math Example</vt:lpstr>
      <vt:lpstr>Wrapper classes</vt:lpstr>
      <vt:lpstr>Wrapper classes (Cont.)</vt:lpstr>
      <vt:lpstr>Parsing the String</vt:lpstr>
      <vt:lpstr>BigInteger and BigDecimal</vt:lpstr>
      <vt:lpstr>Programs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dc:creator>
  <cp:lastModifiedBy>Microsoft account</cp:lastModifiedBy>
  <cp:revision>783</cp:revision>
  <dcterms:created xsi:type="dcterms:W3CDTF">2020-05-01T05:09:15Z</dcterms:created>
  <dcterms:modified xsi:type="dcterms:W3CDTF">2023-01-23T07:56:35Z</dcterms:modified>
</cp:coreProperties>
</file>